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58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1" r:id="rId21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3" autoAdjust="0"/>
  </p:normalViewPr>
  <p:slideViewPr>
    <p:cSldViewPr snapToObjects="1" showGuides="1">
      <p:cViewPr varScale="1">
        <p:scale>
          <a:sx n="138" d="100"/>
          <a:sy n="138" d="100"/>
        </p:scale>
        <p:origin x="114" y="198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16/11/2022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866079"/>
          </a:xfrm>
        </p:spPr>
        <p:txBody>
          <a:bodyPr>
            <a:normAutofit fontScale="90000"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EMPRESAS + IGUALITARIAS</a:t>
            </a:r>
            <a:b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IMPLANTACIÓN DE </a:t>
            </a:r>
            <a:b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DE IGUALDAD </a:t>
            </a:r>
            <a:b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s-ES_tradnl" sz="2800" b="1" dirty="0">
              <a:solidFill>
                <a:srgbClr val="232A5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17322" y="3827512"/>
            <a:ext cx="3733800" cy="495300"/>
          </a:xfrm>
        </p:spPr>
        <p:txBody>
          <a:bodyPr>
            <a:noAutofit/>
          </a:bodyPr>
          <a:lstStyle/>
          <a:p>
            <a:pPr algn="r"/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Gemma Fabregat Monfort</a:t>
            </a:r>
          </a:p>
          <a:p>
            <a:pPr algn="r"/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Catedrática de Derecho del Trabajo y de la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940076"/>
            <a:ext cx="7673605" cy="535492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62995" y="940076"/>
            <a:ext cx="72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I.D.  Contenido Mínimo del Plan de Igualdad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33B2405-7390-4CD3-A386-83876C5011F2}"/>
              </a:ext>
            </a:extLst>
          </p:cNvPr>
          <p:cNvSpPr txBox="1">
            <a:spLocks/>
          </p:cNvSpPr>
          <p:nvPr/>
        </p:nvSpPr>
        <p:spPr>
          <a:xfrm>
            <a:off x="555135" y="1635646"/>
            <a:ext cx="8370916" cy="338437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b="1" dirty="0">
                <a:solidFill>
                  <a:srgbClr val="3B358B"/>
                </a:solidFill>
              </a:rPr>
              <a:t>Art. 46 LOI redacción primigenia; Art. 46 LOI, tras el RD-LEY 6/2019: Contenido mínimo en el art. 8 </a:t>
            </a:r>
            <a:r>
              <a:rPr lang="es-ES" sz="1400" b="1" dirty="0" err="1">
                <a:solidFill>
                  <a:srgbClr val="3B358B"/>
                </a:solidFill>
              </a:rPr>
              <a:t>Rd</a:t>
            </a:r>
            <a:r>
              <a:rPr lang="es-ES" sz="1400" b="1" dirty="0">
                <a:solidFill>
                  <a:srgbClr val="3B358B"/>
                </a:solidFill>
              </a:rPr>
              <a:t> 901/2020. Art. 8.2</a:t>
            </a:r>
            <a:r>
              <a:rPr lang="es-ES" sz="1400" b="1" dirty="0">
                <a:solidFill>
                  <a:srgbClr val="3B358B"/>
                </a:solidFill>
                <a:latin typeface="verdana" panose="020B0604030504040204" pitchFamily="34" charset="0"/>
              </a:rPr>
              <a:t> Los planes de igualdad se estructurarán de la siguiente forma y tendrán, al menos, el siguiente contenido:</a:t>
            </a:r>
          </a:p>
          <a:p>
            <a:pPr algn="just"/>
            <a:endParaRPr lang="es-ES" sz="1400" b="1" dirty="0">
              <a:solidFill>
                <a:srgbClr val="3B358B"/>
              </a:solidFill>
              <a:latin typeface="verdana" panose="020B0604030504040204" pitchFamily="34" charset="0"/>
            </a:endParaRP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Determinación de las partes que los conciertan.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Ámbito personal, territorial y temporal.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Informe del diagnóstico de situación de la empresa, o en el supuesto a que se refiere el artículo   	  2.6 un informe de diagnóstico de cada una de las empresas del grupo.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Resultados de la auditoría retributiva, así como su vigencia y periodicidad en los términos 	  	  establecidos en el Real Decreto 902/2020, de 13 de octubre, de igualdad retributiva entre mujeres y hombres.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Definición de objetivos cualitativos y cuantitativos del plan de igualdad.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Descripción de medidas concretas, plazo de ejecución y priorización de las mismas, así como 	   diseño de indicadores que permitan determinar la evolución de cada medida.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DFDF1782-D0F6-4CDA-8222-B4596E83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0963" y="476856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10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846898"/>
            <a:ext cx="7673605" cy="535492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38556" y="846898"/>
            <a:ext cx="72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I.D.  Contenido Mínimo del Plan de Igualdad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33B2405-7390-4CD3-A386-83876C5011F2}"/>
              </a:ext>
            </a:extLst>
          </p:cNvPr>
          <p:cNvSpPr txBox="1">
            <a:spLocks/>
          </p:cNvSpPr>
          <p:nvPr/>
        </p:nvSpPr>
        <p:spPr>
          <a:xfrm>
            <a:off x="553144" y="1707654"/>
            <a:ext cx="8370916" cy="3240360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b="1" dirty="0">
                <a:solidFill>
                  <a:srgbClr val="3B358B"/>
                </a:solidFill>
              </a:rPr>
              <a:t>Art. 46 LOI redacción primigenia; Art. 46 LOI, tras el RD-LEY 6/2019: Contenido mínimo en el art. 8 </a:t>
            </a:r>
            <a:r>
              <a:rPr lang="es-ES" sz="1400" b="1" dirty="0" err="1">
                <a:solidFill>
                  <a:srgbClr val="3B358B"/>
                </a:solidFill>
              </a:rPr>
              <a:t>Rd</a:t>
            </a:r>
            <a:r>
              <a:rPr lang="es-ES" sz="1400" b="1" dirty="0">
                <a:solidFill>
                  <a:srgbClr val="3B358B"/>
                </a:solidFill>
              </a:rPr>
              <a:t> 901/2020. Art. 8.2</a:t>
            </a:r>
            <a:r>
              <a:rPr lang="es-ES" sz="1400" b="1" dirty="0">
                <a:solidFill>
                  <a:srgbClr val="3B358B"/>
                </a:solidFill>
                <a:latin typeface="verdana" panose="020B0604030504040204" pitchFamily="34" charset="0"/>
              </a:rPr>
              <a:t> Los planes de igualdad se estructurarán de la siguiente forma y tendrán, al menos, el siguiente contenido:</a:t>
            </a:r>
          </a:p>
          <a:p>
            <a:pPr algn="just"/>
            <a:endParaRPr lang="es-ES" sz="1400" b="1" dirty="0">
              <a:solidFill>
                <a:srgbClr val="3B358B"/>
              </a:solidFill>
              <a:latin typeface="verdana" panose="020B0604030504040204" pitchFamily="34" charset="0"/>
            </a:endParaRP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 startAt="7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Identificación de los medios y recursos, tanto materiales como humanos, necesarios para la 	 implantación, seguimiento y evaluación de cada una de las medidas y objetivos.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 startAt="7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Calendario de actuaciones para la implantación, seguimiento y evaluación de las medidas del plan de igualdad.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 startAt="7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Sistema de seguimiento, evaluación y revisión periódica.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 startAt="7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Composición y funcionamiento de la comisión u órgano paritario encargado del seguimiento, 	 evaluación y revisión periódica de los planes de igualdad.</a:t>
            </a:r>
          </a:p>
          <a:p>
            <a:pPr marL="228600" indent="-228600" algn="just">
              <a:buClr>
                <a:srgbClr val="3B358B"/>
              </a:buClr>
              <a:buFont typeface="+mj-lt"/>
              <a:buAutoNum type="alphaLcParenR" startAt="7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Procedimiento de modificación, incluido el procedimiento para solventar las posibles discrepancias que pudieran surgir en la aplicación, seguimiento, evaluación o revisión, en tanto que la normativa 	  legal o convencional no obligue a su adecuación.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FD14506-99CD-4DE6-8E25-84914FBC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6524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11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98187" y="884131"/>
            <a:ext cx="7673605" cy="535492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38556" y="925188"/>
            <a:ext cx="72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I.E.  Otras Cuestiones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914875D-11AF-47CE-AC96-9331FA0E700F}"/>
              </a:ext>
            </a:extLst>
          </p:cNvPr>
          <p:cNvSpPr txBox="1">
            <a:spLocks/>
          </p:cNvSpPr>
          <p:nvPr/>
        </p:nvSpPr>
        <p:spPr>
          <a:xfrm>
            <a:off x="315884" y="1662551"/>
            <a:ext cx="8370916" cy="314144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3B358B"/>
                </a:solidFill>
              </a:rPr>
              <a:t>Artículo 11 RD 901/2020. Registro de planes de igualdad.</a:t>
            </a:r>
          </a:p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3B358B"/>
              </a:solidFill>
            </a:endParaRP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400" dirty="0"/>
              <a:t>1. Los planes de igualdad serán objeto de inscripción obligatoria en registro público, cualquiera </a:t>
            </a:r>
            <a:r>
              <a:rPr lang="es-ES" sz="1400" u="sng" dirty="0"/>
              <a:t>que sea su origen o naturaleza, obligatoria o voluntaria, y hayan sido o no adoptados por acuerdo entre las partes</a:t>
            </a:r>
            <a:r>
              <a:rPr lang="es-ES" sz="1400" dirty="0"/>
              <a:t>.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400" dirty="0"/>
              <a:t>Idea que refuerza el Art. 2 </a:t>
            </a:r>
            <a:r>
              <a:rPr lang="es-ES" sz="1400" dirty="0">
                <a:solidFill>
                  <a:srgbClr val="000000"/>
                </a:solidFill>
              </a:rPr>
              <a:t>f) del </a:t>
            </a:r>
            <a:r>
              <a:rPr lang="es-ES" sz="1400" dirty="0"/>
              <a:t>Real Decreto 713/2010, de 28 de mayo, sobre registro y depósito de convenios y acuerdos colectivos de trabajo.</a:t>
            </a:r>
            <a:r>
              <a:rPr lang="es-ES" sz="1400" dirty="0">
                <a:solidFill>
                  <a:srgbClr val="000000"/>
                </a:solidFill>
              </a:rPr>
              <a:t> Los planes de igualdad cuya elaboración resulte conforme a los artículos 45 y 46 de la Ley Orgánica 3/2007, de 22 de marzo.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400" dirty="0"/>
              <a:t>STSJ, Sala de lo Social, Madrid. Fecha: 30/09/2022</a:t>
            </a:r>
          </a:p>
          <a:p>
            <a:pPr lvl="1"/>
            <a:endParaRPr lang="es-ES" sz="1400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D901C5B8-C761-474A-AB47-AD4AF708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6524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12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3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3A9A2F5-5E3A-4D85-B4DF-791D2A273CF3}"/>
              </a:ext>
            </a:extLst>
          </p:cNvPr>
          <p:cNvSpPr/>
          <p:nvPr/>
        </p:nvSpPr>
        <p:spPr>
          <a:xfrm>
            <a:off x="538572" y="802721"/>
            <a:ext cx="5562600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09600" y="775545"/>
            <a:ext cx="5420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II.  Registro y Auditoria Retributiva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RDL 9/2019 y RD 902/2020: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4B8EF8A-918A-40D6-82A3-3E17BCBC9D18}"/>
              </a:ext>
            </a:extLst>
          </p:cNvPr>
          <p:cNvSpPr txBox="1">
            <a:spLocks/>
          </p:cNvSpPr>
          <p:nvPr/>
        </p:nvSpPr>
        <p:spPr>
          <a:xfrm>
            <a:off x="505602" y="1674377"/>
            <a:ext cx="8370916" cy="28803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2" algn="just"/>
            <a:r>
              <a:rPr lang="es-ES" sz="1300" b="1" dirty="0">
                <a:solidFill>
                  <a:srgbClr val="3B358B"/>
                </a:solidFill>
              </a:rPr>
              <a:t>Lo más relevante</a:t>
            </a:r>
          </a:p>
          <a:p>
            <a:pPr marL="85725" lvl="2" algn="just"/>
            <a:endParaRPr lang="es-ES" sz="1300" b="1" dirty="0">
              <a:solidFill>
                <a:srgbClr val="3B358B"/>
              </a:solidFill>
            </a:endParaRPr>
          </a:p>
          <a:p>
            <a:pPr marL="428625" lvl="2" indent="-342900" algn="just">
              <a:buClr>
                <a:srgbClr val="3B358B"/>
              </a:buClr>
              <a:buFont typeface="+mj-lt"/>
              <a:buAutoNum type="alphaLcParenR"/>
            </a:pPr>
            <a:r>
              <a:rPr lang="es-ES" sz="1300" dirty="0"/>
              <a:t>La auditoria retributiva</a:t>
            </a:r>
          </a:p>
          <a:p>
            <a:pPr marL="885825" lvl="3" indent="-342900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Parte del plan de igualdad</a:t>
            </a:r>
          </a:p>
          <a:p>
            <a:pPr marL="428625" lvl="2" indent="-342900" algn="just">
              <a:buClr>
                <a:srgbClr val="3B358B"/>
              </a:buClr>
              <a:buFont typeface="+mj-lt"/>
              <a:buAutoNum type="alphaLcParenR" startAt="2"/>
            </a:pPr>
            <a:r>
              <a:rPr lang="es-ES" sz="1300" dirty="0"/>
              <a:t>El registro salarial</a:t>
            </a:r>
          </a:p>
          <a:p>
            <a:pPr marL="1000125" lvl="3" indent="-457200" algn="just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La finalidad del registro salarial: la pretensión</a:t>
            </a:r>
          </a:p>
          <a:p>
            <a:pPr marL="1000125" lvl="3" indent="-457200" algn="just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La justificación en empresas de más de 50 personas trabajadoras</a:t>
            </a:r>
          </a:p>
          <a:p>
            <a:pPr marL="1000125" lvl="3" indent="-457200" algn="just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Es obvio, pero el registro es registro; no es otra cosa, no es el instrumento que sirve para analizar la igualdad, etc.</a:t>
            </a:r>
          </a:p>
          <a:p>
            <a:pPr marL="1000125" lvl="3" indent="-457200" algn="just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El deber de información</a:t>
            </a:r>
          </a:p>
          <a:p>
            <a:pPr marL="1457325" lvl="4" indent="-457200" algn="just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A la representación</a:t>
            </a:r>
          </a:p>
          <a:p>
            <a:pPr marL="1457325" lvl="4" indent="-457200" algn="just">
              <a:buClr>
                <a:srgbClr val="3B358B"/>
              </a:buClr>
              <a:buFont typeface="+mj-lt"/>
              <a:buAutoNum type="arabicPeriod"/>
            </a:pPr>
            <a:r>
              <a:rPr lang="es-ES" sz="1300" dirty="0"/>
              <a:t>A las personas trabajadoras</a:t>
            </a:r>
          </a:p>
          <a:p>
            <a:pPr marL="1457325" lvl="4" indent="-457200" algn="just">
              <a:buClr>
                <a:srgbClr val="3B358B"/>
              </a:buClr>
              <a:buFont typeface="+mj-lt"/>
              <a:buAutoNum type="arabicPeriod"/>
            </a:pPr>
            <a:endParaRPr lang="es-ES" sz="1300" dirty="0"/>
          </a:p>
          <a:p>
            <a:pPr marL="0" lvl="4" algn="just"/>
            <a:r>
              <a:rPr lang="es-ES" sz="1300" dirty="0"/>
              <a:t> Por vía reglamentaria, se podrá exigir a los empleadores cuyas empresas tengan más de 250 trabajadores, que publiquen la información salarial necesaria para analizar los factores de las diferencias salariales, teniendo en cuenta las condiciones o circunstancias del artículo 2.1 (9.6 Ley de igualdad).</a:t>
            </a:r>
          </a:p>
          <a:p>
            <a:pPr marL="1000125" lvl="3" indent="-457200" algn="just">
              <a:buFontTx/>
              <a:buAutoNum type="arabicPeriod"/>
            </a:pPr>
            <a:endParaRPr lang="es-ES" sz="1300" dirty="0"/>
          </a:p>
          <a:p>
            <a:pPr marL="85725" lvl="2" algn="just"/>
            <a:endParaRPr lang="es-ES" sz="130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D5374AB8-D06C-4713-BD45-8899A49D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13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3A9A2F5-5E3A-4D85-B4DF-791D2A273CF3}"/>
              </a:ext>
            </a:extLst>
          </p:cNvPr>
          <p:cNvSpPr/>
          <p:nvPr/>
        </p:nvSpPr>
        <p:spPr>
          <a:xfrm>
            <a:off x="538572" y="843558"/>
            <a:ext cx="7561820" cy="891001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82588" y="812004"/>
            <a:ext cx="777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3"/>
            </a:pPr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Protocolo para la Prevención y Erradicación </a:t>
            </a:r>
          </a:p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 del Acoso</a:t>
            </a:r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A98D5B3F-4013-4948-8E1E-2EA39C288F00}"/>
              </a:ext>
            </a:extLst>
          </p:cNvPr>
          <p:cNvSpPr txBox="1">
            <a:spLocks/>
          </p:cNvSpPr>
          <p:nvPr/>
        </p:nvSpPr>
        <p:spPr>
          <a:xfrm>
            <a:off x="315884" y="1825380"/>
            <a:ext cx="8370916" cy="321345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r>
              <a:rPr lang="es-ES" sz="1600" b="1" dirty="0">
                <a:solidFill>
                  <a:srgbClr val="3B358B"/>
                </a:solidFill>
              </a:rPr>
              <a:t>MARCO NORMATIVO: </a:t>
            </a:r>
          </a:p>
          <a:p>
            <a:pPr marL="201168" lvl="1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r>
              <a:rPr lang="es-ES" sz="13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El punto de partida: </a:t>
            </a:r>
            <a:r>
              <a:rPr lang="es-ES" sz="13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la Ley Orgánica 3/2007, LOI. Art. 46, planes de igualdad; Art. 48 protocolo de acoso.</a:t>
            </a:r>
          </a:p>
          <a:p>
            <a:pPr marL="201168" lvl="1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endParaRPr lang="es-ES" sz="13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626618" lvl="2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r>
              <a:rPr lang="es-ES" sz="1300" b="1" dirty="0">
                <a:solidFill>
                  <a:srgbClr val="3B358B"/>
                </a:solidFill>
              </a:rPr>
              <a:t>Art. 48.1. </a:t>
            </a:r>
            <a:r>
              <a:rPr lang="es-ES" sz="1300" dirty="0"/>
              <a:t>Las empresas deberán promover condiciones de trabajo que eviten el acoso sexual y el acoso por razón de sexo y arbitrar procedimientos específicos para su prevención y para dar cauce a las denuncias o reclamaciones que puedan formular quienes hayan sido objeto del mismo. </a:t>
            </a:r>
          </a:p>
          <a:p>
            <a:pPr marL="626618" lvl="2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r>
              <a:rPr lang="es-ES" sz="1300" dirty="0"/>
              <a:t>Con esta finalidad se podrán establecer medidas que deberán negociarse con los representantes de los trabajadores, tales como la elaboración y difusión de códigos de buenas prácticas, la realización de campañas informativas o acciones de formación.</a:t>
            </a:r>
          </a:p>
          <a:p>
            <a:pPr marL="626618" lvl="2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endParaRPr lang="es-ES" sz="13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626618" lvl="2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defRPr/>
            </a:pPr>
            <a:r>
              <a:rPr lang="es-ES" sz="1300" dirty="0"/>
              <a:t>2. Los representantes de los trabajadores deberán contribuir a prevenir el acoso sexual y el acoso por razón de sexo en el trabajo mediante la sensibilización de los trabajadores y trabajadoras frente al mismo y la información a la dirección de la empresa de las conductas o comportamientos de que tuvieran conocimiento y que pudieran propiciarlo.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s-ES" sz="13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12A8EF-A049-480C-A6C9-816C6551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6499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14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3A9A2F5-5E3A-4D85-B4DF-791D2A273CF3}"/>
              </a:ext>
            </a:extLst>
          </p:cNvPr>
          <p:cNvSpPr/>
          <p:nvPr/>
        </p:nvSpPr>
        <p:spPr>
          <a:xfrm>
            <a:off x="538572" y="808472"/>
            <a:ext cx="7561820" cy="891001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555549" y="776918"/>
            <a:ext cx="777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3"/>
            </a:pPr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Protocolo para la Prevención y Erradicación </a:t>
            </a:r>
          </a:p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 del Acoso</a:t>
            </a:r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A98D5B3F-4013-4948-8E1E-2EA39C288F00}"/>
              </a:ext>
            </a:extLst>
          </p:cNvPr>
          <p:cNvSpPr txBox="1">
            <a:spLocks/>
          </p:cNvSpPr>
          <p:nvPr/>
        </p:nvSpPr>
        <p:spPr>
          <a:xfrm>
            <a:off x="682587" y="1703778"/>
            <a:ext cx="7778825" cy="321345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Tipología de ACOSO: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</a:pPr>
            <a:r>
              <a:rPr lang="es-ES" sz="1300" b="1" dirty="0"/>
              <a:t>	</a:t>
            </a:r>
            <a:r>
              <a:rPr lang="es-ES" sz="1300" dirty="0"/>
              <a:t>Importancia del </a:t>
            </a:r>
            <a:r>
              <a:rPr lang="es-ES" sz="1300" b="1" dirty="0"/>
              <a:t>concepto</a:t>
            </a:r>
            <a:r>
              <a:rPr lang="es-ES" sz="1300" dirty="0"/>
              <a:t> de acoso y </a:t>
            </a:r>
            <a:r>
              <a:rPr lang="es-ES" sz="1300" b="1" dirty="0"/>
              <a:t>diferencia</a:t>
            </a:r>
            <a:r>
              <a:rPr lang="es-ES" sz="1300" dirty="0"/>
              <a:t> de </a:t>
            </a:r>
            <a:r>
              <a:rPr lang="es-ES" sz="1300" b="1" dirty="0"/>
              <a:t>figuras</a:t>
            </a:r>
            <a:r>
              <a:rPr lang="es-ES" sz="1300" dirty="0"/>
              <a:t> afines.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Concepto de </a:t>
            </a:r>
            <a:r>
              <a:rPr lang="es-ES" sz="1300" b="1" dirty="0"/>
              <a:t>acoso sexual </a:t>
            </a:r>
            <a:r>
              <a:rPr lang="es-ES" sz="1300" dirty="0"/>
              <a:t>y por </a:t>
            </a:r>
            <a:r>
              <a:rPr lang="es-ES" sz="1300" b="1" dirty="0"/>
              <a:t>razón de sexo</a:t>
            </a:r>
            <a:r>
              <a:rPr lang="es-ES" sz="1300" dirty="0"/>
              <a:t>.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La importancia de ACTUAR</a:t>
            </a:r>
          </a:p>
          <a:p>
            <a:pPr marL="664775" lvl="1" indent="-306000">
              <a:spcBef>
                <a:spcPct val="20000"/>
              </a:spcBef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La modificación de la obligación de tener un protocolo o código de buenas prácticas. Art. 48 LOI; 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El contenido del PROTOCOLO</a:t>
            </a:r>
          </a:p>
          <a:p>
            <a:pPr marL="664775" lvl="1" indent="-306000">
              <a:spcBef>
                <a:spcPct val="20000"/>
              </a:spcBef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Fase PREVENTIVA</a:t>
            </a:r>
          </a:p>
          <a:p>
            <a:pPr marL="664775" lvl="1" indent="-306000">
              <a:spcBef>
                <a:spcPct val="20000"/>
              </a:spcBef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Fase PROACTIVA</a:t>
            </a:r>
          </a:p>
          <a:p>
            <a:pPr marL="664775" lvl="1" indent="-306000">
              <a:spcBef>
                <a:spcPct val="20000"/>
              </a:spcBef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Fase REACTIVA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Las  ventajas de la empresa en la actuación frente al acoso</a:t>
            </a:r>
          </a:p>
          <a:p>
            <a:pPr marL="730480" lvl="1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 dirty="0"/>
              <a:t>Ventajas con la </a:t>
            </a:r>
            <a:r>
              <a:rPr lang="es-ES" sz="1300" b="1" dirty="0"/>
              <a:t>empresa		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s-ES" sz="13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A812C6-BF6F-44B2-8B40-858983ABFBA3}"/>
              </a:ext>
            </a:extLst>
          </p:cNvPr>
          <p:cNvSpPr txBox="1"/>
          <p:nvPr/>
        </p:nvSpPr>
        <p:spPr>
          <a:xfrm>
            <a:off x="3347864" y="4515966"/>
            <a:ext cx="4563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480" lvl="1" indent="-306000">
              <a:spcBef>
                <a:spcPct val="20000"/>
              </a:spcBef>
              <a:spcAft>
                <a:spcPts val="600"/>
              </a:spcAft>
              <a:buClr>
                <a:srgbClr val="3B358B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sz="1300"/>
              <a:t>Ventajas con la </a:t>
            </a:r>
            <a:r>
              <a:rPr lang="es-ES" sz="1300" b="1"/>
              <a:t>víctima</a:t>
            </a:r>
            <a:endParaRPr lang="es-ES" sz="1300" b="1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D1316E7-DDA6-4533-AC33-1F22E29F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4688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15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3A9A2F5-5E3A-4D85-B4DF-791D2A273CF3}"/>
              </a:ext>
            </a:extLst>
          </p:cNvPr>
          <p:cNvSpPr/>
          <p:nvPr/>
        </p:nvSpPr>
        <p:spPr>
          <a:xfrm>
            <a:off x="395536" y="913638"/>
            <a:ext cx="7561820" cy="1022528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394111" y="982059"/>
            <a:ext cx="777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3"/>
            </a:pPr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Protocolo para la Prevención y Erradicación </a:t>
            </a:r>
          </a:p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 del Acoso</a:t>
            </a:r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9E6A6F8-40F4-4973-9120-FEBDB686F21D}"/>
              </a:ext>
            </a:extLst>
          </p:cNvPr>
          <p:cNvSpPr txBox="1">
            <a:spLocks/>
          </p:cNvSpPr>
          <p:nvPr/>
        </p:nvSpPr>
        <p:spPr>
          <a:xfrm>
            <a:off x="315884" y="2067694"/>
            <a:ext cx="8720612" cy="249337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s-ES" sz="1600" b="1" dirty="0">
                <a:solidFill>
                  <a:srgbClr val="3B358B"/>
                </a:solidFill>
              </a:rPr>
              <a:t>DOS PROBLEMAS CON LA NUEVA LEY: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s-ES" sz="1600" b="1" dirty="0">
              <a:solidFill>
                <a:srgbClr val="3B358B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s-ES" sz="1600" dirty="0"/>
              <a:t>- La prevención de riesgos laborales y la violencia laboral que la exige junto con el protocolo (remisión)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s-ES" sz="16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s-ES" sz="1600" dirty="0"/>
              <a:t>- ¿Cómo juega el protocolo en relación con los derechos de las víctimas de violencia sexual? </a:t>
            </a:r>
          </a:p>
          <a:p>
            <a:pPr marL="809498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  <a:defRPr/>
            </a:pPr>
            <a:endParaRPr lang="es-ES" sz="13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ES" sz="1300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A509FECC-6A3B-4411-B0E5-D8F363D7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0556" y="476856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16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9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2679C2-E272-145B-7473-B5B405EDA576}"/>
              </a:ext>
            </a:extLst>
          </p:cNvPr>
          <p:cNvSpPr/>
          <p:nvPr/>
        </p:nvSpPr>
        <p:spPr>
          <a:xfrm>
            <a:off x="1828800" y="2235712"/>
            <a:ext cx="5562600" cy="838200"/>
          </a:xfrm>
          <a:prstGeom prst="rect">
            <a:avLst/>
          </a:prstGeom>
          <a:solidFill>
            <a:srgbClr val="232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43EDA4-03BD-D514-B2B9-AD82E58CA43A}"/>
              </a:ext>
            </a:extLst>
          </p:cNvPr>
          <p:cNvSpPr txBox="1"/>
          <p:nvPr/>
        </p:nvSpPr>
        <p:spPr>
          <a:xfrm>
            <a:off x="3035068" y="239703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Gracias 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60CAD-B6AC-3779-FF95-788B34C2D197}"/>
              </a:ext>
            </a:extLst>
          </p:cNvPr>
          <p:cNvSpPr txBox="1"/>
          <p:nvPr/>
        </p:nvSpPr>
        <p:spPr>
          <a:xfrm>
            <a:off x="3048000" y="31051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Texto realzado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4CDD59-C2AE-57CD-ED7C-EA0DC7910B9F}"/>
              </a:ext>
            </a:extLst>
          </p:cNvPr>
          <p:cNvSpPr txBox="1"/>
          <p:nvPr/>
        </p:nvSpPr>
        <p:spPr>
          <a:xfrm>
            <a:off x="3048000" y="40912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cap="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Texto realzado</a:t>
            </a:r>
          </a:p>
        </p:txBody>
      </p:sp>
    </p:spTree>
    <p:extLst>
      <p:ext uri="{BB962C8B-B14F-4D97-AF65-F5344CB8AC3E}">
        <p14:creationId xmlns:p14="http://schemas.microsoft.com/office/powerpoint/2010/main" val="29051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BC73D16-E102-4187-B34B-B842D1ED9AD9}"/>
              </a:ext>
            </a:extLst>
          </p:cNvPr>
          <p:cNvSpPr/>
          <p:nvPr/>
        </p:nvSpPr>
        <p:spPr>
          <a:xfrm>
            <a:off x="1403648" y="2348142"/>
            <a:ext cx="6264696" cy="2603376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5BB353-8CC1-4B27-935B-09245C9C04D5}"/>
              </a:ext>
            </a:extLst>
          </p:cNvPr>
          <p:cNvSpPr/>
          <p:nvPr/>
        </p:nvSpPr>
        <p:spPr>
          <a:xfrm>
            <a:off x="657881" y="827027"/>
            <a:ext cx="5562600" cy="1440160"/>
          </a:xfrm>
          <a:prstGeom prst="rect">
            <a:avLst/>
          </a:prstGeom>
          <a:solidFill>
            <a:srgbClr val="3B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E6545D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3560" y="90631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+mj-lt"/>
                <a:cs typeface="Calibri"/>
              </a:rPr>
              <a:t>INTRODUCCIÓN</a:t>
            </a:r>
          </a:p>
          <a:p>
            <a:endParaRPr lang="es-ES_tradnl" sz="2400" b="1" dirty="0">
              <a:solidFill>
                <a:schemeClr val="bg1"/>
              </a:solidFill>
              <a:latin typeface="+mj-lt"/>
              <a:cs typeface="Calibri"/>
            </a:endParaRPr>
          </a:p>
          <a:p>
            <a:r>
              <a:rPr lang="es-ES_tradnl" sz="2400" b="1" dirty="0">
                <a:solidFill>
                  <a:schemeClr val="bg1"/>
                </a:solidFill>
                <a:latin typeface="+mj-lt"/>
                <a:cs typeface="Calibri"/>
              </a:rPr>
              <a:t>Cuestiones a considerar: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B0A1C09-A40C-4339-8B77-B66A78D1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779" y="2427734"/>
            <a:ext cx="6147565" cy="2523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s-ES" sz="1600" b="1" dirty="0">
                <a:solidFill>
                  <a:schemeClr val="bg1"/>
                </a:solidFill>
              </a:rPr>
              <a:t>La implantación de planes de igualdad desde una perspectiva práctica. Análisis de sus problemas de aplicación más relevantes (mesa negociadora, diagnóstico negociado, etc.).</a:t>
            </a:r>
          </a:p>
          <a:p>
            <a:pPr algn="just"/>
            <a:endParaRPr lang="es-ES" sz="1600" b="1" dirty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romanUcPeriod" startAt="2"/>
            </a:pPr>
            <a:r>
              <a:rPr lang="es-ES" sz="1600" b="1" dirty="0">
                <a:solidFill>
                  <a:schemeClr val="bg1"/>
                </a:solidFill>
              </a:rPr>
              <a:t>Aspectos polémicos a propósito del registro retributivo</a:t>
            </a:r>
          </a:p>
          <a:p>
            <a:pPr algn="just"/>
            <a:endParaRPr lang="es-ES" sz="1600" b="1" dirty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romanUcPeriod" startAt="3"/>
            </a:pPr>
            <a:r>
              <a:rPr lang="es-ES" sz="1600" b="1" dirty="0">
                <a:solidFill>
                  <a:schemeClr val="bg1"/>
                </a:solidFill>
              </a:rPr>
              <a:t>Protocolo para la prevención y erradicación del acoso</a:t>
            </a:r>
          </a:p>
          <a:p>
            <a:pPr algn="just"/>
            <a:endParaRPr lang="es-ES" sz="1600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4E40BCC5-8EAC-485C-B4B4-6BB88190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8934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2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3A9A2F5-5E3A-4D85-B4DF-791D2A273CF3}"/>
              </a:ext>
            </a:extLst>
          </p:cNvPr>
          <p:cNvSpPr/>
          <p:nvPr/>
        </p:nvSpPr>
        <p:spPr>
          <a:xfrm>
            <a:off x="539552" y="1014750"/>
            <a:ext cx="8185658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09600" y="987574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  Planes de Igualdad (I)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acuerdo con lo anterior: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5A4B93-4452-4DDD-8BFE-96966F654053}"/>
              </a:ext>
            </a:extLst>
          </p:cNvPr>
          <p:cNvSpPr txBox="1"/>
          <p:nvPr/>
        </p:nvSpPr>
        <p:spPr>
          <a:xfrm>
            <a:off x="827584" y="2076330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s-ES" sz="1400" b="1" dirty="0">
                <a:solidFill>
                  <a:srgbClr val="3B35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I.A.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Contextualización y Marco Normativo</a:t>
            </a:r>
          </a:p>
          <a:p>
            <a:pPr algn="just">
              <a:buClr>
                <a:srgbClr val="FF0000"/>
              </a:buClr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es-ES" sz="1400" b="1" dirty="0">
                <a:solidFill>
                  <a:srgbClr val="3B35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I.B.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Constitución de la Comisión Negociadora</a:t>
            </a:r>
          </a:p>
          <a:p>
            <a:pPr algn="just">
              <a:buClr>
                <a:srgbClr val="FF0000"/>
              </a:buClr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es-ES" sz="1400" b="1" dirty="0">
                <a:solidFill>
                  <a:srgbClr val="3B35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I.C.</a:t>
            </a:r>
            <a:r>
              <a:rPr lang="es-E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La Negociación del Diagnóstico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es-ES" sz="1400" b="1" dirty="0">
                <a:solidFill>
                  <a:srgbClr val="3B35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I.D.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Contenido Mínimo del Plan de Igualdad</a:t>
            </a:r>
          </a:p>
          <a:p>
            <a:pPr algn="just">
              <a:buClr>
                <a:srgbClr val="FF0000"/>
              </a:buClr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es-ES" sz="1400" b="1" dirty="0">
                <a:solidFill>
                  <a:srgbClr val="3B35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Registro del Plan de Igualdad y Otras Cuestiones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523CCB-E8D8-45F7-898A-3A5344AF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1995686"/>
            <a:ext cx="3361122" cy="222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A2259882-2C0E-4342-AD92-4841D193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8241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3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404208" y="801318"/>
            <a:ext cx="5297341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423067" y="801318"/>
            <a:ext cx="52973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I.A.  Planes de Igualdad (II)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Contextualización y Marco Normativo: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E4DC692-588F-4219-A8E6-F9ACEDBC17F4}"/>
              </a:ext>
            </a:extLst>
          </p:cNvPr>
          <p:cNvSpPr txBox="1">
            <a:spLocks/>
          </p:cNvSpPr>
          <p:nvPr/>
        </p:nvSpPr>
        <p:spPr>
          <a:xfrm>
            <a:off x="251520" y="1597277"/>
            <a:ext cx="8784976" cy="342274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0" lvl="3" indent="-342900">
              <a:lnSpc>
                <a:spcPct val="150000"/>
              </a:lnSpc>
              <a:spcBef>
                <a:spcPts val="100"/>
              </a:spcBef>
              <a:buFontTx/>
              <a:buAutoNum type="arabicPeriod"/>
            </a:pPr>
            <a:r>
              <a:rPr lang="es-ES" sz="1300" b="1" dirty="0">
                <a:solidFill>
                  <a:srgbClr val="3B358B"/>
                </a:solidFill>
              </a:rPr>
              <a:t>IDEAS GENERALES</a:t>
            </a:r>
          </a:p>
          <a:p>
            <a:pPr marL="1276350" lvl="4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1. El Plan de Igualdad y la Tutela garante de la igualdad. De la tutela tradicional a la prevención y erradicación.</a:t>
            </a:r>
          </a:p>
          <a:p>
            <a:pPr marL="1162050" lvl="3" indent="-342900">
              <a:lnSpc>
                <a:spcPct val="150000"/>
              </a:lnSpc>
              <a:spcBef>
                <a:spcPts val="100"/>
              </a:spcBef>
              <a:buFontTx/>
              <a:buAutoNum type="arabicPeriod"/>
            </a:pPr>
            <a:r>
              <a:rPr lang="es-ES" sz="1300" b="1" dirty="0">
                <a:solidFill>
                  <a:srgbClr val="3B358B"/>
                </a:solidFill>
              </a:rPr>
              <a:t>REGULACIÓN </a:t>
            </a:r>
          </a:p>
          <a:p>
            <a:pPr marL="819150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	2.1 LA IMPLANTACIÓN DE PLANES DE IGUALDAD. REGULACIÓN ORIGINARIA</a:t>
            </a:r>
          </a:p>
          <a:p>
            <a:pPr marL="1000125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2.2 LOS PLANES DE IGUALDAD TRAS EL RD-LEY 6/2019</a:t>
            </a:r>
          </a:p>
          <a:p>
            <a:pPr marL="1000125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2.3 El DESARROLLO REGLAMENTARIO DE LOS PLANES DE IGUALDAD</a:t>
            </a:r>
          </a:p>
          <a:p>
            <a:pPr marL="1000125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      RD 901/2020/ RD 902/202</a:t>
            </a:r>
          </a:p>
          <a:p>
            <a:pPr marL="1000125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2.4.-LAS NUEVAS NORMAS APLICABLES</a:t>
            </a:r>
          </a:p>
          <a:p>
            <a:pPr marL="1000125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A) Ley 15/2022, de 12 de julio, integral para la igualdad de trato y la no discriminación</a:t>
            </a:r>
          </a:p>
          <a:p>
            <a:pPr marL="1000125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B) Ley Orgánica 10/2022, de 6 de septiembre, de garantía integral de la libertad sexual.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8F947E6-CEE5-4EC7-978D-A265C2F5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6825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4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4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1013149"/>
            <a:ext cx="5297341" cy="838200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552430" y="978646"/>
            <a:ext cx="7274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I.A.  Planes de Igualdad (II)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Contextualización y Marco Normativo: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E4DC692-588F-4219-A8E6-F9ACEDBC17F4}"/>
              </a:ext>
            </a:extLst>
          </p:cNvPr>
          <p:cNvSpPr txBox="1">
            <a:spLocks/>
          </p:cNvSpPr>
          <p:nvPr/>
        </p:nvSpPr>
        <p:spPr>
          <a:xfrm>
            <a:off x="217449" y="2283718"/>
            <a:ext cx="8370916" cy="224449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2" indent="-265113">
              <a:lnSpc>
                <a:spcPct val="150000"/>
              </a:lnSpc>
              <a:spcBef>
                <a:spcPts val="100"/>
              </a:spcBef>
            </a:pPr>
            <a:r>
              <a:rPr lang="es-ES" sz="1300" b="1" dirty="0">
                <a:solidFill>
                  <a:srgbClr val="3B358B"/>
                </a:solidFill>
              </a:rPr>
              <a:t>	3. CUESTIONES POLÉMICAS EN LA IMPLANTACIÓN DE PLANES DE IGUALDAD. DISFUNCIONALIDADES. </a:t>
            </a:r>
          </a:p>
          <a:p>
            <a:pPr marL="808038" lvl="2" indent="-265113">
              <a:lnSpc>
                <a:spcPct val="150000"/>
              </a:lnSpc>
              <a:spcBef>
                <a:spcPts val="100"/>
              </a:spcBef>
            </a:pPr>
            <a:r>
              <a:rPr lang="es-ES" sz="1300" b="1" dirty="0">
                <a:solidFill>
                  <a:srgbClr val="3B358B"/>
                </a:solidFill>
              </a:rPr>
              <a:t>	LO MÁS RELEVANTE:</a:t>
            </a:r>
          </a:p>
          <a:p>
            <a:pPr marL="808038" lvl="2" indent="-265113">
              <a:lnSpc>
                <a:spcPct val="150000"/>
              </a:lnSpc>
              <a:spcBef>
                <a:spcPts val="100"/>
              </a:spcBef>
            </a:pPr>
            <a:endParaRPr lang="es-ES" sz="1300" b="1" dirty="0">
              <a:solidFill>
                <a:srgbClr val="3B358B"/>
              </a:solidFill>
            </a:endParaRPr>
          </a:p>
          <a:p>
            <a:pPr marL="819150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	3.1 LA OBLIGACIÓN DEL PLAN Y LA OBLIGACION DE NEGOCIAR</a:t>
            </a:r>
          </a:p>
          <a:p>
            <a:pPr marL="819150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	3.2  EL DIAGNÓSTICO Y LA NECESIDAD DE ACUERDO</a:t>
            </a:r>
          </a:p>
          <a:p>
            <a:pPr marL="819150" lvl="3">
              <a:lnSpc>
                <a:spcPct val="150000"/>
              </a:lnSpc>
              <a:spcBef>
                <a:spcPts val="100"/>
              </a:spcBef>
            </a:pPr>
            <a:r>
              <a:rPr lang="es-ES" sz="1300" dirty="0"/>
              <a:t>		3.3  OTRAS CUESTIONES. EL REGISTRO, ETC.</a:t>
            </a:r>
          </a:p>
          <a:p>
            <a:pPr marL="361950" lvl="2" algn="just">
              <a:lnSpc>
                <a:spcPct val="150000"/>
              </a:lnSpc>
            </a:pPr>
            <a:endParaRPr lang="es-ES" sz="1300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152E605-1731-4F7D-88DB-D6B66B45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5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884130"/>
            <a:ext cx="7673605" cy="1630609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11560" y="884130"/>
            <a:ext cx="7274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I.A.  Planes de Igualdad (III)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Contextualización y Marco Normativo: </a:t>
            </a:r>
          </a:p>
          <a:p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últimas leyes aplicables y su posible impacto en la implantación del Plan de Igualdad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69F98A-296F-471E-80AB-8B5FB92B53A5}"/>
              </a:ext>
            </a:extLst>
          </p:cNvPr>
          <p:cNvSpPr txBox="1">
            <a:spLocks/>
          </p:cNvSpPr>
          <p:nvPr/>
        </p:nvSpPr>
        <p:spPr>
          <a:xfrm>
            <a:off x="570803" y="2628762"/>
            <a:ext cx="8370916" cy="237744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s-ES" sz="1300" b="1" dirty="0">
                <a:solidFill>
                  <a:srgbClr val="3B358B"/>
                </a:solidFill>
              </a:rPr>
              <a:t>IDEAS GENERALES </a:t>
            </a:r>
          </a:p>
          <a:p>
            <a:pPr marL="342900" indent="-342900">
              <a:buAutoNum type="arabicPeriod"/>
            </a:pPr>
            <a:endParaRPr lang="es-ES" sz="1300" b="1" dirty="0">
              <a:solidFill>
                <a:srgbClr val="3B358B"/>
              </a:solidFill>
            </a:endParaRPr>
          </a:p>
          <a:p>
            <a:r>
              <a:rPr lang="es-ES" sz="1300" b="1" dirty="0">
                <a:solidFill>
                  <a:srgbClr val="3B358B"/>
                </a:solidFill>
              </a:rPr>
              <a:t>2.     Ley 15/2022, de 12 de julio, integral para la igualdad de trato y la no discriminación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b="1" dirty="0"/>
              <a:t>Conceptos de discriminación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Directa/Indirecta- </a:t>
            </a:r>
            <a:r>
              <a:rPr lang="es-ES" sz="1300" dirty="0">
                <a:solidFill>
                  <a:srgbClr val="000000"/>
                </a:solidFill>
              </a:rPr>
              <a:t>Discriminación por asociación y discriminación por error- </a:t>
            </a:r>
            <a:r>
              <a:rPr lang="es-ES" sz="1300" dirty="0"/>
              <a:t>3. Discriminación múltiple e </a:t>
            </a:r>
            <a:r>
              <a:rPr lang="es-ES" sz="1300" dirty="0" err="1"/>
              <a:t>interseccional</a:t>
            </a:r>
            <a:r>
              <a:rPr lang="es-ES" sz="1300" dirty="0"/>
              <a:t>.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Acoso discriminatorio (crítica)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Se considera discriminar: Inducción, orden o instrucción de discriminar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b="1" dirty="0"/>
              <a:t>Los efectos laborales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b="1" dirty="0"/>
              <a:t>Artículo 9. Derecho a la igualdad de trato y no discriminación en el empleo por cuenta ajena.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b="1" dirty="0"/>
              <a:t>Artículo 10. Negociación colectiva.</a:t>
            </a:r>
            <a:endParaRPr lang="es-ES" sz="13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EC5F4-1FD9-43F6-99BB-718F0378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3962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6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884130"/>
            <a:ext cx="7673605" cy="1630609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11560" y="884130"/>
            <a:ext cx="7274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I.A.  Planes de Igualdad (III)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Contextualización y Marco Normativo: </a:t>
            </a: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últimas leyes aplicables y su posible impacto en la implantación del Plan de Igualdad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69F98A-296F-471E-80AB-8B5FB92B53A5}"/>
              </a:ext>
            </a:extLst>
          </p:cNvPr>
          <p:cNvSpPr txBox="1">
            <a:spLocks/>
          </p:cNvSpPr>
          <p:nvPr/>
        </p:nvSpPr>
        <p:spPr>
          <a:xfrm>
            <a:off x="595892" y="3003798"/>
            <a:ext cx="8370916" cy="194539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b="1" dirty="0">
                <a:solidFill>
                  <a:srgbClr val="3B358B"/>
                </a:solidFill>
              </a:rPr>
              <a:t>3.        Ley Orgánica 10/2022, de 6 de septiembre, de Garantía Integral de la Libertad Sexual</a:t>
            </a:r>
          </a:p>
          <a:p>
            <a:pPr lvl="1"/>
            <a:endParaRPr lang="es-ES" sz="1300" dirty="0"/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Concepto de violencia sexual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Modifica el art.48 LOI</a:t>
            </a:r>
          </a:p>
          <a:p>
            <a:endParaRPr lang="es-ES" sz="1300" dirty="0"/>
          </a:p>
          <a:p>
            <a:pPr lvl="2"/>
            <a:endParaRPr lang="es-ES" sz="1300" dirty="0"/>
          </a:p>
          <a:p>
            <a:endParaRPr lang="es-ES" sz="13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7C82F-CBA8-43EA-92C0-7518D90F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222" y="478934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7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3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884131"/>
            <a:ext cx="7673605" cy="535492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11560" y="884130"/>
            <a:ext cx="72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I.B.  Constitución de la Comisión Negociadora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5118D60-A943-4DF6-9309-61BEDB5B0803}"/>
              </a:ext>
            </a:extLst>
          </p:cNvPr>
          <p:cNvSpPr txBox="1">
            <a:spLocks/>
          </p:cNvSpPr>
          <p:nvPr/>
        </p:nvSpPr>
        <p:spPr>
          <a:xfrm>
            <a:off x="467544" y="1491630"/>
            <a:ext cx="8370916" cy="324036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3B358B"/>
                </a:solidFill>
              </a:rPr>
              <a:t>Integración art. 45 LOI y art. 5 RD 901/2020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1. Sin perjuicio de previsiones distintas acordadas en convenio colectivo, y de conformidad con lo previsto en los artículos 45 y 46 de la Ley Orgánica 3/2007, de 22 de marzo, los planes de igualdad, incluidos los diagnósticos previos, deberán ser objeto de negociación con la representación legal de las personas trabajadoras de acuerdo con el presente artículo.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Cuando hay representantes unitarios.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Relación entre representación unitaria y sindical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Cuando no hay representantes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¿Y si no se presentan los sindicatos en 10 días?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Disposición transitoria décima segunda LOI; y Disposición transitoria única. Reglas transitorias. RD 901/2020.</a:t>
            </a:r>
          </a:p>
          <a:p>
            <a:pPr marL="1200150" lvl="2" indent="-285750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300" dirty="0"/>
              <a:t>Las </a:t>
            </a:r>
            <a:r>
              <a:rPr lang="es-ES" sz="1300" b="1" dirty="0"/>
              <a:t>Sentencias de la Sala de lo Social del Tribunal Supremo de fecha 13 de septiembre de 2018 (Rec. 213/2017)</a:t>
            </a:r>
            <a:r>
              <a:rPr lang="es-ES" sz="1300" dirty="0"/>
              <a:t> y </a:t>
            </a:r>
            <a:r>
              <a:rPr lang="es-ES" sz="1300" b="1" dirty="0"/>
              <a:t>14 de febrero de 2017 (Rec. 104/2016) y de 5 de abril de 2022, Rec. 99/2020.</a:t>
            </a:r>
            <a:endParaRPr lang="es-ES" sz="1300" dirty="0"/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Cuando en algunos centros hay representantes y en otros no</a:t>
            </a:r>
          </a:p>
          <a:p>
            <a:pPr marL="1200150" lvl="2" indent="-285750">
              <a:buClr>
                <a:srgbClr val="3B358B"/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La representación sindical o el art. 5 del RD 901/2020</a:t>
            </a:r>
          </a:p>
          <a:p>
            <a:pPr lvl="2"/>
            <a:endParaRPr lang="es-ES" sz="1300" dirty="0"/>
          </a:p>
          <a:p>
            <a:pPr lvl="2"/>
            <a:endParaRPr lang="es-ES" sz="1300" dirty="0"/>
          </a:p>
          <a:p>
            <a:endParaRPr lang="es-ES" sz="1300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0381786-5E85-4895-B822-78DADBB6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8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14C5341-8B37-4EEB-A943-1AF1303F1F00}"/>
              </a:ext>
            </a:extLst>
          </p:cNvPr>
          <p:cNvSpPr/>
          <p:nvPr/>
        </p:nvSpPr>
        <p:spPr>
          <a:xfrm>
            <a:off x="570803" y="884131"/>
            <a:ext cx="7673605" cy="535492"/>
          </a:xfrm>
          <a:prstGeom prst="rect">
            <a:avLst/>
          </a:prstGeom>
          <a:solidFill>
            <a:srgbClr val="45B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11560" y="884130"/>
            <a:ext cx="72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I.C.  Negociación del Diagnóstico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AC844DB-A97B-4E15-B169-CFCE4AB3E61E}"/>
              </a:ext>
            </a:extLst>
          </p:cNvPr>
          <p:cNvSpPr txBox="1">
            <a:spLocks/>
          </p:cNvSpPr>
          <p:nvPr/>
        </p:nvSpPr>
        <p:spPr>
          <a:xfrm>
            <a:off x="1095237" y="1707654"/>
            <a:ext cx="6624736" cy="3312368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Definición del diagnóstico. 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400" dirty="0"/>
              <a:t>Art. 46 LOI y art. 7 RD 901/2020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400" dirty="0"/>
              <a:t>Las  materias de obligado tratamiento tras el RD-LEY 6/2019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r>
              <a:rPr lang="es-ES" sz="1400" dirty="0"/>
              <a:t>Análisis de la realidad desde la perspectiva de la discriminación directa e indirecta</a:t>
            </a:r>
          </a:p>
          <a:p>
            <a:pPr marL="742950" lvl="1" indent="-285750">
              <a:buClr>
                <a:srgbClr val="3B358B"/>
              </a:buClr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El diagnóstico y su negociación por la comisión negociadora del Plan de igualdad</a:t>
            </a:r>
          </a:p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Resumen en el Plan de Igualdad como contenido mínimo ex. 7 RD 901/2020</a:t>
            </a:r>
          </a:p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Clr>
                <a:srgbClr val="3B358B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Vinculación del diagnóstico y las medidas de acción positiva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8E8BCBE-8072-4E8A-92D6-DE7F2A75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58A9CED-6C4F-B34B-A0A8-3BE9A753BC7C}" type="slidenum">
              <a:rPr lang="es-ES_tradnl" sz="1200" smtClean="0">
                <a:solidFill>
                  <a:srgbClr val="3B358B"/>
                </a:solidFill>
              </a:rPr>
              <a:pPr/>
              <a:t>9</a:t>
            </a:fld>
            <a:endParaRPr lang="es-ES_tradnl" sz="12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41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407714A7CEC4FA569BCEB31E5D2A3" ma:contentTypeVersion="12" ma:contentTypeDescription="Create a new document." ma:contentTypeScope="" ma:versionID="904ef530ef16eda7c95f911ebd27988b">
  <xsd:schema xmlns:xsd="http://www.w3.org/2001/XMLSchema" xmlns:xs="http://www.w3.org/2001/XMLSchema" xmlns:p="http://schemas.microsoft.com/office/2006/metadata/properties" xmlns:ns3="46ffa3f1-76af-450e-b72f-856940cc05e3" xmlns:ns4="11e82fbd-3bee-4804-afb9-de5e0ee995f3" targetNamespace="http://schemas.microsoft.com/office/2006/metadata/properties" ma:root="true" ma:fieldsID="9794449f0725c093ef8c57cad76c064f" ns3:_="" ns4:_="">
    <xsd:import namespace="46ffa3f1-76af-450e-b72f-856940cc05e3"/>
    <xsd:import namespace="11e82fbd-3bee-4804-afb9-de5e0ee995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fa3f1-76af-450e-b72f-856940cc0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82fbd-3bee-4804-afb9-de5e0ee995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BAD75-982E-487C-A2E3-016DFD80DEBD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11e82fbd-3bee-4804-afb9-de5e0ee995f3"/>
    <ds:schemaRef ds:uri="46ffa3f1-76af-450e-b72f-856940cc05e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9BE69AE-E165-4F73-B860-173789C15A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D726E1-20A4-485D-AC78-E2D16B846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ffa3f1-76af-450e-b72f-856940cc05e3"/>
    <ds:schemaRef ds:uri="11e82fbd-3bee-4804-afb9-de5e0ee99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1765</Words>
  <Application>Microsoft Office PowerPoint</Application>
  <PresentationFormat>Presentación en pantalla (16:9)</PresentationFormat>
  <Paragraphs>174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verdana</vt:lpstr>
      <vt:lpstr>Wingdings</vt:lpstr>
      <vt:lpstr>Wingdings 2</vt:lpstr>
      <vt:lpstr>Tema de Office</vt:lpstr>
      <vt:lpstr>EMPRESAS + IGUALITARIAS  LA IMPLANTACIÓN DE  PLANES DE IGUALDAD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Arianna Féliz Marmolejos</cp:lastModifiedBy>
  <cp:revision>49</cp:revision>
  <dcterms:created xsi:type="dcterms:W3CDTF">2021-07-07T07:43:49Z</dcterms:created>
  <dcterms:modified xsi:type="dcterms:W3CDTF">2022-11-16T16:08:19Z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0x01010046E407714A7CEC4FA569BCEB31E5D2A3</vt:lpwstr>
  </property>
</Properties>
</file>