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0" r:id="rId3"/>
    <p:sldId id="271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3"/>
    <p:restoredTop sz="96281"/>
  </p:normalViewPr>
  <p:slideViewPr>
    <p:cSldViewPr snapToGrid="0" snapToObjects="1">
      <p:cViewPr varScale="1">
        <p:scale>
          <a:sx n="71" d="100"/>
          <a:sy n="71" d="100"/>
        </p:scale>
        <p:origin x="176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3EACC-3209-F949-9246-C4C077AF2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976364-CE96-7D44-946B-668E16C18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BF3D2-EF8F-2A40-8EF5-D692655E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3B02B-73BB-024F-82C7-201825B2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E147-EE31-2140-BCFC-321FCAE1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53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997B0-5D91-7741-868D-ABDD8BD0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708EBC-347C-6A4E-8C5F-13FAD0DAB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C2249-4C39-3143-ABB2-E64F067F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6A919-A0D6-CD49-96B8-A750695E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C01645-635E-E045-9E33-5A2D3700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3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3CAA30-538E-0B4B-803D-40699F52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BFFDD3-9BD5-0E4D-9C96-10E83AD73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AE2296-BCFA-B541-9AB0-BBB8B03A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6D09D-E34F-0B4D-9774-1998BF71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19D6B-6DCF-D440-99E8-3FC96188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28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102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585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93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166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013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49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37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720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638CA-381F-384D-BED1-1AA5C5BD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9A43C-1140-414D-AA08-2F4AD990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F2728-50AB-FA42-B987-A67F69BD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D7906-B9C9-334A-B688-535DE582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19F60-4537-FD43-88D2-A3017EE6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6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9839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739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4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A6D4F-1FE3-A14B-8481-4DB1EADF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004501-D097-194C-A6FB-65192E31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D5C8D-FD4B-D043-B048-6FAD19DA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9F9A3-75FB-4245-8C06-3E12B95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636C56-10DD-1F4A-982C-EC956957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5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966CF-514C-724F-BA98-B442C701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3B49B-A989-064B-8013-2569EAB65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23D22B-4CAD-9B4A-B96D-24B73AB16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23EE9-649F-D348-B2D0-069BE8F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8CFD59-B552-0A4F-B3E8-16A7D2FF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A486A-0B68-884C-A377-DD1B02DF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3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2FA8D-489C-C648-8743-5AB9EF01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014F2E-1107-B74B-91EF-29788341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E22213-BFD9-7546-9BBE-42852EEC5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D9E87F-FB46-4747-9458-A694A9714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027EF-107D-F240-B9B9-ABFF8B5C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4CB336-4AAD-2C4B-8819-E7AF2F9B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E97665-1E64-9C45-98AF-4ADC210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6A5FF2-8C45-AC49-A6E7-222C7A0A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3F97E-1D5A-AE4D-8D07-475C637D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263ECF-12DB-C749-9C93-44950E75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2136CB-28EC-994C-AD3A-6B0BBD34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0D6DD5-6128-8044-80A0-D6AD6387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11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ECE9F7-9892-8B4F-B6C9-AB8DAD01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FC7CD9-7099-A24B-AA7B-BBA26ADF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09317C-ED32-4A44-8724-01903275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7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874F-8687-6840-9F31-E792D34E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CBBFE-64AE-D64D-B0EA-4999EFCC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04FB42-C034-1C48-8DE0-F5DDFC719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72C314-ED25-2643-8083-A8A7B897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63BBC8-0CF8-F440-A876-ED2E232B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0B359E-B975-304F-B8E6-58007862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5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8BABB-4947-0248-93E5-45A567F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38ECB7-DA7C-3A4D-9DB9-B7A05EE23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23D69C-225A-4941-B5E0-CEA040EB2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B893D2-C78B-0D45-AD78-FE82CA75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579961-5336-7A4F-871B-89BC2DD6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F798E5-05DA-6841-BAA0-249728D3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2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0EEDAB-48B4-0241-994F-71DF42E3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BCDE0B-36FC-B24A-81BD-AAFD6667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2113A-D405-F04B-9C12-2C4CCD976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94EA-2398-AD4E-9D0E-9D6D6188B787}" type="datetimeFigureOut">
              <a:rPr lang="es-ES" smtClean="0"/>
              <a:t>18/11/22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AAA7D-3DC6-5042-B641-5AE410E32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E4C46-751F-D841-98C0-EC029063E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7152-42FF-2C4A-BD3F-081AA6A5E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61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89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76747" y="1901002"/>
            <a:ext cx="6197600" cy="1470025"/>
          </a:xfrm>
        </p:spPr>
        <p:txBody>
          <a:bodyPr>
            <a:noAutofit/>
          </a:bodyPr>
          <a:lstStyle/>
          <a:p>
            <a:r>
              <a:rPr lang="es-ES_tradnl" sz="3467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Aspectos controvertidos de los contratos fijos discontinuos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80043" y="3361070"/>
            <a:ext cx="4899157" cy="1796121"/>
          </a:xfrm>
        </p:spPr>
        <p:txBody>
          <a:bodyPr>
            <a:noAutofit/>
          </a:bodyPr>
          <a:lstStyle/>
          <a:p>
            <a:r>
              <a:rPr lang="es-ES_tradnl" sz="2667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José María Goerlich Peset</a:t>
            </a:r>
          </a:p>
          <a:p>
            <a:r>
              <a:rPr lang="es-ES_tradnl" sz="2133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Catedrático de Derecho del Trabajo</a:t>
            </a:r>
          </a:p>
          <a:p>
            <a:r>
              <a:rPr lang="es-ES_tradnl" sz="2133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Universitat de València. </a:t>
            </a:r>
            <a:r>
              <a:rPr lang="es-ES_tradnl" sz="2133" b="1" dirty="0" err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Estudi</a:t>
            </a:r>
            <a:r>
              <a:rPr lang="es-ES_tradnl" sz="2133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general</a:t>
            </a:r>
          </a:p>
        </p:txBody>
      </p:sp>
    </p:spTree>
    <p:extLst>
      <p:ext uri="{BB962C8B-B14F-4D97-AF65-F5344CB8AC3E}">
        <p14:creationId xmlns:p14="http://schemas.microsoft.com/office/powerpoint/2010/main" val="228916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40B71-02FB-2A41-9274-800DCAD41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A0CDDD-3EB6-4944-8373-2C7B4718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sz="2800"/>
              <a:t>7) El período de inactividad: régimen jurídico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77DFC-CA84-5643-961A-20273132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662710" cy="2863957"/>
          </a:xfrm>
        </p:spPr>
        <p:txBody>
          <a:bodyPr anchor="ctr">
            <a:normAutofit/>
          </a:bodyPr>
          <a:lstStyle/>
          <a:p>
            <a:r>
              <a:rPr lang="es-ES" sz="2000" dirty="0"/>
              <a:t>Gestión del contrato durante el período de inactividad (art. 16.4. II ET)</a:t>
            </a:r>
          </a:p>
          <a:p>
            <a:r>
              <a:rPr lang="es-ES" sz="2000" dirty="0"/>
              <a:t>Una situación poco deseable:</a:t>
            </a:r>
          </a:p>
          <a:p>
            <a:pPr lvl="1"/>
            <a:r>
              <a:rPr lang="es-ES" sz="2000" dirty="0"/>
              <a:t>Empleo y formación durante la inactividad: la bolsa sectorial (art. 16.5.I ET)</a:t>
            </a:r>
          </a:p>
          <a:p>
            <a:pPr lvl="1"/>
            <a:r>
              <a:rPr lang="es-ES" sz="2000" dirty="0"/>
              <a:t>Hacia la conversión de los contratos (art. 16.7 ET)</a:t>
            </a:r>
          </a:p>
        </p:txBody>
      </p:sp>
    </p:spTree>
    <p:extLst>
      <p:ext uri="{BB962C8B-B14F-4D97-AF65-F5344CB8AC3E}">
        <p14:creationId xmlns:p14="http://schemas.microsoft.com/office/powerpoint/2010/main" val="279685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2E5121-1DDB-294B-AD82-97EE50B9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149D2-9BBE-0D4C-AD95-0FF2E170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8) La protección social y sus especialidades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DE8BC-7EE4-FD46-8C73-2BCC0E985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121426" cy="4095808"/>
          </a:xfrm>
        </p:spPr>
        <p:txBody>
          <a:bodyPr>
            <a:normAutofit/>
          </a:bodyPr>
          <a:lstStyle/>
          <a:p>
            <a:r>
              <a:rPr lang="es-ES" sz="1800" dirty="0"/>
              <a:t>Situación legal de desempleo y percepciones por desempleo:</a:t>
            </a:r>
          </a:p>
          <a:p>
            <a:pPr lvl="1"/>
            <a:r>
              <a:rPr lang="es-ES" sz="1800" dirty="0"/>
              <a:t>Contrato fijo discontinuo y contrato a tiempo parcial sobre base anual (art. 267.1.d] LGSS)</a:t>
            </a:r>
          </a:p>
          <a:p>
            <a:pPr lvl="1"/>
            <a:r>
              <a:rPr lang="es-ES" sz="1800" dirty="0"/>
              <a:t>Suspensión y extinción del derecho a prestaciones (arts. 269, 271 y 272 LGSS)</a:t>
            </a:r>
          </a:p>
          <a:p>
            <a:r>
              <a:rPr lang="es-ES" sz="1800" dirty="0"/>
              <a:t>Otras prestaciones: luces y sombras</a:t>
            </a:r>
          </a:p>
          <a:p>
            <a:pPr lvl="1"/>
            <a:r>
              <a:rPr lang="es-ES" sz="1800" dirty="0"/>
              <a:t>La disp. final 6ª RDL 32/2021 y su concreción (RDL 3/2022)</a:t>
            </a:r>
          </a:p>
          <a:p>
            <a:pPr lvl="1"/>
            <a:r>
              <a:rPr lang="es-ES" sz="1800" dirty="0"/>
              <a:t>¿Es necesaria la revisión de la normativa de seguridad social?</a:t>
            </a:r>
          </a:p>
        </p:txBody>
      </p:sp>
    </p:spTree>
    <p:extLst>
      <p:ext uri="{BB962C8B-B14F-4D97-AF65-F5344CB8AC3E}">
        <p14:creationId xmlns:p14="http://schemas.microsoft.com/office/powerpoint/2010/main" val="50814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76747" y="1901002"/>
            <a:ext cx="6197600" cy="1470025"/>
          </a:xfrm>
        </p:spPr>
        <p:txBody>
          <a:bodyPr>
            <a:noAutofit/>
          </a:bodyPr>
          <a:lstStyle/>
          <a:p>
            <a:r>
              <a:rPr lang="es-ES_tradnl" sz="3467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Muchas gracias por su atención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80043" y="3361070"/>
            <a:ext cx="4899157" cy="1796121"/>
          </a:xfrm>
        </p:spPr>
        <p:txBody>
          <a:bodyPr>
            <a:noAutofit/>
          </a:bodyPr>
          <a:lstStyle/>
          <a:p>
            <a:r>
              <a:rPr lang="es-ES_tradnl" sz="2667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Jose</a:t>
            </a:r>
            <a:r>
              <a:rPr lang="es-ES_tradnl" sz="2667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_tradnl" sz="2667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M.Goerlich@uv.es</a:t>
            </a:r>
            <a:endParaRPr lang="es-ES_tradnl" sz="2667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9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3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6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5" y="969718"/>
            <a:ext cx="3900356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4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07344-0302-9F42-9C33-2AB5049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7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</a:rPr>
              <a:t>Sumario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FD1758-E7B7-894C-BBD5-E5D2CD0C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1"/>
            <a:ext cx="6555347" cy="5546047"/>
          </a:xfrm>
        </p:spPr>
        <p:txBody>
          <a:bodyPr anchor="ctr">
            <a:normAutofit/>
          </a:bodyPr>
          <a:lstStyle/>
          <a:p>
            <a:pPr marL="685783" indent="-685783">
              <a:buFont typeface="+mj-lt"/>
              <a:buAutoNum type="arabicParenR"/>
            </a:pPr>
            <a:r>
              <a:rPr lang="es-ES" sz="2400" dirty="0"/>
              <a:t>La alternancia entre períodos de actividad e inactividad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El contrato fijo discontinuo, ¿nace o se hace?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Formalización del contrato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El llamamiento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La falta de llamamiento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La prestación de servicios y su régimen jurídico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El período de inactividad: régimen jurídico</a:t>
            </a:r>
          </a:p>
          <a:p>
            <a:pPr marL="685783" indent="-685783">
              <a:buFont typeface="+mj-lt"/>
              <a:buAutoNum type="arabicParenR"/>
            </a:pPr>
            <a:r>
              <a:rPr lang="es-ES" sz="2400" dirty="0"/>
              <a:t>La protección social y sus especialidades</a:t>
            </a:r>
          </a:p>
        </p:txBody>
      </p:sp>
    </p:spTree>
    <p:extLst>
      <p:ext uri="{BB962C8B-B14F-4D97-AF65-F5344CB8AC3E}">
        <p14:creationId xmlns:p14="http://schemas.microsoft.com/office/powerpoint/2010/main" val="260319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E09383-74C3-DF49-B9D7-10D36E3F2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130B6-1DC4-C54D-9695-AB358373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3100"/>
              <a:t>1) La alternancia entre períodos de actividad e inactividad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8359B-3CC7-B242-B804-F9DC64B2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077278"/>
            <a:ext cx="3948086" cy="4462670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Nueva fisonomía del contrato</a:t>
            </a:r>
          </a:p>
          <a:p>
            <a:pPr lvl="1"/>
            <a:r>
              <a:rPr lang="es-ES" sz="1800" dirty="0"/>
              <a:t>Fijos discontinuos en “trabajos de naturaleza estacional o vinculados a actividades productivas de temporada (art. 16.1.I ET)</a:t>
            </a:r>
          </a:p>
          <a:p>
            <a:pPr lvl="1"/>
            <a:r>
              <a:rPr lang="es-ES" sz="1800" dirty="0"/>
              <a:t>Fijos discontinuos para otros trabajos diferentes (art. 16.1 </a:t>
            </a:r>
            <a:r>
              <a:rPr lang="es-ES" sz="1800" i="1" dirty="0"/>
              <a:t>in fine </a:t>
            </a:r>
            <a:r>
              <a:rPr lang="es-ES" sz="1800" dirty="0"/>
              <a:t>ET)</a:t>
            </a:r>
          </a:p>
          <a:p>
            <a:pPr lvl="1"/>
            <a:r>
              <a:rPr lang="es-ES" sz="1800" dirty="0"/>
              <a:t>Fijos discontinuos “para el desarrollo de trabajos consistentes en la prestación de servicios en el marco de la ejecución de contratas mercantiles o administrativas” (arts. 16.1.II y 16.4 ET)</a:t>
            </a:r>
          </a:p>
          <a:p>
            <a:pPr lvl="1"/>
            <a:r>
              <a:rPr lang="es-ES" sz="1800" dirty="0"/>
              <a:t>Fijos discontinuos en las ETT (art. 16.1.III ET y 10.3 LETT)</a:t>
            </a:r>
          </a:p>
        </p:txBody>
      </p:sp>
    </p:spTree>
    <p:extLst>
      <p:ext uri="{BB962C8B-B14F-4D97-AF65-F5344CB8AC3E}">
        <p14:creationId xmlns:p14="http://schemas.microsoft.com/office/powerpoint/2010/main" val="110133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FB74E6-7327-CC4B-A331-CD93572A2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C98DC-AABE-8644-8BE5-957E780F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2) El contrato fijo discontinuo, ¿nace o se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1F104-3283-5C4D-8001-21331F86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S" sz="1900"/>
              <a:t>Contratación fija discontinua y contratación de duración determinada por circunstancias de la producción (art. 15.2.I, II y IV ET)</a:t>
            </a:r>
          </a:p>
          <a:p>
            <a:r>
              <a:rPr lang="es-ES" sz="1900"/>
              <a:t>Relaciones con la contratación indefinida: los contratos fijos discontinuos adscritos a contratas (art. 16.1 II y III ET)</a:t>
            </a:r>
          </a:p>
          <a:p>
            <a:r>
              <a:rPr lang="es-ES" sz="1900"/>
              <a:t>¿Es posible la imposición unilateral de la transformación de un contrato ordinario en un contrato fijo-discontinuo?</a:t>
            </a:r>
          </a:p>
        </p:txBody>
      </p:sp>
    </p:spTree>
    <p:extLst>
      <p:ext uri="{BB962C8B-B14F-4D97-AF65-F5344CB8AC3E}">
        <p14:creationId xmlns:p14="http://schemas.microsoft.com/office/powerpoint/2010/main" val="233667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27FF67-8B94-9044-AC46-6580FBD9A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" r="460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94AE9C-AF61-B542-8519-1018FA63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3) Formalización del contrato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69D2E-1F0C-2F46-9ED5-BC83B3C67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S" sz="2000" dirty="0"/>
              <a:t>El requisito de forma y su alcance (art. 16.2 ET)</a:t>
            </a:r>
          </a:p>
          <a:p>
            <a:r>
              <a:rPr lang="es-ES" sz="2000" dirty="0"/>
              <a:t>El problema de los efectos del incumplimiento: la problemática aplicación del art. 8.2 ET.</a:t>
            </a:r>
          </a:p>
        </p:txBody>
      </p:sp>
    </p:spTree>
    <p:extLst>
      <p:ext uri="{BB962C8B-B14F-4D97-AF65-F5344CB8AC3E}">
        <p14:creationId xmlns:p14="http://schemas.microsoft.com/office/powerpoint/2010/main" val="104310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679BEE-CC38-4D4D-9A52-1E7C53A1F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AD83D8-4D94-3340-A91C-E5C13AA3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4) El llamamiento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6FCC4-993E-D141-95DD-63B2AE62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678"/>
            <a:ext cx="3822189" cy="4641574"/>
          </a:xfrm>
        </p:spPr>
        <p:txBody>
          <a:bodyPr>
            <a:normAutofit/>
          </a:bodyPr>
          <a:lstStyle/>
          <a:p>
            <a:r>
              <a:rPr lang="es-ES" sz="2000" dirty="0"/>
              <a:t>¿Es necesario siempre el llamamiento? (art. 16.3 ET)</a:t>
            </a:r>
          </a:p>
          <a:p>
            <a:r>
              <a:rPr lang="es-ES" sz="2000" dirty="0"/>
              <a:t>Los criterios “objetivos y formales” del llamamiento: ¿y si no hay convenio o acuerdo de empresa? (art. 16.3.I ET)</a:t>
            </a:r>
          </a:p>
          <a:p>
            <a:r>
              <a:rPr lang="es-ES" sz="2000" dirty="0"/>
              <a:t>Requisitos formales y temporales del llamamiento (art. 16.3.I ET)</a:t>
            </a:r>
          </a:p>
          <a:p>
            <a:r>
              <a:rPr lang="es-ES" sz="2000" dirty="0"/>
              <a:t>Información empresarial a la representación legal (art. 16.3.II ET)</a:t>
            </a:r>
          </a:p>
          <a:p>
            <a:r>
              <a:rPr lang="es-ES" sz="2000" dirty="0"/>
              <a:t>¿Es obligatorio aceptar el llamamiento? (art. 16.6.I ET)</a:t>
            </a:r>
          </a:p>
        </p:txBody>
      </p:sp>
    </p:spTree>
    <p:extLst>
      <p:ext uri="{BB962C8B-B14F-4D97-AF65-F5344CB8AC3E}">
        <p14:creationId xmlns:p14="http://schemas.microsoft.com/office/powerpoint/2010/main" val="350126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9FC4BF-86B1-6C42-BE5C-C8587390F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EFB985-812F-0643-BF7D-A4FF4797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sz="3600"/>
              <a:t>5) La falta de llamamiento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138EA-A401-CD46-A43D-75B8A8334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556719"/>
            <a:ext cx="5009321" cy="2943470"/>
          </a:xfrm>
        </p:spPr>
        <p:txBody>
          <a:bodyPr anchor="ctr">
            <a:normAutofit/>
          </a:bodyPr>
          <a:lstStyle/>
          <a:p>
            <a:r>
              <a:rPr lang="es-ES" sz="2000" dirty="0"/>
              <a:t>¿Siempre es posible reaccionar ante la falta de llamamiento? La aparentemente contradictoria doctrina jurisprudencial</a:t>
            </a:r>
          </a:p>
          <a:p>
            <a:r>
              <a:rPr lang="es-ES" sz="2000" dirty="0"/>
              <a:t>Reclamaciones frente a la falta de llamamiento (art. 16.3.III ET)</a:t>
            </a:r>
          </a:p>
          <a:p>
            <a:pPr lvl="1"/>
            <a:r>
              <a:rPr lang="es-ES" sz="2000" dirty="0"/>
              <a:t>Acciones judiciales </a:t>
            </a:r>
          </a:p>
          <a:p>
            <a:pPr lvl="1"/>
            <a:r>
              <a:rPr lang="es-ES" sz="2000" dirty="0"/>
              <a:t>Cómputo del plazo para interponerlas</a:t>
            </a:r>
          </a:p>
          <a:p>
            <a:pPr lvl="1"/>
            <a:r>
              <a:rPr lang="es-ES" sz="2000" dirty="0"/>
              <a:t>Efectos del despido: el cómputo de la indemnización (art. 12.6.II ET)</a:t>
            </a:r>
          </a:p>
        </p:txBody>
      </p:sp>
    </p:spTree>
    <p:extLst>
      <p:ext uri="{BB962C8B-B14F-4D97-AF65-F5344CB8AC3E}">
        <p14:creationId xmlns:p14="http://schemas.microsoft.com/office/powerpoint/2010/main" val="40310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E62A9D-69D7-FE4C-B68C-69E6F33E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s-ES" sz="3400"/>
              <a:t>6) La prestación de servicios y su régimen jurídico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495DCD-C3ED-E54B-A8EA-60896ADA2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5"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1B8AF-380E-C446-95EE-E324EAD4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3263885" cy="3540265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El principio de igualdad y sus manifestaciones: aspectos retributivos (art. 16.6.II ET)</a:t>
            </a:r>
          </a:p>
          <a:p>
            <a:r>
              <a:rPr lang="es-ES" sz="2000" dirty="0"/>
              <a:t>Determinación de la jornada del personal fijo discontinuo</a:t>
            </a:r>
          </a:p>
          <a:p>
            <a:pPr lvl="1"/>
            <a:r>
              <a:rPr lang="es-ES" sz="2000" dirty="0"/>
              <a:t>Tratamiento de los excesos de jornada</a:t>
            </a:r>
          </a:p>
          <a:p>
            <a:pPr lvl="1"/>
            <a:r>
              <a:rPr lang="es-ES" sz="2000" dirty="0"/>
              <a:t>El problema de las prestaciones a tiempo parcial (art. 16.5.II ET)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7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E62A9D-69D7-FE4C-B68C-69E6F33E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s-ES" sz="3400"/>
              <a:t>6) La prestación de servicios y su régimen jurídico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185CA0-8880-E242-8F0E-EB3887CE1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5"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1B8AF-380E-C446-95EE-E324EAD4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9"/>
            <a:ext cx="3303642" cy="3525192"/>
          </a:xfrm>
        </p:spPr>
        <p:txBody>
          <a:bodyPr>
            <a:normAutofit fontScale="92500" lnSpcReduction="10000"/>
          </a:bodyPr>
          <a:lstStyle/>
          <a:p>
            <a:r>
              <a:rPr lang="es-ES" sz="2000"/>
              <a:t>Vicisitudes contractuales durante el período de actividad (art. 16.6. I ET)</a:t>
            </a:r>
          </a:p>
          <a:p>
            <a:r>
              <a:rPr lang="es-ES" sz="2000"/>
              <a:t>Mejoras convencionales </a:t>
            </a:r>
          </a:p>
          <a:p>
            <a:pPr lvl="1"/>
            <a:r>
              <a:rPr lang="es-ES" sz="2000"/>
              <a:t>La posible duración mínima del período de actividad (art. 16.5.III ET)</a:t>
            </a:r>
          </a:p>
          <a:p>
            <a:pPr lvl="1"/>
            <a:r>
              <a:rPr lang="es-ES" sz="2000"/>
              <a:t>La posible indemnización por finalización de actividad y su tratamiento (art. 16.5.III ET)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3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717</Words>
  <Application>Microsoft Macintosh PowerPoint</Application>
  <PresentationFormat>Panorámica</PresentationFormat>
  <Paragraphs>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Open sans</vt:lpstr>
      <vt:lpstr>Arial</vt:lpstr>
      <vt:lpstr>Calibri</vt:lpstr>
      <vt:lpstr>Calibri Light</vt:lpstr>
      <vt:lpstr>Tema de Office</vt:lpstr>
      <vt:lpstr>1_Tema de Office</vt:lpstr>
      <vt:lpstr>Aspectos controvertidos de los contratos fijos discontinuos</vt:lpstr>
      <vt:lpstr>Sumario</vt:lpstr>
      <vt:lpstr>1) La alternancia entre períodos de actividad e inactividad</vt:lpstr>
      <vt:lpstr>2) El contrato fijo discontinuo, ¿nace o se hace?</vt:lpstr>
      <vt:lpstr>3) Formalización del contrato</vt:lpstr>
      <vt:lpstr>4) El llamamiento</vt:lpstr>
      <vt:lpstr>5) La falta de llamamiento</vt:lpstr>
      <vt:lpstr>6) La prestación de servicios y su régimen jurídico</vt:lpstr>
      <vt:lpstr>6) La prestación de servicios y su régimen jurídico</vt:lpstr>
      <vt:lpstr>7) El período de inactividad: régimen jurídico</vt:lpstr>
      <vt:lpstr>8) La protección social y sus especialidades</vt:lpstr>
      <vt:lpstr>Muchas gracias por su atención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controvertidos de los contratos fijos discontinuos</dc:title>
  <dc:creator>José María Goerlich Peset</dc:creator>
  <cp:lastModifiedBy>José María Goerlich Peset</cp:lastModifiedBy>
  <cp:revision>14</cp:revision>
  <dcterms:created xsi:type="dcterms:W3CDTF">2022-11-17T16:23:32Z</dcterms:created>
  <dcterms:modified xsi:type="dcterms:W3CDTF">2022-11-18T07:55:00Z</dcterms:modified>
</cp:coreProperties>
</file>