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9" r:id="rId2"/>
    <p:sldId id="258" r:id="rId3"/>
    <p:sldId id="267" r:id="rId4"/>
    <p:sldId id="266" r:id="rId5"/>
    <p:sldId id="271" r:id="rId6"/>
    <p:sldId id="270" r:id="rId7"/>
    <p:sldId id="269" r:id="rId8"/>
    <p:sldId id="268" r:id="rId9"/>
    <p:sldId id="272" r:id="rId10"/>
    <p:sldId id="273" r:id="rId11"/>
    <p:sldId id="274" r:id="rId12"/>
    <p:sldId id="275" r:id="rId13"/>
    <p:sldId id="260" r:id="rId14"/>
  </p:sldIdLst>
  <p:sldSz cx="9144000" cy="5143500" type="screen16x9"/>
  <p:notesSz cx="6797675" cy="9926638"/>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58B"/>
    <a:srgbClr val="45B7E9"/>
    <a:srgbClr val="1F244C"/>
    <a:srgbClr val="232A58"/>
    <a:srgbClr val="3B3489"/>
    <a:srgbClr val="3C358E"/>
    <a:srgbClr val="3B358C"/>
    <a:srgbClr val="C0C09C"/>
    <a:srgbClr val="E6545D"/>
    <a:srgbClr val="002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92" autoAdjust="0"/>
  </p:normalViewPr>
  <p:slideViewPr>
    <p:cSldViewPr snapToObjects="1" showGuides="1">
      <p:cViewPr varScale="1">
        <p:scale>
          <a:sx n="79" d="100"/>
          <a:sy n="79" d="100"/>
        </p:scale>
        <p:origin x="848" y="48"/>
      </p:cViewPr>
      <p:guideLst>
        <p:guide orient="horz" pos="99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A3826B6-2BCD-B94F-956A-2A4178D0AE6B}" type="datetimeFigureOut">
              <a:rPr lang="es-ES" smtClean="0"/>
              <a:t>22/11/2022</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D443C1-1D4A-3945-97AC-482EE9653DE7}" type="slidenum">
              <a:rPr lang="es-ES" smtClean="0"/>
              <a:t>‹Nº›</a:t>
            </a:fld>
            <a:endParaRPr lang="es-ES"/>
          </a:p>
        </p:txBody>
      </p:sp>
    </p:spTree>
    <p:extLst>
      <p:ext uri="{BB962C8B-B14F-4D97-AF65-F5344CB8AC3E}">
        <p14:creationId xmlns:p14="http://schemas.microsoft.com/office/powerpoint/2010/main" val="160932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5D443C1-1D4A-3945-97AC-482EE9653DE7}" type="slidenum">
              <a:rPr lang="es-ES" smtClean="0"/>
              <a:t>11</a:t>
            </a:fld>
            <a:endParaRPr lang="es-ES"/>
          </a:p>
        </p:txBody>
      </p:sp>
    </p:spTree>
    <p:extLst>
      <p:ext uri="{BB962C8B-B14F-4D97-AF65-F5344CB8AC3E}">
        <p14:creationId xmlns:p14="http://schemas.microsoft.com/office/powerpoint/2010/main" val="243177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5D443C1-1D4A-3945-97AC-482EE9653DE7}" type="slidenum">
              <a:rPr lang="es-ES" smtClean="0"/>
              <a:t>12</a:t>
            </a:fld>
            <a:endParaRPr lang="es-ES"/>
          </a:p>
        </p:txBody>
      </p:sp>
    </p:spTree>
    <p:extLst>
      <p:ext uri="{BB962C8B-B14F-4D97-AF65-F5344CB8AC3E}">
        <p14:creationId xmlns:p14="http://schemas.microsoft.com/office/powerpoint/2010/main" val="391948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es-ES_tradnl"/>
              <a:t>Clic para editar título</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idx="1"/>
          </p:nvPr>
        </p:nvSpPr>
        <p:spPr>
          <a:xfrm>
            <a:off x="457200" y="1200151"/>
            <a:ext cx="8229600" cy="3394472"/>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8" name="Marcador de pie de página 7"/>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4" name="Marcador de pie de página 3"/>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3" name="Marcador de pie de página 2"/>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2560" y="1425751"/>
            <a:ext cx="4648200" cy="1102519"/>
          </a:xfrm>
        </p:spPr>
        <p:txBody>
          <a:bodyPr>
            <a:normAutofit fontScale="90000"/>
          </a:bodyPr>
          <a:lstStyle/>
          <a:p>
            <a:r>
              <a:rPr lang="es-ES_tradnl" sz="2800" b="1" dirty="0">
                <a:solidFill>
                  <a:srgbClr val="232A58"/>
                </a:solidFill>
                <a:ea typeface="Open sans" panose="020B0606030504020204" pitchFamily="34" charset="0"/>
                <a:cs typeface="Open sans" panose="020B0606030504020204" pitchFamily="34" charset="0"/>
              </a:rPr>
              <a:t>Derecho a la vivienda: </a:t>
            </a:r>
            <a:br>
              <a:rPr lang="es-ES_tradnl" sz="2800" b="1" dirty="0">
                <a:solidFill>
                  <a:srgbClr val="232A58"/>
                </a:solidFill>
                <a:ea typeface="Open sans" panose="020B0606030504020204" pitchFamily="34" charset="0"/>
                <a:cs typeface="Open sans" panose="020B0606030504020204" pitchFamily="34" charset="0"/>
              </a:rPr>
            </a:br>
            <a:r>
              <a:rPr lang="es-ES_tradnl" sz="2800" b="1" dirty="0">
                <a:solidFill>
                  <a:srgbClr val="232A58"/>
                </a:solidFill>
                <a:ea typeface="Open sans" panose="020B0606030504020204" pitchFamily="34" charset="0"/>
                <a:cs typeface="Open sans" panose="020B0606030504020204" pitchFamily="34" charset="0"/>
              </a:rPr>
              <a:t>Nueva regulación para su efectiva protección</a:t>
            </a:r>
            <a:br>
              <a:rPr lang="es-ES_tradnl" sz="2800" b="1" dirty="0">
                <a:solidFill>
                  <a:srgbClr val="232A58"/>
                </a:solidFill>
                <a:ea typeface="Open sans" panose="020B0606030504020204" pitchFamily="34" charset="0"/>
                <a:cs typeface="Open sans" panose="020B0606030504020204" pitchFamily="34" charset="0"/>
              </a:rPr>
            </a:br>
            <a:endParaRPr lang="es-ES_tradnl" sz="2800" b="1" dirty="0">
              <a:solidFill>
                <a:srgbClr val="232A58"/>
              </a:solidFill>
              <a:ea typeface="Open sans" panose="020B0606030504020204" pitchFamily="34" charset="0"/>
              <a:cs typeface="Open sans" panose="020B0606030504020204" pitchFamily="34" charset="0"/>
            </a:endParaRPr>
          </a:p>
        </p:txBody>
      </p:sp>
      <p:sp>
        <p:nvSpPr>
          <p:cNvPr id="3" name="Subtítulo 2"/>
          <p:cNvSpPr>
            <a:spLocks noGrp="1"/>
          </p:cNvSpPr>
          <p:nvPr>
            <p:ph type="subTitle" idx="1"/>
          </p:nvPr>
        </p:nvSpPr>
        <p:spPr>
          <a:xfrm>
            <a:off x="4800600" y="2520803"/>
            <a:ext cx="3733800" cy="495300"/>
          </a:xfrm>
        </p:spPr>
        <p:txBody>
          <a:bodyPr>
            <a:noAutofit/>
          </a:bodyPr>
          <a:lstStyle/>
          <a:p>
            <a:endParaRPr lang="es-ES_tradnl" sz="1800" b="1" dirty="0">
              <a:solidFill>
                <a:srgbClr val="3B358B"/>
              </a:solidFill>
              <a:latin typeface="+mj-lt"/>
              <a:ea typeface="Open sans" panose="020B0606030504020204" pitchFamily="34" charset="0"/>
              <a:cs typeface="Open sans" panose="020B0606030504020204" pitchFamily="34" charset="0"/>
            </a:endParaRPr>
          </a:p>
          <a:p>
            <a:r>
              <a:rPr lang="es-ES_tradnl" sz="2000" b="1" dirty="0">
                <a:solidFill>
                  <a:srgbClr val="3B358B"/>
                </a:solidFill>
                <a:latin typeface="+mj-lt"/>
                <a:ea typeface="Open sans" panose="020B0606030504020204" pitchFamily="34" charset="0"/>
                <a:cs typeface="Open sans" panose="020B0606030504020204" pitchFamily="34" charset="0"/>
              </a:rPr>
              <a:t>Alberto Torres López</a:t>
            </a:r>
          </a:p>
          <a:p>
            <a:r>
              <a:rPr lang="es-ES_tradnl" sz="1600" dirty="0">
                <a:solidFill>
                  <a:srgbClr val="3B358B"/>
                </a:solidFill>
                <a:latin typeface="+mj-lt"/>
                <a:ea typeface="Open sans" panose="020B0606030504020204" pitchFamily="34" charset="0"/>
                <a:cs typeface="Open sans" panose="020B0606030504020204" pitchFamily="34" charset="0"/>
              </a:rPr>
              <a:t>Abogado. Director Jurídico de Sepín Presidente de la Sección de AU-PH e INM del ICAM</a:t>
            </a:r>
          </a:p>
        </p:txBody>
      </p:sp>
    </p:spTree>
    <p:extLst>
      <p:ext uri="{BB962C8B-B14F-4D97-AF65-F5344CB8AC3E}">
        <p14:creationId xmlns:p14="http://schemas.microsoft.com/office/powerpoint/2010/main" val="293019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683568" y="843558"/>
            <a:ext cx="7562800" cy="4062651"/>
          </a:xfrm>
          <a:prstGeom prst="rect">
            <a:avLst/>
          </a:prstGeom>
          <a:noFill/>
        </p:spPr>
        <p:txBody>
          <a:bodyPr wrap="square" rtlCol="0">
            <a:spAutoFit/>
          </a:bodyPr>
          <a:lstStyle/>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algn="just"/>
            <a:endParaRPr lang="es-ES" sz="1600" dirty="0">
              <a:latin typeface="Open sans" panose="020B0606030504020204" pitchFamily="34" charset="0"/>
              <a:ea typeface="Open sans" panose="020B0606030504020204" pitchFamily="34" charset="0"/>
              <a:cs typeface="Open sans" panose="020B0606030504020204" pitchFamily="34" charset="0"/>
            </a:endParaRPr>
          </a:p>
          <a:p>
            <a:pPr algn="just"/>
            <a:endParaRPr lang="es-E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s-ES" sz="1600" u="sng" dirty="0">
                <a:latin typeface="Open Sans" panose="020B0606030504020204" pitchFamily="34" charset="0"/>
                <a:ea typeface="Open Sans" panose="020B0606030504020204" pitchFamily="34" charset="0"/>
                <a:cs typeface="Open Sans" panose="020B0606030504020204" pitchFamily="34" charset="0"/>
              </a:rPr>
              <a:t>Limitación en cuanto a la libre fijación de la renta</a:t>
            </a:r>
            <a:r>
              <a:rPr lang="es-ES" sz="1600" dirty="0">
                <a:latin typeface="Open Sans" panose="020B0606030504020204" pitchFamily="34" charset="0"/>
                <a:ea typeface="Open Sans" panose="020B0606030504020204" pitchFamily="34" charset="0"/>
                <a:cs typeface="Open Sans" panose="020B0606030504020204" pitchFamily="34" charset="0"/>
              </a:rPr>
              <a:t> (Art. 17 LAU y Disp. Trans. Séptima - Disp. Final Primera)</a:t>
            </a:r>
          </a:p>
          <a:p>
            <a:pPr>
              <a:defRPr/>
            </a:pPr>
            <a:endParaRPr lang="es-E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Tx/>
              <a:buChar char="-"/>
              <a:defRPr/>
            </a:pPr>
            <a:r>
              <a:rPr lang="es-ES" sz="1600" dirty="0">
                <a:effectLst/>
                <a:latin typeface="Open Sans" panose="020B0606030504020204" pitchFamily="34" charset="0"/>
                <a:ea typeface="Open Sans" panose="020B0606030504020204" pitchFamily="34" charset="0"/>
                <a:cs typeface="Open Sans" panose="020B0606030504020204" pitchFamily="34" charset="0"/>
              </a:rPr>
              <a:t>Si el arrendador no es un gran tenedor </a:t>
            </a:r>
            <a:r>
              <a:rPr lang="es-ES" sz="1600" dirty="0">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 R</a:t>
            </a:r>
            <a:r>
              <a:rPr lang="es-ES" sz="1600" dirty="0">
                <a:effectLst/>
                <a:latin typeface="Open Sans" panose="020B0606030504020204" pitchFamily="34" charset="0"/>
                <a:ea typeface="Open Sans" panose="020B0606030504020204" pitchFamily="34" charset="0"/>
                <a:cs typeface="Open Sans" panose="020B0606030504020204" pitchFamily="34" charset="0"/>
              </a:rPr>
              <a:t>enta </a:t>
            </a:r>
            <a:r>
              <a:rPr lang="es-ES" sz="16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a:t>
            </a:r>
            <a:r>
              <a:rPr lang="es-ES" sz="1600" dirty="0">
                <a:latin typeface="Open Sans" panose="020B0606030504020204" pitchFamily="34" charset="0"/>
                <a:ea typeface="Open Sans" panose="020B0606030504020204" pitchFamily="34" charset="0"/>
                <a:cs typeface="Open Sans" panose="020B0606030504020204" pitchFamily="34" charset="0"/>
              </a:rPr>
              <a:t> C</a:t>
            </a:r>
            <a:r>
              <a:rPr lang="es-ES" sz="1600" dirty="0">
                <a:effectLst/>
                <a:latin typeface="Open Sans" panose="020B0606030504020204" pitchFamily="34" charset="0"/>
                <a:ea typeface="Open Sans" panose="020B0606030504020204" pitchFamily="34" charset="0"/>
                <a:cs typeface="Open Sans" panose="020B0606030504020204" pitchFamily="34" charset="0"/>
              </a:rPr>
              <a:t>láusula de actualización anual de la renta contrato anterior, en un máximo del 10% sobre la última renta del contrato de arrendamiento que hubiese estado vigente en los últimos cinco años en la misma vivienda</a:t>
            </a:r>
          </a:p>
          <a:p>
            <a:pPr marL="285750" indent="-285750" algn="just">
              <a:buFontTx/>
              <a:buChar char="-"/>
              <a:defRPr/>
            </a:pPr>
            <a:endParaRPr lang="es-E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Tx/>
              <a:buChar char="-"/>
              <a:defRPr/>
            </a:pPr>
            <a:r>
              <a:rPr lang="es-ES" sz="1600" dirty="0">
                <a:effectLst/>
                <a:latin typeface="Open Sans" panose="020B0606030504020204" pitchFamily="34" charset="0"/>
                <a:ea typeface="Open Sans" panose="020B0606030504020204" pitchFamily="34" charset="0"/>
                <a:cs typeface="Open Sans" panose="020B0606030504020204" pitchFamily="34" charset="0"/>
              </a:rPr>
              <a:t>Si el arrendador es un gran tenedor </a:t>
            </a:r>
            <a:r>
              <a:rPr lang="es-ES" sz="1600" dirty="0">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a:t>
            </a:r>
            <a:r>
              <a:rPr lang="es-ES" sz="1600" dirty="0">
                <a:effectLst/>
                <a:latin typeface="Open Sans" panose="020B0606030504020204" pitchFamily="34" charset="0"/>
                <a:ea typeface="Open Sans" panose="020B0606030504020204" pitchFamily="34" charset="0"/>
                <a:cs typeface="Open Sans" panose="020B0606030504020204" pitchFamily="34" charset="0"/>
              </a:rPr>
              <a:t> Renta pactada &lt; límite máximo del precio aplicable conforme al sistema de índices de precios de referencia.</a:t>
            </a:r>
            <a:endParaRPr lang="es-ES" sz="1600" dirty="0">
              <a:latin typeface="Open Sans" panose="020B0606030504020204" pitchFamily="34" charset="0"/>
              <a:ea typeface="Open Sans" panose="020B0606030504020204" pitchFamily="34" charset="0"/>
              <a:cs typeface="Open Sans" panose="020B0606030504020204" pitchFamily="34" charset="0"/>
            </a:endParaRPr>
          </a:p>
          <a:p>
            <a:pPr algn="just"/>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1059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683568" y="843558"/>
            <a:ext cx="7562800" cy="4924425"/>
          </a:xfrm>
          <a:prstGeom prst="rect">
            <a:avLst/>
          </a:prstGeom>
          <a:noFill/>
        </p:spPr>
        <p:txBody>
          <a:bodyPr wrap="square" rtlCol="0">
            <a:spAutoFit/>
          </a:bodyPr>
          <a:lstStyle/>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_tradnl" sz="2400" b="1" dirty="0">
                <a:solidFill>
                  <a:srgbClr val="3C358E"/>
                </a:solidFill>
                <a:latin typeface="+mj-lt"/>
                <a:cs typeface="Calibri"/>
              </a:rPr>
              <a:t>4. Suspensión de los juicios de desahucio y Registro de contratos de arrendamiento</a:t>
            </a:r>
          </a:p>
          <a:p>
            <a:pPr algn="just"/>
            <a:endParaRPr lang="es-E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es-ES" sz="1600" u="sng" dirty="0">
                <a:latin typeface="Open Sans" panose="020B0606030504020204" pitchFamily="34" charset="0"/>
                <a:ea typeface="Open Sans" panose="020B0606030504020204" pitchFamily="34" charset="0"/>
                <a:cs typeface="Open Sans" panose="020B0606030504020204" pitchFamily="34" charset="0"/>
              </a:rPr>
              <a:t>Suspensión de los juicios de desahucios</a:t>
            </a:r>
            <a:r>
              <a:rPr lang="es-ES" sz="1600" dirty="0">
                <a:latin typeface="Open Sans" panose="020B0606030504020204" pitchFamily="34" charset="0"/>
                <a:ea typeface="Open Sans" panose="020B0606030504020204" pitchFamily="34" charset="0"/>
                <a:cs typeface="Open Sans" panose="020B0606030504020204" pitchFamily="34" charset="0"/>
              </a:rPr>
              <a:t> (Arts. 441 y 549 LEC - Disp. Final Quinta).</a:t>
            </a:r>
          </a:p>
          <a:p>
            <a:pPr marL="0" indent="0">
              <a:buNone/>
              <a:defRPr/>
            </a:pPr>
            <a:endParaRPr lang="es-ES"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defRPr/>
            </a:pPr>
            <a:r>
              <a:rPr lang="es-ES" sz="1600" dirty="0">
                <a:latin typeface="Open Sans" panose="020B0606030504020204" pitchFamily="34" charset="0"/>
                <a:ea typeface="Open Sans" panose="020B0606030504020204" pitchFamily="34" charset="0"/>
                <a:cs typeface="Open Sans" panose="020B0606030504020204" pitchFamily="34" charset="0"/>
              </a:rPr>
              <a:t>N</a:t>
            </a:r>
            <a:r>
              <a:rPr lang="es-ES" sz="1600" dirty="0">
                <a:effectLst/>
                <a:latin typeface="Open Sans" panose="020B0606030504020204" pitchFamily="34" charset="0"/>
                <a:ea typeface="Open Sans" panose="020B0606030504020204" pitchFamily="34" charset="0"/>
                <a:cs typeface="Open Sans" panose="020B0606030504020204" pitchFamily="34" charset="0"/>
              </a:rPr>
              <a:t>o suprime la distinción entre personas físicas y jurídicas a efectos del plazo de suspensión, sino que incrementa este a dos y cuatro meses </a:t>
            </a:r>
            <a:r>
              <a:rPr lang="es-ES" sz="1600" dirty="0">
                <a:latin typeface="Open Sans" panose="020B0606030504020204" pitchFamily="34" charset="0"/>
                <a:ea typeface="Open Sans" panose="020B0606030504020204" pitchFamily="34" charset="0"/>
                <a:cs typeface="Open Sans" panose="020B0606030504020204" pitchFamily="34" charset="0"/>
              </a:rPr>
              <a:t>según unas u otra. Suspensión por Auto.</a:t>
            </a:r>
          </a:p>
          <a:p>
            <a:pPr>
              <a:defRPr/>
            </a:pPr>
            <a:endParaRPr lang="es-ES"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defRPr/>
            </a:pPr>
            <a:r>
              <a:rPr lang="es-ES" sz="1600" u="sng" dirty="0">
                <a:latin typeface="Open Sans" panose="020B0606030504020204" pitchFamily="34" charset="0"/>
                <a:ea typeface="Open Sans" panose="020B0606030504020204" pitchFamily="34" charset="0"/>
                <a:cs typeface="Open Sans" panose="020B0606030504020204" pitchFamily="34" charset="0"/>
              </a:rPr>
              <a:t>Registro de contratos de arrendamiento de vivienda y refuerzo coordinación en la información sobre contratos de arrendamiento</a:t>
            </a:r>
            <a:r>
              <a:rPr lang="es-ES" sz="1600" dirty="0">
                <a:latin typeface="Open Sans" panose="020B0606030504020204" pitchFamily="34" charset="0"/>
                <a:ea typeface="Open Sans" panose="020B0606030504020204" pitchFamily="34" charset="0"/>
                <a:cs typeface="Open Sans" panose="020B0606030504020204" pitchFamily="34" charset="0"/>
              </a:rPr>
              <a:t> (Disp. Ad. Primera).</a:t>
            </a:r>
          </a:p>
          <a:p>
            <a:pPr algn="just"/>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Registro público vinculado a registros autonómicos de fianzas y al Registro de la Propiedad, con el objeto de incrementar la información disponible para el desarrollo del Sistema de índices de referencia.</a:t>
            </a: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862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683568" y="843558"/>
            <a:ext cx="8280920" cy="4924425"/>
          </a:xfrm>
          <a:prstGeom prst="rect">
            <a:avLst/>
          </a:prstGeom>
          <a:noFill/>
        </p:spPr>
        <p:txBody>
          <a:bodyPr wrap="square" rtlCol="0">
            <a:spAutoFit/>
          </a:bodyPr>
          <a:lstStyle/>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_tradnl" sz="2400" b="1" dirty="0">
                <a:solidFill>
                  <a:srgbClr val="3C358E"/>
                </a:solidFill>
                <a:latin typeface="+mj-lt"/>
                <a:cs typeface="Calibri"/>
              </a:rPr>
              <a:t>5. Derecho transitorio</a:t>
            </a:r>
          </a:p>
          <a:p>
            <a:endParaRPr lang="es-ES" sz="1600" dirty="0">
              <a:latin typeface="Open Sans" panose="020B0606030504020204" pitchFamily="34" charset="0"/>
              <a:ea typeface="Open Sans" panose="020B0606030504020204" pitchFamily="34" charset="0"/>
              <a:cs typeface="Open Sans" panose="020B0606030504020204" pitchFamily="34" charset="0"/>
            </a:endParaRPr>
          </a:p>
          <a:p>
            <a:pPr algn="just"/>
            <a:r>
              <a:rPr lang="es-ES" sz="1600" dirty="0">
                <a:latin typeface="Open Sans" panose="020B0606030504020204" pitchFamily="34" charset="0"/>
                <a:ea typeface="Open Sans" panose="020B0606030504020204" pitchFamily="34" charset="0"/>
                <a:cs typeface="Open Sans" panose="020B0606030504020204" pitchFamily="34" charset="0"/>
              </a:rPr>
              <a:t>Las viviendas que, a la entrada en vigor de esta ley, estuvieran calificadas definitivamente con algún régimen de protección pública, se regirán por lo dispuesto en dicho régimen, salvo las condiciones previstas en el Art. 16.1 d) que se aplicarán a todas las viviendas calificadas con algún régimen de protección pública, con independencia de la fecha de su calificación definitiva.</a:t>
            </a:r>
          </a:p>
          <a:p>
            <a:pPr algn="just"/>
            <a:endParaRPr lang="es-ES"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 sz="16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600" dirty="0">
                <a:latin typeface="Open Sans" panose="020B0606030504020204" pitchFamily="34" charset="0"/>
                <a:ea typeface="Open Sans" panose="020B0606030504020204" pitchFamily="34" charset="0"/>
                <a:cs typeface="Open Sans" panose="020B0606030504020204" pitchFamily="34" charset="0"/>
              </a:rPr>
              <a:t>Las viviendas protegidas sobre suelos cuyo destino sea el de viviendas sometidas a algún régimen de protección pública estarán sometidas a un régimen de protección pública permanente que excluya la descalificación, en tanto se mantenga la calificación de dicho suelo.</a:t>
            </a:r>
          </a:p>
          <a:p>
            <a:pPr algn="just"/>
            <a:endParaRPr lang="es-ES"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 sz="1600" dirty="0">
                <a:latin typeface="Open Sans" panose="020B0606030504020204" pitchFamily="34" charset="0"/>
                <a:ea typeface="Open Sans" panose="020B0606030504020204" pitchFamily="34" charset="0"/>
                <a:cs typeface="Open Sans" panose="020B0606030504020204" pitchFamily="34" charset="0"/>
              </a:rPr>
              <a:t>En el resto de supuestos, con las salvedades normativa autonómica, número de años que como mínimo deberá ser de </a:t>
            </a:r>
            <a:r>
              <a:rPr lang="es-ES" sz="1600" b="1" dirty="0">
                <a:latin typeface="Open Sans" panose="020B0606030504020204" pitchFamily="34" charset="0"/>
                <a:ea typeface="Open Sans" panose="020B0606030504020204" pitchFamily="34" charset="0"/>
                <a:cs typeface="Open Sans" panose="020B0606030504020204" pitchFamily="34" charset="0"/>
              </a:rPr>
              <a:t>30 años</a:t>
            </a:r>
            <a:r>
              <a:rPr lang="es-ES" sz="1600" dirty="0">
                <a:latin typeface="Open Sans" panose="020B0606030504020204" pitchFamily="34" charset="0"/>
                <a:ea typeface="Open Sans" panose="020B0606030504020204" pitchFamily="34" charset="0"/>
                <a:cs typeface="Open Sans" panose="020B0606030504020204" pitchFamily="34" charset="0"/>
              </a:rPr>
              <a:t>.</a:t>
            </a:r>
          </a:p>
          <a:p>
            <a:pPr algn="just">
              <a:defRPr/>
            </a:pPr>
            <a:endParaRPr lang="es-ES" sz="1600" dirty="0">
              <a:latin typeface="Open Sans" panose="020B0606030504020204" pitchFamily="34" charset="0"/>
              <a:ea typeface="Open Sans" panose="020B0606030504020204" pitchFamily="34" charset="0"/>
              <a:cs typeface="Open Sans" panose="020B0606030504020204" pitchFamily="34" charset="0"/>
            </a:endParaRPr>
          </a:p>
          <a:p>
            <a:pPr algn="just">
              <a:defRPr/>
            </a:pPr>
            <a:endParaRPr lang="es-ES" sz="1600" dirty="0">
              <a:latin typeface="Open Sans" panose="020B0606030504020204" pitchFamily="34" charset="0"/>
              <a:ea typeface="Open Sans" panose="020B0606030504020204" pitchFamily="34" charset="0"/>
              <a:cs typeface="Open Sans" panose="020B0606030504020204" pitchFamily="34" charset="0"/>
            </a:endParaRPr>
          </a:p>
          <a:p>
            <a:pPr algn="just"/>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6119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1E65B16-F0AC-EA86-7D85-D12BE0E7EA73}"/>
              </a:ext>
            </a:extLst>
          </p:cNvPr>
          <p:cNvSpPr txBox="1"/>
          <p:nvPr/>
        </p:nvSpPr>
        <p:spPr>
          <a:xfrm>
            <a:off x="5410200" y="2553384"/>
            <a:ext cx="2743200" cy="1200329"/>
          </a:xfrm>
          <a:prstGeom prst="rect">
            <a:avLst/>
          </a:prstGeom>
          <a:noFill/>
        </p:spPr>
        <p:txBody>
          <a:bodyPr wrap="square" rtlCol="0">
            <a:spAutoFit/>
          </a:bodyPr>
          <a:lstStyle/>
          <a:p>
            <a:endParaRPr lang="es-ES_tradnl" dirty="0">
              <a:latin typeface="+mj-lt"/>
            </a:endParaRPr>
          </a:p>
          <a:p>
            <a:endParaRPr lang="es-ES_tradnl" dirty="0">
              <a:latin typeface="+mj-lt"/>
            </a:endParaRPr>
          </a:p>
          <a:p>
            <a:endParaRPr lang="es-ES_tradnl" dirty="0">
              <a:latin typeface="+mj-lt"/>
            </a:endParaRPr>
          </a:p>
          <a:p>
            <a:r>
              <a:rPr lang="es-ES_tradnl" b="1" dirty="0" err="1">
                <a:latin typeface="+mj-lt"/>
              </a:rPr>
              <a:t>atorres@sepin.es</a:t>
            </a:r>
            <a:endParaRPr lang="es-ES_tradnl" b="1" dirty="0">
              <a:latin typeface="+mj-lt"/>
            </a:endParaRPr>
          </a:p>
        </p:txBody>
      </p:sp>
      <p:sp>
        <p:nvSpPr>
          <p:cNvPr id="7" name="CuadroTexto 6">
            <a:extLst>
              <a:ext uri="{FF2B5EF4-FFF2-40B4-BE49-F238E27FC236}">
                <a16:creationId xmlns:a16="http://schemas.microsoft.com/office/drawing/2014/main" id="{21F11427-3C4F-CAF0-08BD-9121228C748A}"/>
              </a:ext>
            </a:extLst>
          </p:cNvPr>
          <p:cNvSpPr txBox="1"/>
          <p:nvPr/>
        </p:nvSpPr>
        <p:spPr>
          <a:xfrm>
            <a:off x="609600" y="1504950"/>
            <a:ext cx="7543800" cy="1384995"/>
          </a:xfrm>
          <a:prstGeom prst="rect">
            <a:avLst/>
          </a:prstGeom>
          <a:noFill/>
        </p:spPr>
        <p:txBody>
          <a:bodyPr wrap="square" rtlCol="0">
            <a:spAutoFit/>
          </a:bodyPr>
          <a:lstStyle/>
          <a:p>
            <a:endParaRPr lang="es-ES_tradnl" sz="2400" b="1" dirty="0">
              <a:solidFill>
                <a:srgbClr val="3B358B"/>
              </a:solidFill>
              <a:latin typeface="+mj-lt"/>
              <a:ea typeface="Open sans" panose="020B0606030504020204" pitchFamily="34" charset="0"/>
              <a:cs typeface="Open sans" panose="020B0606030504020204" pitchFamily="34" charset="0"/>
            </a:endParaRPr>
          </a:p>
          <a:p>
            <a:endParaRPr lang="es-ES_tradnl" sz="2400" b="1" dirty="0">
              <a:solidFill>
                <a:srgbClr val="3B358B"/>
              </a:solidFill>
              <a:latin typeface="+mj-lt"/>
              <a:ea typeface="Open sans" panose="020B0606030504020204" pitchFamily="34" charset="0"/>
              <a:cs typeface="Open sans" panose="020B0606030504020204" pitchFamily="34" charset="0"/>
            </a:endParaRPr>
          </a:p>
          <a:p>
            <a:r>
              <a:rPr lang="es-ES_tradnl" sz="3600" b="1" dirty="0">
                <a:solidFill>
                  <a:srgbClr val="3B358B"/>
                </a:solidFill>
                <a:latin typeface="+mj-lt"/>
                <a:ea typeface="Open sans" panose="020B0606030504020204" pitchFamily="34" charset="0"/>
                <a:cs typeface="Open sans" panose="020B0606030504020204" pitchFamily="34" charset="0"/>
              </a:rPr>
              <a:t>¡Muchas gracias por vuestra atención!</a:t>
            </a:r>
          </a:p>
        </p:txBody>
      </p:sp>
    </p:spTree>
    <p:extLst>
      <p:ext uri="{BB962C8B-B14F-4D97-AF65-F5344CB8AC3E}">
        <p14:creationId xmlns:p14="http://schemas.microsoft.com/office/powerpoint/2010/main" val="136531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4372" y="1275606"/>
            <a:ext cx="7391400" cy="461665"/>
          </a:xfrm>
          <a:prstGeom prst="rect">
            <a:avLst/>
          </a:prstGeom>
          <a:noFill/>
        </p:spPr>
        <p:txBody>
          <a:bodyPr wrap="square" rtlCol="0">
            <a:spAutoFit/>
          </a:bodyPr>
          <a:lstStyle/>
          <a:p>
            <a:r>
              <a:rPr lang="es-ES_tradnl" sz="2400" b="1" dirty="0">
                <a:solidFill>
                  <a:srgbClr val="3C358E"/>
                </a:solidFill>
                <a:latin typeface="+mj-lt"/>
                <a:cs typeface="Calibri"/>
              </a:rPr>
              <a:t>Introducción</a:t>
            </a:r>
          </a:p>
        </p:txBody>
      </p:sp>
      <p:sp>
        <p:nvSpPr>
          <p:cNvPr id="10" name="CuadroTexto 9"/>
          <p:cNvSpPr txBox="1"/>
          <p:nvPr/>
        </p:nvSpPr>
        <p:spPr>
          <a:xfrm>
            <a:off x="604372" y="1737271"/>
            <a:ext cx="8354888" cy="3693319"/>
          </a:xfrm>
          <a:prstGeom prst="rect">
            <a:avLst/>
          </a:prstGeom>
          <a:noFill/>
        </p:spPr>
        <p:txBody>
          <a:bodyPr wrap="square" rtlCol="0">
            <a:spAutoFit/>
          </a:bodyPr>
          <a:lstStyle/>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600" dirty="0">
                <a:latin typeface="Open sans" panose="020B0606030504020204" pitchFamily="34" charset="0"/>
                <a:ea typeface="Open sans" panose="020B0606030504020204" pitchFamily="34" charset="0"/>
                <a:cs typeface="Open sans" panose="020B0606030504020204" pitchFamily="34" charset="0"/>
              </a:rPr>
              <a:t>¿Se publicará finalmente la Ley por el derecho a la Vivienda?</a:t>
            </a:r>
          </a:p>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r>
              <a:rPr lang="es-ES_tradnl" sz="1600" dirty="0">
                <a:latin typeface="Open sans" panose="020B0606030504020204" pitchFamily="34" charset="0"/>
                <a:ea typeface="Open sans" panose="020B0606030504020204" pitchFamily="34" charset="0"/>
                <a:cs typeface="Open sans" panose="020B0606030504020204" pitchFamily="34" charset="0"/>
              </a:rPr>
              <a:t>Problema competencial </a:t>
            </a:r>
            <a:r>
              <a:rPr lang="es-ES_tradnl" sz="16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Ej. Art. 137 Estatuto Cataluña; Art. 56 Estatuto Andalucía</a:t>
            </a:r>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r>
              <a:rPr lang="es-ES_tradnl" sz="1600" dirty="0">
                <a:latin typeface="Open sans" panose="020B0606030504020204" pitchFamily="34" charset="0"/>
                <a:ea typeface="Open sans" panose="020B0606030504020204" pitchFamily="34" charset="0"/>
                <a:cs typeface="Open sans" panose="020B0606030504020204" pitchFamily="34" charset="0"/>
              </a:rPr>
              <a:t>Decisión política</a:t>
            </a:r>
          </a:p>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600" dirty="0">
                <a:latin typeface="Open sans" panose="020B0606030504020204" pitchFamily="34" charset="0"/>
                <a:ea typeface="Open sans" panose="020B0606030504020204" pitchFamily="34" charset="0"/>
                <a:cs typeface="Open sans" panose="020B0606030504020204" pitchFamily="34" charset="0"/>
              </a:rPr>
              <a:t>¿Es necesaria en España una Ley por el derecho a la Vivienda?</a:t>
            </a:r>
          </a:p>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r>
              <a:rPr lang="es-ES_tradnl" sz="1600" dirty="0">
                <a:latin typeface="Open sans" panose="020B0606030504020204" pitchFamily="34" charset="0"/>
                <a:ea typeface="Open sans" panose="020B0606030504020204" pitchFamily="34" charset="0"/>
                <a:cs typeface="Open sans" panose="020B0606030504020204" pitchFamily="34" charset="0"/>
              </a:rPr>
              <a:t>Incuestionable problema social </a:t>
            </a:r>
            <a:r>
              <a:rPr lang="es-ES_tradnl" sz="16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Entre 1962 y 2020, el 31,5 % VPO</a:t>
            </a:r>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600" dirty="0">
                <a:latin typeface="Open sans" panose="020B0606030504020204" pitchFamily="34" charset="0"/>
                <a:ea typeface="Open sans" panose="020B0606030504020204" pitchFamily="34" charset="0"/>
                <a:cs typeface="Open sans" panose="020B0606030504020204" pitchFamily="34" charset="0"/>
              </a:rPr>
              <a:t>Ley programática y de regulación transversal </a:t>
            </a:r>
          </a:p>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r>
              <a:rPr lang="es-ES_tradnl" sz="1600" dirty="0">
                <a:latin typeface="Open sans" panose="020B0606030504020204" pitchFamily="34" charset="0"/>
                <a:ea typeface="Open sans" panose="020B0606030504020204" pitchFamily="34" charset="0"/>
                <a:cs typeface="Open sans" panose="020B0606030504020204" pitchFamily="34" charset="0"/>
              </a:rPr>
              <a:t>Administrativa</a:t>
            </a:r>
          </a:p>
          <a:p>
            <a:pPr marL="285750" indent="-285750">
              <a:buFontTx/>
              <a:buChar char="-"/>
            </a:pPr>
            <a:r>
              <a:rPr lang="es-ES_tradnl" sz="1600" dirty="0">
                <a:latin typeface="Open sans" panose="020B0606030504020204" pitchFamily="34" charset="0"/>
                <a:ea typeface="Open sans" panose="020B0606030504020204" pitchFamily="34" charset="0"/>
                <a:cs typeface="Open sans" panose="020B0606030504020204" pitchFamily="34" charset="0"/>
              </a:rPr>
              <a:t>Civil </a:t>
            </a:r>
            <a:r>
              <a:rPr lang="es-ES_tradnl" sz="16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Compraventa / arrendamientos urbanos</a:t>
            </a:r>
          </a:p>
          <a:p>
            <a:pPr marL="285750" indent="-285750">
              <a:buFontTx/>
              <a:buChar char="-"/>
            </a:pPr>
            <a:r>
              <a:rPr lang="es-ES_tradnl" sz="16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Procesal</a:t>
            </a:r>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467544" y="1347614"/>
            <a:ext cx="8136904" cy="3739485"/>
          </a:xfrm>
          <a:prstGeom prst="rect">
            <a:avLst/>
          </a:prstGeom>
          <a:noFill/>
        </p:spPr>
        <p:txBody>
          <a:bodyPr wrap="square" rtlCol="0">
            <a:spAutoFit/>
          </a:bodyPr>
          <a:lstStyle/>
          <a:p>
            <a:pPr algn="just"/>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algn="just"/>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pPr algn="just"/>
            <a:r>
              <a:rPr lang="es-ES_tradnl" sz="1600" dirty="0">
                <a:latin typeface="Open sans" panose="020B0606030504020204" pitchFamily="34" charset="0"/>
                <a:ea typeface="Open sans" panose="020B0606030504020204" pitchFamily="34" charset="0"/>
                <a:cs typeface="Open sans" panose="020B0606030504020204" pitchFamily="34" charset="0"/>
              </a:rPr>
              <a:t>La protección efectiva en el ámbito civil del derecho a la vivienda a través:</a:t>
            </a:r>
          </a:p>
          <a:p>
            <a:pPr algn="just"/>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pPr algn="just"/>
            <a:r>
              <a:rPr lang="es-ES_tradnl" sz="1600" b="1" dirty="0">
                <a:solidFill>
                  <a:srgbClr val="3C358E"/>
                </a:solidFill>
                <a:latin typeface="+mj-lt"/>
                <a:cs typeface="Calibri"/>
              </a:rPr>
              <a:t>1. </a:t>
            </a:r>
            <a:r>
              <a:rPr lang="es-ES_tradnl" sz="1600" dirty="0">
                <a:latin typeface="Open sans" panose="020B0606030504020204" pitchFamily="34" charset="0"/>
                <a:ea typeface="Open sans" panose="020B0606030504020204" pitchFamily="34" charset="0"/>
                <a:cs typeface="Open sans" panose="020B0606030504020204" pitchFamily="34" charset="0"/>
              </a:rPr>
              <a:t>Medidas de protección y transparencia en las operaciones de compra y arrendamiento de vivienda.</a:t>
            </a:r>
          </a:p>
          <a:p>
            <a:pPr algn="just"/>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_tradnl" sz="1600" b="1" dirty="0">
                <a:solidFill>
                  <a:srgbClr val="3C358E"/>
                </a:solidFill>
                <a:latin typeface="+mj-lt"/>
                <a:cs typeface="Calibri"/>
              </a:rPr>
              <a:t>2. </a:t>
            </a:r>
            <a:r>
              <a:rPr lang="es-ES_tradnl" sz="1600" dirty="0">
                <a:latin typeface="Open sans" panose="020B0606030504020204" pitchFamily="34" charset="0"/>
                <a:ea typeface="Open sans" panose="020B0606030504020204" pitchFamily="34" charset="0"/>
                <a:cs typeface="Open sans" panose="020B0606030504020204" pitchFamily="34" charset="0"/>
              </a:rPr>
              <a:t>Percepción de cantidades a cuenta del precio antes o durante antes o durante la construcción en operaciones de compra de vivienda.</a:t>
            </a:r>
          </a:p>
          <a:p>
            <a:pPr algn="just"/>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_tradnl" sz="1600" b="1" dirty="0">
                <a:solidFill>
                  <a:srgbClr val="3C358E"/>
                </a:solidFill>
                <a:latin typeface="+mj-lt"/>
                <a:cs typeface="Calibri"/>
              </a:rPr>
              <a:t>3. </a:t>
            </a:r>
            <a:r>
              <a:rPr lang="es-ES_tradnl" sz="1600" dirty="0">
                <a:latin typeface="Open sans" panose="020B0606030504020204" pitchFamily="34" charset="0"/>
                <a:ea typeface="Open sans" panose="020B0606030504020204" pitchFamily="34" charset="0"/>
                <a:cs typeface="Open sans" panose="020B0606030504020204" pitchFamily="34" charset="0"/>
              </a:rPr>
              <a:t>El control de rentas en los contratos de arrendamiento.</a:t>
            </a:r>
          </a:p>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_tradnl" sz="1600" b="1" dirty="0">
                <a:solidFill>
                  <a:srgbClr val="3C358E"/>
                </a:solidFill>
                <a:latin typeface="+mj-lt"/>
                <a:cs typeface="Calibri"/>
              </a:rPr>
              <a:t>4. </a:t>
            </a:r>
            <a:r>
              <a:rPr lang="es-ES_tradnl" sz="1600" dirty="0">
                <a:latin typeface="Open sans" panose="020B0606030504020204" pitchFamily="34" charset="0"/>
                <a:ea typeface="Open sans" panose="020B0606030504020204" pitchFamily="34" charset="0"/>
                <a:cs typeface="Open sans" panose="020B0606030504020204" pitchFamily="34" charset="0"/>
              </a:rPr>
              <a:t>Suspensión de los juicios de desahucio y Registro de contratos de arrendamiento.</a:t>
            </a:r>
          </a:p>
          <a:p>
            <a:pPr algn="just"/>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_tradnl" sz="1600" b="1" dirty="0">
                <a:solidFill>
                  <a:srgbClr val="3C358E"/>
                </a:solidFill>
                <a:latin typeface="+mj-lt"/>
                <a:cs typeface="Calibri"/>
              </a:rPr>
              <a:t>5. </a:t>
            </a:r>
            <a:r>
              <a:rPr lang="es-ES_tradnl" sz="1600" dirty="0">
                <a:latin typeface="Open sans" panose="020B0606030504020204" pitchFamily="34" charset="0"/>
                <a:ea typeface="Open sans" panose="020B0606030504020204" pitchFamily="34" charset="0"/>
                <a:cs typeface="Open sans" panose="020B0606030504020204" pitchFamily="34" charset="0"/>
              </a:rPr>
              <a:t>Derecho transitorio.</a:t>
            </a:r>
          </a:p>
          <a:p>
            <a:pPr algn="just"/>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2661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1275606"/>
            <a:ext cx="8210872" cy="830997"/>
          </a:xfrm>
          <a:prstGeom prst="rect">
            <a:avLst/>
          </a:prstGeom>
          <a:noFill/>
        </p:spPr>
        <p:txBody>
          <a:bodyPr wrap="square" rtlCol="0">
            <a:spAutoFit/>
          </a:bodyPr>
          <a:lstStyle/>
          <a:p>
            <a:pPr algn="just"/>
            <a:r>
              <a:rPr lang="es-ES_tradnl" sz="2400" b="1" dirty="0">
                <a:solidFill>
                  <a:srgbClr val="3C358E"/>
                </a:solidFill>
                <a:latin typeface="+mj-lt"/>
                <a:cs typeface="Calibri"/>
              </a:rPr>
              <a:t>1. Medidas de protección y transparencia en las operaciones de compra y arrendamiento de vivienda</a:t>
            </a:r>
          </a:p>
        </p:txBody>
      </p:sp>
      <p:sp>
        <p:nvSpPr>
          <p:cNvPr id="10" name="CuadroTexto 9"/>
          <p:cNvSpPr txBox="1"/>
          <p:nvPr/>
        </p:nvSpPr>
        <p:spPr>
          <a:xfrm>
            <a:off x="609600" y="1968684"/>
            <a:ext cx="8426896" cy="4062651"/>
          </a:xfrm>
          <a:prstGeom prst="rect">
            <a:avLst/>
          </a:prstGeom>
          <a:noFill/>
        </p:spPr>
        <p:txBody>
          <a:bodyPr wrap="square" rtlCol="0">
            <a:spAutoFit/>
          </a:bodyPr>
          <a:lstStyle/>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 sz="1600" u="sng" dirty="0">
                <a:latin typeface="Open sans" panose="020B0606030504020204" pitchFamily="34" charset="0"/>
                <a:ea typeface="Open sans" panose="020B0606030504020204" pitchFamily="34" charset="0"/>
                <a:cs typeface="Open sans" panose="020B0606030504020204" pitchFamily="34" charset="0"/>
              </a:rPr>
              <a:t>Principios básicos</a:t>
            </a:r>
            <a:r>
              <a:rPr lang="es-ES" sz="1600" dirty="0">
                <a:latin typeface="Open sans" panose="020B0606030504020204" pitchFamily="34" charset="0"/>
                <a:ea typeface="Open sans" panose="020B0606030504020204" pitchFamily="34" charset="0"/>
                <a:cs typeface="Open sans" panose="020B0606030504020204" pitchFamily="34" charset="0"/>
              </a:rPr>
              <a:t> (Art. 30)</a:t>
            </a:r>
          </a:p>
          <a:p>
            <a:pPr algn="just"/>
            <a:endParaRPr lang="es-ES"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 sz="1600" dirty="0">
                <a:latin typeface="Open sans" panose="020B0606030504020204" pitchFamily="34" charset="0"/>
                <a:ea typeface="Open sans" panose="020B0606030504020204" pitchFamily="34" charset="0"/>
                <a:cs typeface="Open sans" panose="020B0606030504020204" pitchFamily="34" charset="0"/>
              </a:rPr>
              <a:t>Deber de información completa, objetiva y veraz con remisión a la legislación de defensa de consumidores y usuarios cuando se trate de relaciones entre consumidores o usuarios y empresarios, quedando sujeta la publicidad que realicen a la legislación general que la regula, con prohibición, en particular, de cualesquiera actos publicitarios con información insuficiente, deficiente o engañosa</a:t>
            </a:r>
          </a:p>
          <a:p>
            <a:pPr algn="just"/>
            <a:endParaRPr lang="es-ES"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 sz="1600" u="sng" dirty="0">
                <a:latin typeface="Open sans" panose="020B0606030504020204" pitchFamily="34" charset="0"/>
                <a:ea typeface="Open sans" panose="020B0606030504020204" pitchFamily="34" charset="0"/>
                <a:cs typeface="Open sans" panose="020B0606030504020204" pitchFamily="34" charset="0"/>
              </a:rPr>
              <a:t>Información mínima compraventa y arrendamiento</a:t>
            </a:r>
            <a:r>
              <a:rPr lang="es-ES" sz="1600" dirty="0">
                <a:latin typeface="Open sans" panose="020B0606030504020204" pitchFamily="34" charset="0"/>
                <a:ea typeface="Open sans" panose="020B0606030504020204" pitchFamily="34" charset="0"/>
                <a:cs typeface="Open sans" panose="020B0606030504020204" pitchFamily="34" charset="0"/>
              </a:rPr>
              <a:t> (Art. 31)</a:t>
            </a:r>
          </a:p>
          <a:p>
            <a:pPr algn="just"/>
            <a:endParaRPr lang="es-ES"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Identificación vendedor o arrendador y, en su caso, intermediador.</a:t>
            </a:r>
          </a:p>
          <a:p>
            <a:pPr marL="285750" indent="-285750" algn="just">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Condiciones económicas de la operación: precio total y condiciones de financiación.</a:t>
            </a: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pPr algn="just"/>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83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467544" y="1491630"/>
            <a:ext cx="8426896" cy="4062651"/>
          </a:xfrm>
          <a:prstGeom prst="rect">
            <a:avLst/>
          </a:prstGeom>
          <a:noFill/>
        </p:spPr>
        <p:txBody>
          <a:bodyPr wrap="square" rtlCol="0">
            <a:spAutoFit/>
          </a:bodyPr>
          <a:lstStyle/>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Características esenciales de la vivienda, entre ellas: Superficie útil y construida, diferenciando en caso de división horizontal la superficie privativa de las comunes.</a:t>
            </a:r>
          </a:p>
          <a:p>
            <a:pPr marL="285750" indent="-285750">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Antigüedad del edificio y, en su caso, de las principales reformas o actuaciones.</a:t>
            </a:r>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Servicios e instalaciones de que dispone, tanto individuales como comunes.</a:t>
            </a:r>
          </a:p>
          <a:p>
            <a:pPr marL="285750" indent="-285750" algn="just">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Certificado de eficiencia energética.</a:t>
            </a:r>
          </a:p>
          <a:p>
            <a:pPr marL="285750" indent="-285750" algn="just">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Condiciones de accesibilidad.</a:t>
            </a:r>
          </a:p>
          <a:p>
            <a:pPr marL="285750" indent="-285750" algn="just">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Estado de ocupación o disponibilidad de la vivienda. </a:t>
            </a:r>
          </a:p>
          <a:p>
            <a:pPr marL="285750" indent="-285750" algn="just">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Información jurídica del inmueble: Registro, cargas y gravámenes, cuota de participación …</a:t>
            </a:r>
          </a:p>
          <a:p>
            <a:pPr marL="285750" indent="-285750" algn="just">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Si VPO: Régimen legal de protección que le sea aplicable.</a:t>
            </a:r>
          </a:p>
          <a:p>
            <a:pPr marL="285750" indent="-285750" algn="just">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Cualquier otra información que pueda ser relevante … de carácter territorial, urbanístico, </a:t>
            </a:r>
            <a:r>
              <a:rPr lang="es-ES" sz="1600" dirty="0" err="1">
                <a:latin typeface="Open sans" panose="020B0606030504020204" pitchFamily="34" charset="0"/>
                <a:ea typeface="Open sans" panose="020B0606030504020204" pitchFamily="34" charset="0"/>
                <a:cs typeface="Open sans" panose="020B0606030504020204" pitchFamily="34" charset="0"/>
              </a:rPr>
              <a:t>fisicotécnico</a:t>
            </a:r>
            <a:r>
              <a:rPr lang="es-ES" sz="1600" dirty="0">
                <a:latin typeface="Open sans" panose="020B0606030504020204" pitchFamily="34" charset="0"/>
                <a:ea typeface="Open sans" panose="020B0606030504020204" pitchFamily="34" charset="0"/>
                <a:cs typeface="Open sans" panose="020B0606030504020204" pitchFamily="34" charset="0"/>
              </a:rPr>
              <a:t>, de protección patrimonial, o administrativo …</a:t>
            </a:r>
          </a:p>
          <a:p>
            <a:pPr algn="just"/>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r>
              <a:rPr lang="es-ES_tradnl" sz="13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03586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1275606"/>
            <a:ext cx="8210872" cy="830997"/>
          </a:xfrm>
          <a:prstGeom prst="rect">
            <a:avLst/>
          </a:prstGeom>
          <a:noFill/>
        </p:spPr>
        <p:txBody>
          <a:bodyPr wrap="square" rtlCol="0">
            <a:spAutoFit/>
          </a:bodyPr>
          <a:lstStyle/>
          <a:p>
            <a:pPr algn="just"/>
            <a:r>
              <a:rPr lang="es-ES_tradnl" sz="2400" b="1" dirty="0">
                <a:solidFill>
                  <a:srgbClr val="3C358E"/>
                </a:solidFill>
                <a:latin typeface="+mj-lt"/>
                <a:cs typeface="Calibri"/>
              </a:rPr>
              <a:t>2. Percepción de cantidades a cuenta antes o durante antes o durante la construcción en operaciones de compra de vivienda.</a:t>
            </a:r>
          </a:p>
        </p:txBody>
      </p:sp>
      <p:sp>
        <p:nvSpPr>
          <p:cNvPr id="10" name="CuadroTexto 9"/>
          <p:cNvSpPr txBox="1"/>
          <p:nvPr/>
        </p:nvSpPr>
        <p:spPr>
          <a:xfrm>
            <a:off x="609600" y="1968684"/>
            <a:ext cx="8282880" cy="4062651"/>
          </a:xfrm>
          <a:prstGeom prst="rect">
            <a:avLst/>
          </a:prstGeom>
          <a:noFill/>
        </p:spPr>
        <p:txBody>
          <a:bodyPr wrap="square" rtlCol="0">
            <a:spAutoFit/>
          </a:bodyPr>
          <a:lstStyle/>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 sz="1600" u="sng" dirty="0">
                <a:latin typeface="Open sans" panose="020B0606030504020204" pitchFamily="34" charset="0"/>
                <a:ea typeface="Open sans" panose="020B0606030504020204" pitchFamily="34" charset="0"/>
                <a:cs typeface="Open sans" panose="020B0606030504020204" pitchFamily="34" charset="0"/>
              </a:rPr>
              <a:t>Obligación de garantizar cantidades anticipadas</a:t>
            </a:r>
            <a:r>
              <a:rPr lang="es-ES" sz="1600" dirty="0">
                <a:latin typeface="Open sans" panose="020B0606030504020204" pitchFamily="34" charset="0"/>
                <a:ea typeface="Open sans" panose="020B0606030504020204" pitchFamily="34" charset="0"/>
                <a:cs typeface="Open sans" panose="020B0606030504020204" pitchFamily="34" charset="0"/>
              </a:rPr>
              <a:t>. Se elimina la limitación de la LOE, que es desde la obtención de la licencia de edificación (Vuelta a la Ley 57/1968, 27 de julio) (Art. 32)</a:t>
            </a:r>
          </a:p>
          <a:p>
            <a:pPr algn="just"/>
            <a:endParaRPr lang="es-ES" sz="800" dirty="0">
              <a:latin typeface="Open sans" panose="020B0606030504020204" pitchFamily="34" charset="0"/>
              <a:ea typeface="Open sans" panose="020B0606030504020204" pitchFamily="34" charset="0"/>
              <a:cs typeface="Open sans" panose="020B0606030504020204" pitchFamily="34" charset="0"/>
            </a:endParaRPr>
          </a:p>
          <a:p>
            <a:pPr algn="just"/>
            <a:r>
              <a:rPr lang="es-ES" sz="1600" u="sng" dirty="0">
                <a:latin typeface="Open sans" panose="020B0606030504020204" pitchFamily="34" charset="0"/>
                <a:ea typeface="Open sans" panose="020B0606030504020204" pitchFamily="34" charset="0"/>
                <a:cs typeface="Open sans" panose="020B0606030504020204" pitchFamily="34" charset="0"/>
              </a:rPr>
              <a:t>Extensión de las garantías</a:t>
            </a:r>
            <a:r>
              <a:rPr lang="es-ES" sz="1600" dirty="0">
                <a:latin typeface="Open sans" panose="020B0606030504020204" pitchFamily="34" charset="0"/>
                <a:ea typeface="Open sans" panose="020B0606030504020204" pitchFamily="34" charset="0"/>
                <a:cs typeface="Open sans" panose="020B0606030504020204" pitchFamily="34" charset="0"/>
              </a:rPr>
              <a:t>. Cantidades aportadas por los adquirentes, incluidos impuestos, más el interés legal del dinero (Igual D.A. 1 LOE). Pero se añade que la garantía se extiende a las cantidades entregadas con anterioridad a la obtención del título administrativo habilitante de la edificación y que el interés legal del dinero se devenga desde la fecha de entrega de las cantidades anticipadas. Las pólizas no pueden establecerse cantidades máximas inferiores (J) (Art. 32)</a:t>
            </a:r>
          </a:p>
          <a:p>
            <a:pPr algn="just"/>
            <a:endParaRPr lang="es-ES"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pPr algn="just"/>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9845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609600" y="1968684"/>
            <a:ext cx="8282880" cy="2708434"/>
          </a:xfrm>
          <a:prstGeom prst="rect">
            <a:avLst/>
          </a:prstGeom>
          <a:noFill/>
        </p:spPr>
        <p:txBody>
          <a:bodyPr wrap="square" rtlCol="0">
            <a:spAutoFit/>
          </a:bodyPr>
          <a:lstStyle/>
          <a:p>
            <a:pPr algn="just"/>
            <a:r>
              <a:rPr lang="es-ES" sz="1600" u="sng" dirty="0">
                <a:latin typeface="Open sans" panose="020B0606030504020204" pitchFamily="34" charset="0"/>
                <a:ea typeface="Open sans" panose="020B0606030504020204" pitchFamily="34" charset="0"/>
                <a:cs typeface="Open sans" panose="020B0606030504020204" pitchFamily="34" charset="0"/>
              </a:rPr>
              <a:t>Plazo de caducidad del aval</a:t>
            </a:r>
            <a:r>
              <a:rPr lang="es-ES" sz="1600" dirty="0">
                <a:latin typeface="Open sans" panose="020B0606030504020204" pitchFamily="34" charset="0"/>
                <a:ea typeface="Open sans" panose="020B0606030504020204" pitchFamily="34" charset="0"/>
                <a:cs typeface="Open sans" panose="020B0606030504020204" pitchFamily="34" charset="0"/>
              </a:rPr>
              <a:t> </a:t>
            </a:r>
            <a:r>
              <a:rPr lang="es-ES" sz="16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4</a:t>
            </a:r>
            <a:r>
              <a:rPr lang="es-ES" sz="1600" dirty="0">
                <a:latin typeface="Open sans" panose="020B0606030504020204" pitchFamily="34" charset="0"/>
                <a:ea typeface="Open sans" panose="020B0606030504020204" pitchFamily="34" charset="0"/>
                <a:cs typeface="Open sans" panose="020B0606030504020204" pitchFamily="34" charset="0"/>
              </a:rPr>
              <a:t> años a contar desde el incumplimiento por el promotor de la obligación sin que se haya requerido por el adquirente para la rescisión del contrato. En la DA 1 LOE, el plazo es de 2 años (Art. 33)</a:t>
            </a:r>
          </a:p>
          <a:p>
            <a:pPr algn="just"/>
            <a:endParaRPr lang="es-ES" sz="1600" dirty="0">
              <a:latin typeface="Open sans" panose="020B0606030504020204" pitchFamily="34" charset="0"/>
              <a:ea typeface="Open sans" panose="020B0606030504020204" pitchFamily="34" charset="0"/>
              <a:cs typeface="Open sans" panose="020B0606030504020204" pitchFamily="34" charset="0"/>
            </a:endParaRPr>
          </a:p>
          <a:p>
            <a:pPr algn="just"/>
            <a:r>
              <a:rPr lang="es-ES" sz="1600" u="sng" dirty="0">
                <a:latin typeface="Open sans" panose="020B0606030504020204" pitchFamily="34" charset="0"/>
                <a:ea typeface="Open sans" panose="020B0606030504020204" pitchFamily="34" charset="0"/>
                <a:cs typeface="Open sans" panose="020B0606030504020204" pitchFamily="34" charset="0"/>
              </a:rPr>
              <a:t>Rescisión del contrato por impagos parciales</a:t>
            </a:r>
            <a:r>
              <a:rPr lang="es-ES" sz="1600" dirty="0">
                <a:latin typeface="Open sans" panose="020B0606030504020204" pitchFamily="34" charset="0"/>
                <a:ea typeface="Open sans" panose="020B0606030504020204" pitchFamily="34" charset="0"/>
                <a:cs typeface="Open sans" panose="020B0606030504020204" pitchFamily="34" charset="0"/>
              </a:rPr>
              <a:t> </a:t>
            </a:r>
            <a:r>
              <a:rPr lang="es-ES" sz="16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Necesidad de reclamación previa por plazo </a:t>
            </a:r>
            <a:r>
              <a:rPr lang="es-ES" sz="1600" dirty="0">
                <a:latin typeface="Open sans" panose="020B0606030504020204" pitchFamily="34" charset="0"/>
                <a:ea typeface="Open sans" panose="020B0606030504020204" pitchFamily="34" charset="0"/>
                <a:cs typeface="Open sans" panose="020B0606030504020204" pitchFamily="34" charset="0"/>
              </a:rPr>
              <a:t>no inferior a 30 días para su pago (Art. 34)</a:t>
            </a:r>
          </a:p>
          <a:p>
            <a:pPr algn="just"/>
            <a:endParaRPr lang="es-ES" sz="1600" dirty="0">
              <a:latin typeface="Open sans" panose="020B0606030504020204" pitchFamily="34" charset="0"/>
              <a:ea typeface="Open sans" panose="020B0606030504020204" pitchFamily="34" charset="0"/>
              <a:cs typeface="Open sans" panose="020B0606030504020204" pitchFamily="34" charset="0"/>
            </a:endParaRPr>
          </a:p>
          <a:p>
            <a:pPr algn="just"/>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6093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1491630"/>
            <a:ext cx="7391400" cy="461665"/>
          </a:xfrm>
          <a:prstGeom prst="rect">
            <a:avLst/>
          </a:prstGeom>
          <a:noFill/>
        </p:spPr>
        <p:txBody>
          <a:bodyPr wrap="square" rtlCol="0">
            <a:spAutoFit/>
          </a:bodyPr>
          <a:lstStyle/>
          <a:p>
            <a:pPr algn="just"/>
            <a:r>
              <a:rPr lang="es-ES_tradnl" sz="2400" b="1" dirty="0">
                <a:solidFill>
                  <a:srgbClr val="3C358E"/>
                </a:solidFill>
                <a:latin typeface="+mj-lt"/>
                <a:cs typeface="Calibri"/>
              </a:rPr>
              <a:t>3. El control de rentas en los contratos de arrendamiento</a:t>
            </a:r>
          </a:p>
        </p:txBody>
      </p:sp>
      <p:sp>
        <p:nvSpPr>
          <p:cNvPr id="10" name="CuadroTexto 9"/>
          <p:cNvSpPr txBox="1"/>
          <p:nvPr/>
        </p:nvSpPr>
        <p:spPr>
          <a:xfrm>
            <a:off x="609600" y="1968684"/>
            <a:ext cx="7562800" cy="4185761"/>
          </a:xfrm>
          <a:prstGeom prst="rect">
            <a:avLst/>
          </a:prstGeom>
          <a:noFill/>
        </p:spPr>
        <p:txBody>
          <a:bodyPr wrap="square" rtlCol="0">
            <a:spAutoFit/>
          </a:bodyPr>
          <a:lstStyle/>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_tradnl" sz="1600" u="sng" dirty="0">
                <a:latin typeface="Open sans" panose="020B0606030504020204" pitchFamily="34" charset="0"/>
                <a:ea typeface="Open sans" panose="020B0606030504020204" pitchFamily="34" charset="0"/>
                <a:cs typeface="Open sans" panose="020B0606030504020204" pitchFamily="34" charset="0"/>
              </a:rPr>
              <a:t>Precedentes</a:t>
            </a:r>
            <a:r>
              <a:rPr lang="es-ES_tradnl" sz="1600" dirty="0">
                <a:latin typeface="Open sans" panose="020B0606030504020204" pitchFamily="34" charset="0"/>
                <a:ea typeface="Open sans" panose="020B0606030504020204" pitchFamily="34" charset="0"/>
                <a:cs typeface="Open sans" panose="020B0606030504020204" pitchFamily="34" charset="0"/>
              </a:rPr>
              <a:t>:</a:t>
            </a: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Tx/>
              <a:buChar char="-"/>
            </a:pPr>
            <a:r>
              <a:rPr lang="es-ES_tradnl" sz="1600" dirty="0">
                <a:latin typeface="Open sans" panose="020B0606030504020204" pitchFamily="34" charset="0"/>
                <a:ea typeface="Open sans" panose="020B0606030504020204" pitchFamily="34" charset="0"/>
                <a:cs typeface="Open sans" panose="020B0606030504020204" pitchFamily="34" charset="0"/>
              </a:rPr>
              <a:t>Derecho comparado; El caso de Berlín </a:t>
            </a:r>
            <a:r>
              <a:rPr lang="es-ES_tradnl" sz="16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Resolución 25/03/2021 del Segundo Senado del Tribunal Constitucional Federal</a:t>
            </a:r>
          </a:p>
          <a:p>
            <a:pPr marL="285750" indent="-285750" algn="just">
              <a:buFontTx/>
              <a:buChar char="-"/>
            </a:pPr>
            <a:endParaRPr lang="es-ES_tradnl" sz="16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285750" indent="-285750" algn="just">
              <a:buFontTx/>
              <a:buChar char="-"/>
            </a:pPr>
            <a:r>
              <a:rPr lang="es-ES_tradnl" sz="1600" dirty="0">
                <a:latin typeface="Open sans" panose="020B0606030504020204" pitchFamily="34" charset="0"/>
                <a:ea typeface="Open sans" panose="020B0606030504020204" pitchFamily="34" charset="0"/>
                <a:cs typeface="Open sans" panose="020B0606030504020204" pitchFamily="34" charset="0"/>
              </a:rPr>
              <a:t>El caso de Cataluña </a:t>
            </a:r>
            <a:r>
              <a:rPr lang="es-ES_tradnl" sz="16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s-ES" sz="1600" dirty="0">
                <a:latin typeface="Open sans" panose="020B0606030504020204" pitchFamily="34" charset="0"/>
                <a:ea typeface="Open sans" panose="020B0606030504020204" pitchFamily="34" charset="0"/>
                <a:cs typeface="Open sans" panose="020B0606030504020204" pitchFamily="34" charset="0"/>
              </a:rPr>
              <a:t>Ley del Parlamento de Cataluña 11/2020, de 18 de septiembre, de medidas urgentes en materia de contención de rentas en los contratos de arrendamiento de vivienda y de modificación de la Ley 18/2007, de la Ley 24/2015 y de la Ley 4/2016 </a:t>
            </a:r>
            <a:r>
              <a:rPr lang="es-ES" sz="16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a:t>
            </a:r>
            <a:r>
              <a:rPr lang="es-ES" sz="1600" dirty="0">
                <a:latin typeface="Open sans" panose="020B0606030504020204" pitchFamily="34" charset="0"/>
                <a:ea typeface="Open sans" panose="020B0606030504020204" pitchFamily="34" charset="0"/>
                <a:cs typeface="Open sans" panose="020B0606030504020204" pitchFamily="34" charset="0"/>
              </a:rPr>
              <a:t> </a:t>
            </a:r>
            <a:r>
              <a:rPr lang="es-ES_tradnl" sz="16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Tribunal Constitucional, Pleno 37/2022, de 10 de marzo (SP/SENT/1138612)</a:t>
            </a:r>
            <a:r>
              <a:rPr lang="es-ES_tradnl" sz="16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Inconstitucionalidad parcial / No afecta a situaciones consolidadas</a:t>
            </a:r>
            <a:endParaRPr lang="es-ES_tradnl" sz="1600" b="1"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3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683568" y="843558"/>
            <a:ext cx="7562800" cy="5047536"/>
          </a:xfrm>
          <a:prstGeom prst="rect">
            <a:avLst/>
          </a:prstGeom>
          <a:noFill/>
        </p:spPr>
        <p:txBody>
          <a:bodyPr wrap="square" rtlCol="0">
            <a:spAutoFit/>
          </a:bodyPr>
          <a:lstStyle/>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endParaRPr lang="es-ES_tradnl" sz="8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_tradnl" sz="1600" u="sng" dirty="0">
                <a:latin typeface="Open sans" panose="020B0606030504020204" pitchFamily="34" charset="0"/>
                <a:ea typeface="Open sans" panose="020B0606030504020204" pitchFamily="34" charset="0"/>
                <a:cs typeface="Open sans" panose="020B0606030504020204" pitchFamily="34" charset="0"/>
              </a:rPr>
              <a:t>Zonas de mercado residencial tensionado</a:t>
            </a:r>
            <a:r>
              <a:rPr lang="es-ES_tradnl" sz="1600" dirty="0">
                <a:latin typeface="Open sans" panose="020B0606030504020204" pitchFamily="34" charset="0"/>
                <a:ea typeface="Open sans" panose="020B0606030504020204" pitchFamily="34" charset="0"/>
                <a:cs typeface="Open sans" panose="020B0606030504020204" pitchFamily="34" charset="0"/>
              </a:rPr>
              <a:t> </a:t>
            </a:r>
            <a:r>
              <a:rPr lang="es-ES_tradnl" sz="16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(Art. 18)  </a:t>
            </a:r>
            <a:r>
              <a:rPr lang="es-ES" sz="1600" dirty="0">
                <a:latin typeface="Open sans" panose="020B0606030504020204" pitchFamily="34" charset="0"/>
                <a:ea typeface="Open sans" panose="020B0606030504020204" pitchFamily="34" charset="0"/>
                <a:cs typeface="Open sans" panose="020B0606030504020204" pitchFamily="34" charset="0"/>
              </a:rPr>
              <a:t>Las administraciones competentes en materia de vivienda podrán declararlas de acuerdo con su normativa reguladora, en ámbitos territoriales en los que exista un especial riesgo de oferta insuficiente de vivienda para la población </a:t>
            </a:r>
          </a:p>
          <a:p>
            <a:pPr algn="just"/>
            <a:endParaRPr lang="es-E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Tx/>
              <a:buChar char="-"/>
            </a:pPr>
            <a:r>
              <a:rPr lang="es-ES" sz="1600" dirty="0">
                <a:latin typeface="Open sans" panose="020B0606030504020204" pitchFamily="34" charset="0"/>
                <a:ea typeface="Open sans" panose="020B0606030504020204" pitchFamily="34" charset="0"/>
                <a:cs typeface="Open sans" panose="020B0606030504020204" pitchFamily="34" charset="0"/>
              </a:rPr>
              <a:t>Exige: Memoria justificativa, trámite de información pública y Resolución </a:t>
            </a:r>
            <a:r>
              <a:rPr lang="es-ES" sz="1600" dirty="0" err="1">
                <a:latin typeface="Open sans" panose="020B0606030504020204" pitchFamily="34" charset="0"/>
                <a:ea typeface="Open sans" panose="020B0606030504020204" pitchFamily="34" charset="0"/>
                <a:cs typeface="Open sans" panose="020B0606030504020204" pitchFamily="34" charset="0"/>
              </a:rPr>
              <a:t>Admva</a:t>
            </a:r>
            <a:r>
              <a:rPr lang="es-ES" sz="1600" dirty="0">
                <a:latin typeface="Open sans" panose="020B0606030504020204" pitchFamily="34" charset="0"/>
                <a:ea typeface="Open sans" panose="020B0606030504020204" pitchFamily="34" charset="0"/>
                <a:cs typeface="Open sans" panose="020B0606030504020204" pitchFamily="34" charset="0"/>
              </a:rPr>
              <a:t>. motivada / Elaboración de Plan específico / Duración: 3 años prorrogable</a:t>
            </a:r>
          </a:p>
          <a:p>
            <a:pPr marL="285750" indent="-285750" algn="just">
              <a:buFontTx/>
              <a:buChar char="-"/>
            </a:pPr>
            <a:endParaRPr lang="es-ES" sz="1600" u="sng"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 sz="1600" u="sng" dirty="0">
                <a:latin typeface="Open Sans" panose="020B0606030504020204" pitchFamily="34" charset="0"/>
                <a:ea typeface="Open Sans" panose="020B0606030504020204" pitchFamily="34" charset="0"/>
                <a:cs typeface="Open Sans" panose="020B0606030504020204" pitchFamily="34" charset="0"/>
              </a:rPr>
              <a:t>Duración de los contratos</a:t>
            </a:r>
            <a:r>
              <a:rPr lang="es-ES" sz="1600" dirty="0">
                <a:latin typeface="Open Sans" panose="020B0606030504020204" pitchFamily="34" charset="0"/>
                <a:ea typeface="Open Sans" panose="020B0606030504020204" pitchFamily="34" charset="0"/>
                <a:cs typeface="Open Sans" panose="020B0606030504020204" pitchFamily="34" charset="0"/>
              </a:rPr>
              <a:t> (Art. 10 LAU – Disp. Fina. Primera) </a:t>
            </a:r>
            <a:r>
              <a:rPr lang="es-ES" sz="16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a:t>
            </a:r>
            <a:r>
              <a:rPr lang="es-ES" sz="1600" dirty="0">
                <a:latin typeface="Open Sans" panose="020B0606030504020204" pitchFamily="34" charset="0"/>
                <a:ea typeface="Open Sans" panose="020B0606030504020204" pitchFamily="34" charset="0"/>
                <a:cs typeface="Open Sans" panose="020B0606030504020204" pitchFamily="34" charset="0"/>
              </a:rPr>
              <a:t>P</a:t>
            </a:r>
            <a:r>
              <a:rPr lang="es-ES" sz="1600" dirty="0">
                <a:effectLst/>
                <a:latin typeface="Open Sans" panose="020B0606030504020204" pitchFamily="34" charset="0"/>
                <a:ea typeface="Open Sans" panose="020B0606030504020204" pitchFamily="34" charset="0"/>
                <a:cs typeface="Open Sans" panose="020B0606030504020204" pitchFamily="34" charset="0"/>
              </a:rPr>
              <a:t>rórroga obligatoria de 3 años para todos aquellos arrendamientos de viviendas que se hallen en “Zonas de mercado residencial tensionado” </a:t>
            </a:r>
            <a:endParaRPr lang="es-ES" sz="1600" dirty="0">
              <a:latin typeface="Open Sans" panose="020B0606030504020204" pitchFamily="34" charset="0"/>
              <a:ea typeface="Open Sans" panose="020B0606030504020204" pitchFamily="34" charset="0"/>
              <a:cs typeface="Open Sans" panose="020B0606030504020204" pitchFamily="34" charset="0"/>
            </a:endParaRPr>
          </a:p>
          <a:p>
            <a:pPr marL="314325" algn="just"/>
            <a:endParaRPr lang="es-ES" sz="1600" dirty="0">
              <a:latin typeface="Open sans" panose="020B0606030504020204" pitchFamily="34" charset="0"/>
              <a:ea typeface="Open sans" panose="020B0606030504020204" pitchFamily="34" charset="0"/>
              <a:cs typeface="Open sans" panose="020B0606030504020204" pitchFamily="34" charset="0"/>
            </a:endParaRPr>
          </a:p>
          <a:p>
            <a:pPr algn="just"/>
            <a:endParaRPr lang="es-ES"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6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a:p>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41265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1256</Words>
  <Application>Microsoft Office PowerPoint</Application>
  <PresentationFormat>Presentación en pantalla (16:9)</PresentationFormat>
  <Paragraphs>142</Paragraphs>
  <Slides>13</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Open Sans</vt:lpstr>
      <vt:lpstr>Open Sans</vt:lpstr>
      <vt:lpstr>Tema de Office</vt:lpstr>
      <vt:lpstr>Derecho a la vivienda:  Nueva regulación para su efectiva protección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Buena Práctica</dc:title>
  <dc:creator>dx</dc:creator>
  <cp:lastModifiedBy>Alberto Torres</cp:lastModifiedBy>
  <cp:revision>36</cp:revision>
  <cp:lastPrinted>2022-11-22T12:02:07Z</cp:lastPrinted>
  <dcterms:created xsi:type="dcterms:W3CDTF">2021-07-07T07:43:49Z</dcterms:created>
  <dcterms:modified xsi:type="dcterms:W3CDTF">2022-11-22T12:02:16Z</dcterms:modified>
</cp:coreProperties>
</file>