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1" r:id="rId16"/>
    <p:sldId id="272" r:id="rId17"/>
    <p:sldId id="270" r:id="rId18"/>
    <p:sldId id="275" r:id="rId19"/>
    <p:sldId id="273" r:id="rId20"/>
    <p:sldId id="274" r:id="rId21"/>
    <p:sldId id="276"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28"/>
  </p:normalViewPr>
  <p:slideViewPr>
    <p:cSldViewPr snapToGrid="0">
      <p:cViewPr varScale="1">
        <p:scale>
          <a:sx n="115" d="100"/>
          <a:sy n="115" d="100"/>
        </p:scale>
        <p:origin x="4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5BDB9C-DC65-7F4C-81E5-7C7D6126C13A}" type="datetimeFigureOut">
              <a:rPr lang="es-ES" smtClean="0"/>
              <a:t>22/11/22</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8F1FD8-5CB6-FF41-9ADD-636BA82D297E}" type="slidenum">
              <a:rPr lang="es-ES" smtClean="0"/>
              <a:t>‹Nº›</a:t>
            </a:fld>
            <a:endParaRPr lang="es-ES"/>
          </a:p>
        </p:txBody>
      </p:sp>
    </p:spTree>
    <p:extLst>
      <p:ext uri="{BB962C8B-B14F-4D97-AF65-F5344CB8AC3E}">
        <p14:creationId xmlns:p14="http://schemas.microsoft.com/office/powerpoint/2010/main" val="38566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DF1791-B205-BB61-76D4-0A62E2632FE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295A40D-2621-3838-6E83-1CB38A85D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899171E3-A3B8-5E0A-6CAA-2EDE7E286118}"/>
              </a:ext>
            </a:extLst>
          </p:cNvPr>
          <p:cNvSpPr>
            <a:spLocks noGrp="1"/>
          </p:cNvSpPr>
          <p:nvPr>
            <p:ph type="dt" sz="half" idx="10"/>
          </p:nvPr>
        </p:nvSpPr>
        <p:spPr/>
        <p:txBody>
          <a:bodyPr/>
          <a:lstStyle/>
          <a:p>
            <a:fld id="{2F6D8C4B-679A-A045-B3AB-D4BB59C31198}" type="datetime1">
              <a:rPr lang="es-ES" smtClean="0"/>
              <a:t>22/11/22</a:t>
            </a:fld>
            <a:endParaRPr lang="es-ES"/>
          </a:p>
        </p:txBody>
      </p:sp>
      <p:sp>
        <p:nvSpPr>
          <p:cNvPr id="5" name="Marcador de pie de página 4">
            <a:extLst>
              <a:ext uri="{FF2B5EF4-FFF2-40B4-BE49-F238E27FC236}">
                <a16:creationId xmlns:a16="http://schemas.microsoft.com/office/drawing/2014/main" id="{3843DEDC-42BA-D3FF-583F-BE9541DDCA0A}"/>
              </a:ext>
            </a:extLst>
          </p:cNvPr>
          <p:cNvSpPr>
            <a:spLocks noGrp="1"/>
          </p:cNvSpPr>
          <p:nvPr>
            <p:ph type="ftr" sz="quarter" idx="11"/>
          </p:nvPr>
        </p:nvSpPr>
        <p:spPr/>
        <p:txBody>
          <a:bodyPr/>
          <a:lstStyle/>
          <a:p>
            <a:r>
              <a:rPr lang="es-ES"/>
              <a:t>Madrid, 22 de noviembre de 2022</a:t>
            </a:r>
          </a:p>
        </p:txBody>
      </p:sp>
      <p:sp>
        <p:nvSpPr>
          <p:cNvPr id="6" name="Marcador de número de diapositiva 5">
            <a:extLst>
              <a:ext uri="{FF2B5EF4-FFF2-40B4-BE49-F238E27FC236}">
                <a16:creationId xmlns:a16="http://schemas.microsoft.com/office/drawing/2014/main" id="{DB774E89-B470-685E-6293-C721D6F2F32B}"/>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273167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E7445A-B0C3-B282-3201-9DA199B3D0D7}"/>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63C1E7D1-429F-832A-EC5B-EF6EDEEF537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DB2EF5A-F75B-A437-816B-A3E9E8B1416D}"/>
              </a:ext>
            </a:extLst>
          </p:cNvPr>
          <p:cNvSpPr>
            <a:spLocks noGrp="1"/>
          </p:cNvSpPr>
          <p:nvPr>
            <p:ph type="dt" sz="half" idx="10"/>
          </p:nvPr>
        </p:nvSpPr>
        <p:spPr/>
        <p:txBody>
          <a:bodyPr/>
          <a:lstStyle/>
          <a:p>
            <a:fld id="{580C415E-1A68-2343-970D-1669D14B1D05}" type="datetime1">
              <a:rPr lang="es-ES" smtClean="0"/>
              <a:t>22/11/22</a:t>
            </a:fld>
            <a:endParaRPr lang="es-ES"/>
          </a:p>
        </p:txBody>
      </p:sp>
      <p:sp>
        <p:nvSpPr>
          <p:cNvPr id="5" name="Marcador de pie de página 4">
            <a:extLst>
              <a:ext uri="{FF2B5EF4-FFF2-40B4-BE49-F238E27FC236}">
                <a16:creationId xmlns:a16="http://schemas.microsoft.com/office/drawing/2014/main" id="{DDBE867C-9CDD-383E-92B9-95F0DE2FDC24}"/>
              </a:ext>
            </a:extLst>
          </p:cNvPr>
          <p:cNvSpPr>
            <a:spLocks noGrp="1"/>
          </p:cNvSpPr>
          <p:nvPr>
            <p:ph type="ftr" sz="quarter" idx="11"/>
          </p:nvPr>
        </p:nvSpPr>
        <p:spPr/>
        <p:txBody>
          <a:bodyPr/>
          <a:lstStyle/>
          <a:p>
            <a:r>
              <a:rPr lang="es-ES"/>
              <a:t>Madrid, 22 de noviembre de 2022</a:t>
            </a:r>
          </a:p>
        </p:txBody>
      </p:sp>
      <p:sp>
        <p:nvSpPr>
          <p:cNvPr id="6" name="Marcador de número de diapositiva 5">
            <a:extLst>
              <a:ext uri="{FF2B5EF4-FFF2-40B4-BE49-F238E27FC236}">
                <a16:creationId xmlns:a16="http://schemas.microsoft.com/office/drawing/2014/main" id="{D42CC619-B72C-FAD6-E81E-BB153C3BB2B1}"/>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1980710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4156E07-5F3F-1A80-1CEA-5DB0A096E17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4AC98A7-9946-CEA1-18BC-0A339357BAB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5C72985-479A-FC51-9E76-66D9B460119D}"/>
              </a:ext>
            </a:extLst>
          </p:cNvPr>
          <p:cNvSpPr>
            <a:spLocks noGrp="1"/>
          </p:cNvSpPr>
          <p:nvPr>
            <p:ph type="dt" sz="half" idx="10"/>
          </p:nvPr>
        </p:nvSpPr>
        <p:spPr/>
        <p:txBody>
          <a:bodyPr/>
          <a:lstStyle/>
          <a:p>
            <a:fld id="{76D0D279-9CA5-A442-8659-6679D29C385E}" type="datetime1">
              <a:rPr lang="es-ES" smtClean="0"/>
              <a:t>22/11/22</a:t>
            </a:fld>
            <a:endParaRPr lang="es-ES"/>
          </a:p>
        </p:txBody>
      </p:sp>
      <p:sp>
        <p:nvSpPr>
          <p:cNvPr id="5" name="Marcador de pie de página 4">
            <a:extLst>
              <a:ext uri="{FF2B5EF4-FFF2-40B4-BE49-F238E27FC236}">
                <a16:creationId xmlns:a16="http://schemas.microsoft.com/office/drawing/2014/main" id="{BB4300A7-2A77-501A-1C52-8D99008C4B21}"/>
              </a:ext>
            </a:extLst>
          </p:cNvPr>
          <p:cNvSpPr>
            <a:spLocks noGrp="1"/>
          </p:cNvSpPr>
          <p:nvPr>
            <p:ph type="ftr" sz="quarter" idx="11"/>
          </p:nvPr>
        </p:nvSpPr>
        <p:spPr/>
        <p:txBody>
          <a:bodyPr/>
          <a:lstStyle/>
          <a:p>
            <a:r>
              <a:rPr lang="es-ES"/>
              <a:t>Madrid, 22 de noviembre de 2022</a:t>
            </a:r>
          </a:p>
        </p:txBody>
      </p:sp>
      <p:sp>
        <p:nvSpPr>
          <p:cNvPr id="6" name="Marcador de número de diapositiva 5">
            <a:extLst>
              <a:ext uri="{FF2B5EF4-FFF2-40B4-BE49-F238E27FC236}">
                <a16:creationId xmlns:a16="http://schemas.microsoft.com/office/drawing/2014/main" id="{2FD1641B-D736-D9CA-728B-CE6D36AF0C42}"/>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4110658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DAAE72-0767-9506-77EF-E5D1F00B3EF3}"/>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79DEBE6-7B81-03DD-7675-FEDFE5BC587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9BA68E9-A499-2271-61B8-25B619D7B466}"/>
              </a:ext>
            </a:extLst>
          </p:cNvPr>
          <p:cNvSpPr>
            <a:spLocks noGrp="1"/>
          </p:cNvSpPr>
          <p:nvPr>
            <p:ph type="dt" sz="half" idx="10"/>
          </p:nvPr>
        </p:nvSpPr>
        <p:spPr/>
        <p:txBody>
          <a:bodyPr/>
          <a:lstStyle/>
          <a:p>
            <a:fld id="{CABB534E-FA21-124A-B654-279080D93189}" type="datetime1">
              <a:rPr lang="es-ES" smtClean="0"/>
              <a:t>22/11/22</a:t>
            </a:fld>
            <a:endParaRPr lang="es-ES"/>
          </a:p>
        </p:txBody>
      </p:sp>
      <p:sp>
        <p:nvSpPr>
          <p:cNvPr id="5" name="Marcador de pie de página 4">
            <a:extLst>
              <a:ext uri="{FF2B5EF4-FFF2-40B4-BE49-F238E27FC236}">
                <a16:creationId xmlns:a16="http://schemas.microsoft.com/office/drawing/2014/main" id="{4A626F69-633E-2B59-F73D-EE6DF50FEBC6}"/>
              </a:ext>
            </a:extLst>
          </p:cNvPr>
          <p:cNvSpPr>
            <a:spLocks noGrp="1"/>
          </p:cNvSpPr>
          <p:nvPr>
            <p:ph type="ftr" sz="quarter" idx="11"/>
          </p:nvPr>
        </p:nvSpPr>
        <p:spPr/>
        <p:txBody>
          <a:bodyPr/>
          <a:lstStyle/>
          <a:p>
            <a:r>
              <a:rPr lang="es-ES"/>
              <a:t>Madrid, 22 de noviembre de 2022</a:t>
            </a:r>
          </a:p>
        </p:txBody>
      </p:sp>
      <p:sp>
        <p:nvSpPr>
          <p:cNvPr id="6" name="Marcador de número de diapositiva 5">
            <a:extLst>
              <a:ext uri="{FF2B5EF4-FFF2-40B4-BE49-F238E27FC236}">
                <a16:creationId xmlns:a16="http://schemas.microsoft.com/office/drawing/2014/main" id="{A2CFAB60-B8BD-D8F5-DF14-697389F12096}"/>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41057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908487-3802-0888-7CBC-7B7C4BECDA3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BDDBAAEA-4606-CE5B-882F-1F13E8B7DB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F1F54B5-5B16-6B19-A78D-2E45D39FDD01}"/>
              </a:ext>
            </a:extLst>
          </p:cNvPr>
          <p:cNvSpPr>
            <a:spLocks noGrp="1"/>
          </p:cNvSpPr>
          <p:nvPr>
            <p:ph type="dt" sz="half" idx="10"/>
          </p:nvPr>
        </p:nvSpPr>
        <p:spPr/>
        <p:txBody>
          <a:bodyPr/>
          <a:lstStyle/>
          <a:p>
            <a:fld id="{F2C7FF62-6923-754B-A537-EF62BAEECEF9}" type="datetime1">
              <a:rPr lang="es-ES" smtClean="0"/>
              <a:t>22/11/22</a:t>
            </a:fld>
            <a:endParaRPr lang="es-ES"/>
          </a:p>
        </p:txBody>
      </p:sp>
      <p:sp>
        <p:nvSpPr>
          <p:cNvPr id="5" name="Marcador de pie de página 4">
            <a:extLst>
              <a:ext uri="{FF2B5EF4-FFF2-40B4-BE49-F238E27FC236}">
                <a16:creationId xmlns:a16="http://schemas.microsoft.com/office/drawing/2014/main" id="{5EAA524B-005E-8442-5647-043932D13A3F}"/>
              </a:ext>
            </a:extLst>
          </p:cNvPr>
          <p:cNvSpPr>
            <a:spLocks noGrp="1"/>
          </p:cNvSpPr>
          <p:nvPr>
            <p:ph type="ftr" sz="quarter" idx="11"/>
          </p:nvPr>
        </p:nvSpPr>
        <p:spPr/>
        <p:txBody>
          <a:bodyPr/>
          <a:lstStyle/>
          <a:p>
            <a:r>
              <a:rPr lang="es-ES"/>
              <a:t>Madrid, 22 de noviembre de 2022</a:t>
            </a:r>
          </a:p>
        </p:txBody>
      </p:sp>
      <p:sp>
        <p:nvSpPr>
          <p:cNvPr id="6" name="Marcador de número de diapositiva 5">
            <a:extLst>
              <a:ext uri="{FF2B5EF4-FFF2-40B4-BE49-F238E27FC236}">
                <a16:creationId xmlns:a16="http://schemas.microsoft.com/office/drawing/2014/main" id="{9250820D-E704-981F-82F3-0CD1B8F4DDC8}"/>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15468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21A5BB-C62F-8C15-E056-E508B52E465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3AEE677-794A-2304-E433-98D47586A6D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9EC11257-C0B5-5BA3-95E2-CEB479D8940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636CE472-552D-9256-4D20-D989913E4194}"/>
              </a:ext>
            </a:extLst>
          </p:cNvPr>
          <p:cNvSpPr>
            <a:spLocks noGrp="1"/>
          </p:cNvSpPr>
          <p:nvPr>
            <p:ph type="dt" sz="half" idx="10"/>
          </p:nvPr>
        </p:nvSpPr>
        <p:spPr/>
        <p:txBody>
          <a:bodyPr/>
          <a:lstStyle/>
          <a:p>
            <a:fld id="{54BC7D0B-856E-7F4F-9818-E2B377861278}" type="datetime1">
              <a:rPr lang="es-ES" smtClean="0"/>
              <a:t>22/11/22</a:t>
            </a:fld>
            <a:endParaRPr lang="es-ES"/>
          </a:p>
        </p:txBody>
      </p:sp>
      <p:sp>
        <p:nvSpPr>
          <p:cNvPr id="6" name="Marcador de pie de página 5">
            <a:extLst>
              <a:ext uri="{FF2B5EF4-FFF2-40B4-BE49-F238E27FC236}">
                <a16:creationId xmlns:a16="http://schemas.microsoft.com/office/drawing/2014/main" id="{DC83B62F-8015-6CD0-AC33-AA003504EE7E}"/>
              </a:ext>
            </a:extLst>
          </p:cNvPr>
          <p:cNvSpPr>
            <a:spLocks noGrp="1"/>
          </p:cNvSpPr>
          <p:nvPr>
            <p:ph type="ftr" sz="quarter" idx="11"/>
          </p:nvPr>
        </p:nvSpPr>
        <p:spPr/>
        <p:txBody>
          <a:bodyPr/>
          <a:lstStyle/>
          <a:p>
            <a:r>
              <a:rPr lang="es-ES"/>
              <a:t>Madrid, 22 de noviembre de 2022</a:t>
            </a:r>
          </a:p>
        </p:txBody>
      </p:sp>
      <p:sp>
        <p:nvSpPr>
          <p:cNvPr id="7" name="Marcador de número de diapositiva 6">
            <a:extLst>
              <a:ext uri="{FF2B5EF4-FFF2-40B4-BE49-F238E27FC236}">
                <a16:creationId xmlns:a16="http://schemas.microsoft.com/office/drawing/2014/main" id="{EE47E350-C762-55C8-2144-8126A2856339}"/>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105636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70846-F062-4D65-8859-DE3393277AC3}"/>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9301A710-F6C0-E8BD-0744-F9886E522C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FDF357E-9431-DC96-85AD-04BF6FC3B30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7D6918C2-96F5-6729-B1B8-EE5B305FD1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CF88D37-6388-CA11-17F1-6F02ABDBFCC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8EE4C859-2936-56DC-B4A9-5419DE0EE980}"/>
              </a:ext>
            </a:extLst>
          </p:cNvPr>
          <p:cNvSpPr>
            <a:spLocks noGrp="1"/>
          </p:cNvSpPr>
          <p:nvPr>
            <p:ph type="dt" sz="half" idx="10"/>
          </p:nvPr>
        </p:nvSpPr>
        <p:spPr/>
        <p:txBody>
          <a:bodyPr/>
          <a:lstStyle/>
          <a:p>
            <a:fld id="{E8C9DCD7-7DBE-6949-AF26-110CA666E4EC}" type="datetime1">
              <a:rPr lang="es-ES" smtClean="0"/>
              <a:t>22/11/22</a:t>
            </a:fld>
            <a:endParaRPr lang="es-ES"/>
          </a:p>
        </p:txBody>
      </p:sp>
      <p:sp>
        <p:nvSpPr>
          <p:cNvPr id="8" name="Marcador de pie de página 7">
            <a:extLst>
              <a:ext uri="{FF2B5EF4-FFF2-40B4-BE49-F238E27FC236}">
                <a16:creationId xmlns:a16="http://schemas.microsoft.com/office/drawing/2014/main" id="{A9A4C574-84BF-5AB7-2014-5098A29A46EB}"/>
              </a:ext>
            </a:extLst>
          </p:cNvPr>
          <p:cNvSpPr>
            <a:spLocks noGrp="1"/>
          </p:cNvSpPr>
          <p:nvPr>
            <p:ph type="ftr" sz="quarter" idx="11"/>
          </p:nvPr>
        </p:nvSpPr>
        <p:spPr/>
        <p:txBody>
          <a:bodyPr/>
          <a:lstStyle/>
          <a:p>
            <a:r>
              <a:rPr lang="es-ES"/>
              <a:t>Madrid, 22 de noviembre de 2022</a:t>
            </a:r>
          </a:p>
        </p:txBody>
      </p:sp>
      <p:sp>
        <p:nvSpPr>
          <p:cNvPr id="9" name="Marcador de número de diapositiva 8">
            <a:extLst>
              <a:ext uri="{FF2B5EF4-FFF2-40B4-BE49-F238E27FC236}">
                <a16:creationId xmlns:a16="http://schemas.microsoft.com/office/drawing/2014/main" id="{BED79BAD-D45F-3E8A-F888-9AA183C5CEAF}"/>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2439853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73957A-2528-9146-8C8A-24A1A33EE785}"/>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26E99D7A-34B3-809E-C75F-89D4CB904192}"/>
              </a:ext>
            </a:extLst>
          </p:cNvPr>
          <p:cNvSpPr>
            <a:spLocks noGrp="1"/>
          </p:cNvSpPr>
          <p:nvPr>
            <p:ph type="dt" sz="half" idx="10"/>
          </p:nvPr>
        </p:nvSpPr>
        <p:spPr/>
        <p:txBody>
          <a:bodyPr/>
          <a:lstStyle/>
          <a:p>
            <a:fld id="{DE71FE25-68CC-AC47-8C61-5168A10BDDF4}" type="datetime1">
              <a:rPr lang="es-ES" smtClean="0"/>
              <a:t>22/11/22</a:t>
            </a:fld>
            <a:endParaRPr lang="es-ES"/>
          </a:p>
        </p:txBody>
      </p:sp>
      <p:sp>
        <p:nvSpPr>
          <p:cNvPr id="4" name="Marcador de pie de página 3">
            <a:extLst>
              <a:ext uri="{FF2B5EF4-FFF2-40B4-BE49-F238E27FC236}">
                <a16:creationId xmlns:a16="http://schemas.microsoft.com/office/drawing/2014/main" id="{F9489F54-5A92-9E03-DA70-6E2F933E7703}"/>
              </a:ext>
            </a:extLst>
          </p:cNvPr>
          <p:cNvSpPr>
            <a:spLocks noGrp="1"/>
          </p:cNvSpPr>
          <p:nvPr>
            <p:ph type="ftr" sz="quarter" idx="11"/>
          </p:nvPr>
        </p:nvSpPr>
        <p:spPr/>
        <p:txBody>
          <a:bodyPr/>
          <a:lstStyle/>
          <a:p>
            <a:r>
              <a:rPr lang="es-ES"/>
              <a:t>Madrid, 22 de noviembre de 2022</a:t>
            </a:r>
          </a:p>
        </p:txBody>
      </p:sp>
      <p:sp>
        <p:nvSpPr>
          <p:cNvPr id="5" name="Marcador de número de diapositiva 4">
            <a:extLst>
              <a:ext uri="{FF2B5EF4-FFF2-40B4-BE49-F238E27FC236}">
                <a16:creationId xmlns:a16="http://schemas.microsoft.com/office/drawing/2014/main" id="{5B5295DE-38BC-D449-D8CC-22B2475D841E}"/>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246713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3EE4586-FF33-2462-104D-0850324430BE}"/>
              </a:ext>
            </a:extLst>
          </p:cNvPr>
          <p:cNvSpPr>
            <a:spLocks noGrp="1"/>
          </p:cNvSpPr>
          <p:nvPr>
            <p:ph type="dt" sz="half" idx="10"/>
          </p:nvPr>
        </p:nvSpPr>
        <p:spPr/>
        <p:txBody>
          <a:bodyPr/>
          <a:lstStyle/>
          <a:p>
            <a:fld id="{19E9F5CE-339F-474E-BBB7-3E44DEF42902}" type="datetime1">
              <a:rPr lang="es-ES" smtClean="0"/>
              <a:t>22/11/22</a:t>
            </a:fld>
            <a:endParaRPr lang="es-ES"/>
          </a:p>
        </p:txBody>
      </p:sp>
      <p:sp>
        <p:nvSpPr>
          <p:cNvPr id="3" name="Marcador de pie de página 2">
            <a:extLst>
              <a:ext uri="{FF2B5EF4-FFF2-40B4-BE49-F238E27FC236}">
                <a16:creationId xmlns:a16="http://schemas.microsoft.com/office/drawing/2014/main" id="{0A56BAF0-3BBE-0B40-FF4D-B689C0EE9079}"/>
              </a:ext>
            </a:extLst>
          </p:cNvPr>
          <p:cNvSpPr>
            <a:spLocks noGrp="1"/>
          </p:cNvSpPr>
          <p:nvPr>
            <p:ph type="ftr" sz="quarter" idx="11"/>
          </p:nvPr>
        </p:nvSpPr>
        <p:spPr/>
        <p:txBody>
          <a:bodyPr/>
          <a:lstStyle/>
          <a:p>
            <a:r>
              <a:rPr lang="es-ES"/>
              <a:t>Madrid, 22 de noviembre de 2022</a:t>
            </a:r>
          </a:p>
        </p:txBody>
      </p:sp>
      <p:sp>
        <p:nvSpPr>
          <p:cNvPr id="4" name="Marcador de número de diapositiva 3">
            <a:extLst>
              <a:ext uri="{FF2B5EF4-FFF2-40B4-BE49-F238E27FC236}">
                <a16:creationId xmlns:a16="http://schemas.microsoft.com/office/drawing/2014/main" id="{E78D0714-B6B9-FD18-64D5-D149174E8D62}"/>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2836555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A44504-5235-454E-6D48-4BE5688B03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2DF8F64-18BF-1003-789E-6F7BE88A63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0AFDC869-C3AB-449A-4307-680245DCE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D35659E-BBDC-D0C0-9B0C-336FFE9EDC0A}"/>
              </a:ext>
            </a:extLst>
          </p:cNvPr>
          <p:cNvSpPr>
            <a:spLocks noGrp="1"/>
          </p:cNvSpPr>
          <p:nvPr>
            <p:ph type="dt" sz="half" idx="10"/>
          </p:nvPr>
        </p:nvSpPr>
        <p:spPr/>
        <p:txBody>
          <a:bodyPr/>
          <a:lstStyle/>
          <a:p>
            <a:fld id="{E31F9DA3-F3F6-F84C-A7BA-7D93E574DDE4}" type="datetime1">
              <a:rPr lang="es-ES" smtClean="0"/>
              <a:t>22/11/22</a:t>
            </a:fld>
            <a:endParaRPr lang="es-ES"/>
          </a:p>
        </p:txBody>
      </p:sp>
      <p:sp>
        <p:nvSpPr>
          <p:cNvPr id="6" name="Marcador de pie de página 5">
            <a:extLst>
              <a:ext uri="{FF2B5EF4-FFF2-40B4-BE49-F238E27FC236}">
                <a16:creationId xmlns:a16="http://schemas.microsoft.com/office/drawing/2014/main" id="{092C700D-D5D7-06E0-2F68-0C90E255D252}"/>
              </a:ext>
            </a:extLst>
          </p:cNvPr>
          <p:cNvSpPr>
            <a:spLocks noGrp="1"/>
          </p:cNvSpPr>
          <p:nvPr>
            <p:ph type="ftr" sz="quarter" idx="11"/>
          </p:nvPr>
        </p:nvSpPr>
        <p:spPr/>
        <p:txBody>
          <a:bodyPr/>
          <a:lstStyle/>
          <a:p>
            <a:r>
              <a:rPr lang="es-ES"/>
              <a:t>Madrid, 22 de noviembre de 2022</a:t>
            </a:r>
          </a:p>
        </p:txBody>
      </p:sp>
      <p:sp>
        <p:nvSpPr>
          <p:cNvPr id="7" name="Marcador de número de diapositiva 6">
            <a:extLst>
              <a:ext uri="{FF2B5EF4-FFF2-40B4-BE49-F238E27FC236}">
                <a16:creationId xmlns:a16="http://schemas.microsoft.com/office/drawing/2014/main" id="{8C1AA4F0-F574-DB16-D562-5D9AA31976B7}"/>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726695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46C6B6-4143-F19E-6B06-96A84F8E85B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7B42D299-6201-6EEF-24B5-DFF0FF318D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938900EF-24EF-BD27-DCFC-6DD2C0732B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6720819-F5BF-7C0C-1D31-53851DCC79B6}"/>
              </a:ext>
            </a:extLst>
          </p:cNvPr>
          <p:cNvSpPr>
            <a:spLocks noGrp="1"/>
          </p:cNvSpPr>
          <p:nvPr>
            <p:ph type="dt" sz="half" idx="10"/>
          </p:nvPr>
        </p:nvSpPr>
        <p:spPr/>
        <p:txBody>
          <a:bodyPr/>
          <a:lstStyle/>
          <a:p>
            <a:fld id="{0E443467-DD3A-664A-A4C4-223796A177E3}" type="datetime1">
              <a:rPr lang="es-ES" smtClean="0"/>
              <a:t>22/11/22</a:t>
            </a:fld>
            <a:endParaRPr lang="es-ES"/>
          </a:p>
        </p:txBody>
      </p:sp>
      <p:sp>
        <p:nvSpPr>
          <p:cNvPr id="6" name="Marcador de pie de página 5">
            <a:extLst>
              <a:ext uri="{FF2B5EF4-FFF2-40B4-BE49-F238E27FC236}">
                <a16:creationId xmlns:a16="http://schemas.microsoft.com/office/drawing/2014/main" id="{DBABDCC3-C78F-907C-6A3E-0587DDB523E6}"/>
              </a:ext>
            </a:extLst>
          </p:cNvPr>
          <p:cNvSpPr>
            <a:spLocks noGrp="1"/>
          </p:cNvSpPr>
          <p:nvPr>
            <p:ph type="ftr" sz="quarter" idx="11"/>
          </p:nvPr>
        </p:nvSpPr>
        <p:spPr/>
        <p:txBody>
          <a:bodyPr/>
          <a:lstStyle/>
          <a:p>
            <a:r>
              <a:rPr lang="es-ES"/>
              <a:t>Madrid, 22 de noviembre de 2022</a:t>
            </a:r>
          </a:p>
        </p:txBody>
      </p:sp>
      <p:sp>
        <p:nvSpPr>
          <p:cNvPr id="7" name="Marcador de número de diapositiva 6">
            <a:extLst>
              <a:ext uri="{FF2B5EF4-FFF2-40B4-BE49-F238E27FC236}">
                <a16:creationId xmlns:a16="http://schemas.microsoft.com/office/drawing/2014/main" id="{5C03ABC9-1392-5792-5FA6-4250DD751E40}"/>
              </a:ext>
            </a:extLst>
          </p:cNvPr>
          <p:cNvSpPr>
            <a:spLocks noGrp="1"/>
          </p:cNvSpPr>
          <p:nvPr>
            <p:ph type="sldNum" sz="quarter" idx="12"/>
          </p:nvPr>
        </p:nvSpPr>
        <p:spPr/>
        <p:txBody>
          <a:bodyPr/>
          <a:lstStyle/>
          <a:p>
            <a:fld id="{60EA9908-8F59-A849-B8E2-0B0BE12560E2}" type="slidenum">
              <a:rPr lang="es-ES" smtClean="0"/>
              <a:t>‹Nº›</a:t>
            </a:fld>
            <a:endParaRPr lang="es-ES"/>
          </a:p>
        </p:txBody>
      </p:sp>
    </p:spTree>
    <p:extLst>
      <p:ext uri="{BB962C8B-B14F-4D97-AF65-F5344CB8AC3E}">
        <p14:creationId xmlns:p14="http://schemas.microsoft.com/office/powerpoint/2010/main" val="211319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DFBB5F0-158B-6835-8D6F-3838DCDA5E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676BEE43-3C45-50CD-D771-8A1C12E5F9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0428128-33D8-ED00-2145-E74EEF0B19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F136A-9D06-C849-B9E3-6A7BC9B585FA}" type="datetime1">
              <a:rPr lang="es-ES" smtClean="0"/>
              <a:t>22/11/22</a:t>
            </a:fld>
            <a:endParaRPr lang="es-ES"/>
          </a:p>
        </p:txBody>
      </p:sp>
      <p:sp>
        <p:nvSpPr>
          <p:cNvPr id="5" name="Marcador de pie de página 4">
            <a:extLst>
              <a:ext uri="{FF2B5EF4-FFF2-40B4-BE49-F238E27FC236}">
                <a16:creationId xmlns:a16="http://schemas.microsoft.com/office/drawing/2014/main" id="{E2FC5C40-0E20-205A-25FE-D69E7E0E78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a:t>Madrid, 22 de noviembre de 2022</a:t>
            </a:r>
          </a:p>
        </p:txBody>
      </p:sp>
      <p:sp>
        <p:nvSpPr>
          <p:cNvPr id="6" name="Marcador de número de diapositiva 5">
            <a:extLst>
              <a:ext uri="{FF2B5EF4-FFF2-40B4-BE49-F238E27FC236}">
                <a16:creationId xmlns:a16="http://schemas.microsoft.com/office/drawing/2014/main" id="{4FA7706F-6AB9-FA69-83AB-65EE9BA6A6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A9908-8F59-A849-B8E2-0B0BE12560E2}" type="slidenum">
              <a:rPr lang="es-ES" smtClean="0"/>
              <a:t>‹Nº›</a:t>
            </a:fld>
            <a:endParaRPr lang="es-ES"/>
          </a:p>
        </p:txBody>
      </p:sp>
    </p:spTree>
    <p:extLst>
      <p:ext uri="{BB962C8B-B14F-4D97-AF65-F5344CB8AC3E}">
        <p14:creationId xmlns:p14="http://schemas.microsoft.com/office/powerpoint/2010/main" val="3162800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C713AB-D3E0-54FC-C7E0-20E11572466C}"/>
              </a:ext>
            </a:extLst>
          </p:cNvPr>
          <p:cNvSpPr>
            <a:spLocks noGrp="1"/>
          </p:cNvSpPr>
          <p:nvPr>
            <p:ph type="ctrTitle"/>
          </p:nvPr>
        </p:nvSpPr>
        <p:spPr/>
        <p:txBody>
          <a:bodyPr>
            <a:normAutofit fontScale="90000"/>
          </a:bodyPr>
          <a:lstStyle/>
          <a:p>
            <a:r>
              <a:rPr lang="es-ES" dirty="0"/>
              <a:t>¿UNA NUEVA RESPONSABILIDAD POR DEUDAS?</a:t>
            </a:r>
          </a:p>
        </p:txBody>
      </p:sp>
      <p:sp>
        <p:nvSpPr>
          <p:cNvPr id="3" name="Subtítulo 2">
            <a:extLst>
              <a:ext uri="{FF2B5EF4-FFF2-40B4-BE49-F238E27FC236}">
                <a16:creationId xmlns:a16="http://schemas.microsoft.com/office/drawing/2014/main" id="{E5019D87-12BF-DC89-108A-F4244829554A}"/>
              </a:ext>
            </a:extLst>
          </p:cNvPr>
          <p:cNvSpPr>
            <a:spLocks noGrp="1"/>
          </p:cNvSpPr>
          <p:nvPr>
            <p:ph type="subTitle" idx="1"/>
          </p:nvPr>
        </p:nvSpPr>
        <p:spPr/>
        <p:txBody>
          <a:bodyPr/>
          <a:lstStyle/>
          <a:p>
            <a:r>
              <a:rPr lang="es-ES" dirty="0"/>
              <a:t>María del Mar Hernández </a:t>
            </a:r>
          </a:p>
          <a:p>
            <a:r>
              <a:rPr lang="es-ES" dirty="0"/>
              <a:t>Magistrada Especialista en Mercantil</a:t>
            </a:r>
          </a:p>
        </p:txBody>
      </p:sp>
      <p:sp>
        <p:nvSpPr>
          <p:cNvPr id="4" name="Marcador de pie de página 3">
            <a:extLst>
              <a:ext uri="{FF2B5EF4-FFF2-40B4-BE49-F238E27FC236}">
                <a16:creationId xmlns:a16="http://schemas.microsoft.com/office/drawing/2014/main" id="{EEB1C783-302B-E13C-D887-50AA1D719A33}"/>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961344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853966-3CC7-B3DE-5EFB-A587C80838A1}"/>
              </a:ext>
            </a:extLst>
          </p:cNvPr>
          <p:cNvSpPr>
            <a:spLocks noGrp="1"/>
          </p:cNvSpPr>
          <p:nvPr>
            <p:ph type="title"/>
          </p:nvPr>
        </p:nvSpPr>
        <p:spPr/>
        <p:txBody>
          <a:bodyPr/>
          <a:lstStyle/>
          <a:p>
            <a:r>
              <a:rPr lang="es-ES" dirty="0"/>
              <a:t>TRLC MICROEMPRESAS</a:t>
            </a:r>
          </a:p>
        </p:txBody>
      </p:sp>
      <p:sp>
        <p:nvSpPr>
          <p:cNvPr id="3" name="Marcador de contenido 2">
            <a:extLst>
              <a:ext uri="{FF2B5EF4-FFF2-40B4-BE49-F238E27FC236}">
                <a16:creationId xmlns:a16="http://schemas.microsoft.com/office/drawing/2014/main" id="{05C07E0E-7371-7884-D55E-189DA5C80E11}"/>
              </a:ext>
            </a:extLst>
          </p:cNvPr>
          <p:cNvSpPr>
            <a:spLocks noGrp="1"/>
          </p:cNvSpPr>
          <p:nvPr>
            <p:ph idx="1"/>
          </p:nvPr>
        </p:nvSpPr>
        <p:spPr/>
        <p:txBody>
          <a:bodyPr/>
          <a:lstStyle/>
          <a:p>
            <a:r>
              <a:rPr lang="es-ES" sz="1800" b="1" dirty="0">
                <a:effectLst/>
                <a:latin typeface="Times New Roman" panose="02020603050405020304" pitchFamily="18" charset="0"/>
                <a:ea typeface="Times New Roman" panose="02020603050405020304" pitchFamily="18" charset="0"/>
              </a:rPr>
              <a:t>Artículo 694 bis. Efectos de la apertura del procedimiento de continuación y del procedimiento de liquidación con transmisión de la empresa en funcionamiento.</a:t>
            </a:r>
          </a:p>
          <a:p>
            <a:r>
              <a:rPr lang="es-ES" sz="1800" dirty="0">
                <a:effectLst/>
                <a:latin typeface="Times New Roman" panose="02020603050405020304" pitchFamily="18" charset="0"/>
                <a:ea typeface="Times New Roman" panose="02020603050405020304" pitchFamily="18" charset="0"/>
              </a:rPr>
              <a:t>3. La apertura del procedimiento especial de continuación implicará la suspensión del deber legal de acordar la disolución por pérdidas cualificadas en tanto se tramita.</a:t>
            </a:r>
          </a:p>
          <a:p>
            <a:endParaRPr lang="es-ES" dirty="0"/>
          </a:p>
        </p:txBody>
      </p:sp>
      <p:sp>
        <p:nvSpPr>
          <p:cNvPr id="4" name="Marcador de pie de página 3">
            <a:extLst>
              <a:ext uri="{FF2B5EF4-FFF2-40B4-BE49-F238E27FC236}">
                <a16:creationId xmlns:a16="http://schemas.microsoft.com/office/drawing/2014/main" id="{394B9484-69BF-5438-46C2-8A9211B10E7F}"/>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2372751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632A30-DFA5-F73C-AC47-9FDB8433C784}"/>
              </a:ext>
            </a:extLst>
          </p:cNvPr>
          <p:cNvSpPr>
            <a:spLocks noGrp="1"/>
          </p:cNvSpPr>
          <p:nvPr>
            <p:ph type="title"/>
          </p:nvPr>
        </p:nvSpPr>
        <p:spPr/>
        <p:txBody>
          <a:bodyPr/>
          <a:lstStyle/>
          <a:p>
            <a:r>
              <a:rPr lang="es-ES" dirty="0"/>
              <a:t>LSC</a:t>
            </a:r>
          </a:p>
        </p:txBody>
      </p:sp>
      <p:sp>
        <p:nvSpPr>
          <p:cNvPr id="3" name="Marcador de contenido 2">
            <a:extLst>
              <a:ext uri="{FF2B5EF4-FFF2-40B4-BE49-F238E27FC236}">
                <a16:creationId xmlns:a16="http://schemas.microsoft.com/office/drawing/2014/main" id="{6190A24F-4704-3EAB-02EA-C7F0C73C1465}"/>
              </a:ext>
            </a:extLst>
          </p:cNvPr>
          <p:cNvSpPr>
            <a:spLocks noGrp="1"/>
          </p:cNvSpPr>
          <p:nvPr>
            <p:ph idx="1"/>
          </p:nvPr>
        </p:nvSpPr>
        <p:spPr/>
        <p:txBody>
          <a:bodyPr/>
          <a:lstStyle/>
          <a:p>
            <a:r>
              <a:rPr lang="es-ES" dirty="0"/>
              <a:t>Aprovecha TRLC</a:t>
            </a:r>
          </a:p>
          <a:p>
            <a:r>
              <a:rPr lang="es-ES" dirty="0"/>
              <a:t>No justificada</a:t>
            </a:r>
          </a:p>
          <a:p>
            <a:r>
              <a:rPr lang="es-ES" dirty="0"/>
              <a:t>Preceptos contradictorios</a:t>
            </a:r>
          </a:p>
        </p:txBody>
      </p:sp>
      <p:sp>
        <p:nvSpPr>
          <p:cNvPr id="4" name="Marcador de pie de página 3">
            <a:extLst>
              <a:ext uri="{FF2B5EF4-FFF2-40B4-BE49-F238E27FC236}">
                <a16:creationId xmlns:a16="http://schemas.microsoft.com/office/drawing/2014/main" id="{E82ECED1-6AD4-0EEE-764D-D3E087F2C4EF}"/>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57413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229879-17F3-F349-A62F-D6660C35F147}"/>
              </a:ext>
            </a:extLst>
          </p:cNvPr>
          <p:cNvSpPr>
            <a:spLocks noGrp="1"/>
          </p:cNvSpPr>
          <p:nvPr>
            <p:ph type="title"/>
          </p:nvPr>
        </p:nvSpPr>
        <p:spPr/>
        <p:txBody>
          <a:bodyPr/>
          <a:lstStyle/>
          <a:p>
            <a:r>
              <a:rPr lang="es-ES" dirty="0"/>
              <a:t>LSC</a:t>
            </a:r>
          </a:p>
        </p:txBody>
      </p:sp>
      <p:sp>
        <p:nvSpPr>
          <p:cNvPr id="3" name="Marcador de contenido 2">
            <a:extLst>
              <a:ext uri="{FF2B5EF4-FFF2-40B4-BE49-F238E27FC236}">
                <a16:creationId xmlns:a16="http://schemas.microsoft.com/office/drawing/2014/main" id="{B90D7B16-B28B-2D57-A1A1-0A991ECD6B92}"/>
              </a:ext>
            </a:extLst>
          </p:cNvPr>
          <p:cNvSpPr>
            <a:spLocks noGrp="1"/>
          </p:cNvSpPr>
          <p:nvPr>
            <p:ph idx="1"/>
          </p:nvPr>
        </p:nvSpPr>
        <p:spPr/>
        <p:txBody>
          <a:bodyPr/>
          <a:lstStyle/>
          <a:p>
            <a:pPr>
              <a:spcBef>
                <a:spcPts val="1800"/>
              </a:spcBef>
              <a:spcAft>
                <a:spcPts val="900"/>
              </a:spcAft>
            </a:pPr>
            <a:r>
              <a:rPr lang="es-ES" sz="1800" b="1" dirty="0">
                <a:effectLst/>
                <a:latin typeface="Times New Roman" panose="02020603050405020304" pitchFamily="18" charset="0"/>
                <a:ea typeface="Times New Roman" panose="02020603050405020304" pitchFamily="18" charset="0"/>
              </a:rPr>
              <a:t>Artículo 365. Deber de convocatoria.</a:t>
            </a:r>
            <a:endParaRPr lang="es-ES" sz="1800"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effectLst/>
                <a:latin typeface="Times New Roman" panose="02020603050405020304" pitchFamily="18" charset="0"/>
                <a:ea typeface="Times New Roman" panose="02020603050405020304" pitchFamily="18" charset="0"/>
              </a:rPr>
              <a:t>1. Cuando concurra </a:t>
            </a:r>
            <a:r>
              <a:rPr lang="es-ES" sz="1800" dirty="0">
                <a:solidFill>
                  <a:srgbClr val="FF0000"/>
                </a:solidFill>
                <a:effectLst/>
                <a:latin typeface="Times New Roman" panose="02020603050405020304" pitchFamily="18" charset="0"/>
                <a:ea typeface="Times New Roman" panose="02020603050405020304" pitchFamily="18" charset="0"/>
              </a:rPr>
              <a:t>causa legal o estatutaria</a:t>
            </a:r>
            <a:r>
              <a:rPr lang="es-ES" sz="1800" dirty="0">
                <a:effectLst/>
                <a:latin typeface="Times New Roman" panose="02020603050405020304" pitchFamily="18" charset="0"/>
                <a:ea typeface="Times New Roman" panose="02020603050405020304" pitchFamily="18" charset="0"/>
              </a:rPr>
              <a:t>, los administradores deberán convocar la junta general en el plazo de dos meses para que adopte el acuerdo de disolución. Cualquier socio podrá solicitar de los administradores la convocatoria si, </a:t>
            </a:r>
            <a:r>
              <a:rPr lang="es-ES" sz="1800" dirty="0">
                <a:solidFill>
                  <a:srgbClr val="FF0000"/>
                </a:solidFill>
                <a:effectLst/>
                <a:latin typeface="Times New Roman" panose="02020603050405020304" pitchFamily="18" charset="0"/>
                <a:ea typeface="Times New Roman" panose="02020603050405020304" pitchFamily="18" charset="0"/>
              </a:rPr>
              <a:t>a su juicio</a:t>
            </a:r>
            <a:r>
              <a:rPr lang="es-ES" sz="1800" dirty="0">
                <a:effectLst/>
                <a:latin typeface="Times New Roman" panose="02020603050405020304" pitchFamily="18" charset="0"/>
                <a:ea typeface="Times New Roman" panose="02020603050405020304" pitchFamily="18" charset="0"/>
              </a:rPr>
              <a:t>, concurriera causa de disolución.</a:t>
            </a:r>
          </a:p>
          <a:p>
            <a:pPr indent="228600" algn="just">
              <a:spcBef>
                <a:spcPts val="900"/>
              </a:spcBef>
              <a:spcAft>
                <a:spcPts val="900"/>
              </a:spcAft>
            </a:pPr>
            <a:r>
              <a:rPr lang="es-ES" sz="1800" dirty="0">
                <a:effectLst/>
                <a:latin typeface="Times New Roman" panose="02020603050405020304" pitchFamily="18" charset="0"/>
                <a:ea typeface="Times New Roman" panose="02020603050405020304" pitchFamily="18" charset="0"/>
              </a:rPr>
              <a:t>2. La junta general podrá adoptar el acuerdo de disolución o, si constare en el orden del día, aquél o aquéllos que sean necesarios para la remoción de la causa.</a:t>
            </a:r>
          </a:p>
          <a:p>
            <a:pPr indent="228600" algn="just">
              <a:spcBef>
                <a:spcPts val="900"/>
              </a:spcBef>
              <a:spcAft>
                <a:spcPts val="900"/>
              </a:spcAft>
            </a:pPr>
            <a:r>
              <a:rPr lang="es-ES" sz="1800" dirty="0">
                <a:effectLst/>
                <a:latin typeface="Times New Roman" panose="02020603050405020304" pitchFamily="18" charset="0"/>
                <a:ea typeface="Times New Roman" panose="02020603050405020304" pitchFamily="18" charset="0"/>
              </a:rPr>
              <a:t>3. Los administradores </a:t>
            </a:r>
            <a:r>
              <a:rPr lang="es-ES" sz="1800" dirty="0">
                <a:solidFill>
                  <a:srgbClr val="FF0000"/>
                </a:solidFill>
                <a:effectLst/>
                <a:latin typeface="Times New Roman" panose="02020603050405020304" pitchFamily="18" charset="0"/>
                <a:ea typeface="Times New Roman" panose="02020603050405020304" pitchFamily="18" charset="0"/>
              </a:rPr>
              <a:t>no estarán obligados </a:t>
            </a:r>
            <a:r>
              <a:rPr lang="es-ES" sz="1800" dirty="0">
                <a:effectLst/>
                <a:latin typeface="Times New Roman" panose="02020603050405020304" pitchFamily="18" charset="0"/>
                <a:ea typeface="Times New Roman" panose="02020603050405020304" pitchFamily="18" charset="0"/>
              </a:rPr>
              <a:t>a convocar junta general para que adopte el acuerdo de disolución cuando hubieran solicitado </a:t>
            </a:r>
            <a:r>
              <a:rPr lang="es-ES" sz="1800" dirty="0">
                <a:solidFill>
                  <a:srgbClr val="FF0000"/>
                </a:solidFill>
                <a:effectLst/>
                <a:latin typeface="Times New Roman" panose="02020603050405020304" pitchFamily="18" charset="0"/>
                <a:ea typeface="Times New Roman" panose="02020603050405020304" pitchFamily="18" charset="0"/>
              </a:rPr>
              <a:t>en debida forma </a:t>
            </a:r>
            <a:r>
              <a:rPr lang="es-ES" sz="1800" dirty="0">
                <a:effectLst/>
                <a:latin typeface="Times New Roman" panose="02020603050405020304" pitchFamily="18" charset="0"/>
                <a:ea typeface="Times New Roman" panose="02020603050405020304" pitchFamily="18" charset="0"/>
              </a:rPr>
              <a:t>la declaración de concurso de la sociedad o comunicado al juzgado competente la existencia de negociaciones con los acreedores para alcanzar un plan de reestructuración del activo, del pasivo o de ambos. La convocatoria de la junta procederá de inmediato en tanto dejen de estar vigentes los efectos de esa comunicación.</a:t>
            </a:r>
          </a:p>
          <a:p>
            <a:endParaRPr lang="es-ES" dirty="0"/>
          </a:p>
        </p:txBody>
      </p:sp>
      <p:sp>
        <p:nvSpPr>
          <p:cNvPr id="4" name="Marcador de pie de página 3">
            <a:extLst>
              <a:ext uri="{FF2B5EF4-FFF2-40B4-BE49-F238E27FC236}">
                <a16:creationId xmlns:a16="http://schemas.microsoft.com/office/drawing/2014/main" id="{A78787A1-CF1C-08CF-E2E5-454061EC3CF1}"/>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92796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E3DDA-B1E6-FD32-3ABA-9E5A638C0DB2}"/>
              </a:ext>
            </a:extLst>
          </p:cNvPr>
          <p:cNvSpPr>
            <a:spLocks noGrp="1"/>
          </p:cNvSpPr>
          <p:nvPr>
            <p:ph type="title"/>
          </p:nvPr>
        </p:nvSpPr>
        <p:spPr/>
        <p:txBody>
          <a:bodyPr/>
          <a:lstStyle/>
          <a:p>
            <a:r>
              <a:rPr lang="es-ES" dirty="0"/>
              <a:t>LSC</a:t>
            </a:r>
          </a:p>
        </p:txBody>
      </p:sp>
      <p:sp>
        <p:nvSpPr>
          <p:cNvPr id="3" name="Marcador de contenido 2">
            <a:extLst>
              <a:ext uri="{FF2B5EF4-FFF2-40B4-BE49-F238E27FC236}">
                <a16:creationId xmlns:a16="http://schemas.microsoft.com/office/drawing/2014/main" id="{9CBCED1F-DE82-9263-95C1-78718F03276B}"/>
              </a:ext>
            </a:extLst>
          </p:cNvPr>
          <p:cNvSpPr>
            <a:spLocks noGrp="1"/>
          </p:cNvSpPr>
          <p:nvPr>
            <p:ph idx="1"/>
          </p:nvPr>
        </p:nvSpPr>
        <p:spPr/>
        <p:txBody>
          <a:bodyPr>
            <a:normAutofit fontScale="92500" lnSpcReduction="10000"/>
          </a:bodyPr>
          <a:lstStyle/>
          <a:p>
            <a:r>
              <a:rPr lang="es-ES" sz="2800" dirty="0">
                <a:effectLst/>
                <a:latin typeface="Times New Roman" panose="02020603050405020304" pitchFamily="18" charset="0"/>
                <a:ea typeface="Times New Roman" panose="02020603050405020304" pitchFamily="18" charset="0"/>
              </a:rPr>
              <a:t>3. Los administradores </a:t>
            </a:r>
            <a:r>
              <a:rPr lang="es-ES" sz="2800" dirty="0">
                <a:solidFill>
                  <a:srgbClr val="FF0000"/>
                </a:solidFill>
                <a:effectLst/>
                <a:latin typeface="Times New Roman" panose="02020603050405020304" pitchFamily="18" charset="0"/>
                <a:ea typeface="Times New Roman" panose="02020603050405020304" pitchFamily="18" charset="0"/>
              </a:rPr>
              <a:t>no estarán obligados </a:t>
            </a:r>
            <a:r>
              <a:rPr lang="es-ES" sz="2800" dirty="0">
                <a:effectLst/>
                <a:latin typeface="Times New Roman" panose="02020603050405020304" pitchFamily="18" charset="0"/>
                <a:ea typeface="Times New Roman" panose="02020603050405020304" pitchFamily="18" charset="0"/>
              </a:rPr>
              <a:t>a convocar junta general para que adopte el acuerdo de disolución cuando hubieran solicitado </a:t>
            </a:r>
            <a:r>
              <a:rPr lang="es-ES" sz="2800" dirty="0">
                <a:solidFill>
                  <a:srgbClr val="FF0000"/>
                </a:solidFill>
                <a:effectLst/>
                <a:latin typeface="Times New Roman" panose="02020603050405020304" pitchFamily="18" charset="0"/>
                <a:ea typeface="Times New Roman" panose="02020603050405020304" pitchFamily="18" charset="0"/>
              </a:rPr>
              <a:t>en debida forma </a:t>
            </a:r>
            <a:r>
              <a:rPr lang="es-ES" sz="2800" dirty="0">
                <a:effectLst/>
                <a:latin typeface="Times New Roman" panose="02020603050405020304" pitchFamily="18" charset="0"/>
                <a:ea typeface="Times New Roman" panose="02020603050405020304" pitchFamily="18" charset="0"/>
              </a:rPr>
              <a:t>la declaración de concurso de la sociedad o comunicado al juzgado competente la existencia de negociaciones con los acreedores para alcanzar un plan de reestructuración del activo, del pasivo o de ambos. La convocatoria de la junta procederá de inmediato en tanto dejen de estar vigentes los efectos de esa comunicación.</a:t>
            </a:r>
          </a:p>
          <a:p>
            <a:pPr lvl="1"/>
            <a:r>
              <a:rPr lang="es-ES" dirty="0"/>
              <a:t>Cualquier causa de disolución</a:t>
            </a:r>
          </a:p>
          <a:p>
            <a:pPr lvl="1"/>
            <a:r>
              <a:rPr lang="es-ES" dirty="0"/>
              <a:t>Olvida procedimiento especial microempresas</a:t>
            </a:r>
          </a:p>
          <a:p>
            <a:pPr lvl="1"/>
            <a:r>
              <a:rPr lang="es-ES" dirty="0"/>
              <a:t>Qué es en debida forma?</a:t>
            </a:r>
          </a:p>
          <a:p>
            <a:pPr lvl="1"/>
            <a:r>
              <a:rPr lang="es-ES" dirty="0"/>
              <a:t>Desaparece también la obligación de instar la disolución judicial?</a:t>
            </a:r>
          </a:p>
          <a:p>
            <a:pPr lvl="1"/>
            <a:r>
              <a:rPr lang="es-ES" dirty="0"/>
              <a:t>Qué significa que la convocatoria será inmediata? Es contradictorio con el art. 613 TRLC qué se refiere solo a acordar la disolución ‘</a:t>
            </a:r>
          </a:p>
        </p:txBody>
      </p:sp>
      <p:sp>
        <p:nvSpPr>
          <p:cNvPr id="4" name="Marcador de pie de página 3">
            <a:extLst>
              <a:ext uri="{FF2B5EF4-FFF2-40B4-BE49-F238E27FC236}">
                <a16:creationId xmlns:a16="http://schemas.microsoft.com/office/drawing/2014/main" id="{C7D1266C-6A07-14B9-9C7D-1FBACE139D61}"/>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613657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7242EB-2012-A6C4-0C73-A17097304C00}"/>
              </a:ext>
            </a:extLst>
          </p:cNvPr>
          <p:cNvSpPr>
            <a:spLocks noGrp="1"/>
          </p:cNvSpPr>
          <p:nvPr>
            <p:ph type="title"/>
          </p:nvPr>
        </p:nvSpPr>
        <p:spPr/>
        <p:txBody>
          <a:bodyPr/>
          <a:lstStyle/>
          <a:p>
            <a:r>
              <a:rPr lang="es-ES" dirty="0"/>
              <a:t>LSC</a:t>
            </a:r>
          </a:p>
        </p:txBody>
      </p:sp>
      <p:sp>
        <p:nvSpPr>
          <p:cNvPr id="3" name="Marcador de contenido 2">
            <a:extLst>
              <a:ext uri="{FF2B5EF4-FFF2-40B4-BE49-F238E27FC236}">
                <a16:creationId xmlns:a16="http://schemas.microsoft.com/office/drawing/2014/main" id="{12F4C0BD-6E2E-A1F1-3661-5EFD1AC81205}"/>
              </a:ext>
            </a:extLst>
          </p:cNvPr>
          <p:cNvSpPr>
            <a:spLocks noGrp="1"/>
          </p:cNvSpPr>
          <p:nvPr>
            <p:ph idx="1"/>
          </p:nvPr>
        </p:nvSpPr>
        <p:spPr/>
        <p:txBody>
          <a:bodyPr>
            <a:normAutofit fontScale="77500" lnSpcReduction="20000"/>
          </a:bodyPr>
          <a:lstStyle/>
          <a:p>
            <a:pPr>
              <a:spcBef>
                <a:spcPts val="1800"/>
              </a:spcBef>
              <a:spcAft>
                <a:spcPts val="900"/>
              </a:spcAft>
            </a:pPr>
            <a:r>
              <a:rPr lang="es-ES" sz="1800" b="1" dirty="0">
                <a:solidFill>
                  <a:srgbClr val="000000"/>
                </a:solidFill>
                <a:effectLst/>
                <a:latin typeface="Verdana" panose="020B0604030504040204" pitchFamily="34" charset="0"/>
                <a:ea typeface="Times New Roman" panose="02020603050405020304" pitchFamily="18" charset="0"/>
              </a:rPr>
              <a:t>Artículo 367. Responsabilidad solidaria por las deudas sociales.</a:t>
            </a:r>
            <a:endParaRPr lang="es-ES" sz="1800" b="1"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solidFill>
                  <a:srgbClr val="000000"/>
                </a:solidFill>
                <a:effectLst/>
                <a:latin typeface="Verdana" panose="020B0604030504040204" pitchFamily="34" charset="0"/>
                <a:ea typeface="Times New Roman" panose="02020603050405020304" pitchFamily="18" charset="0"/>
              </a:rPr>
              <a:t>1. Los administradores que incumplan la obligación de convocar la junta general en el plazo de dos meses a contar desde el acaecimiento de una causa legal o estatutaria de disolución o, en caso de nombramiento posterior, a contar desde la fecha de la aceptación del cargo, para que adopte, en su caso, el acuerdo de disolución o aquel o aquellos que sean necesarios para la remoción de la causa, así como los que no soliciten la disolución judicial en el plazo de dos meses a contar desde la fecha prevista para la celebración de la junta, cuando esta no se haya constituido, o desde el día de la junta, cuando el acuerdo hubiera sido contrario a la disolución, responderán solidariamente de las obligaciones sociales posteriores al acaecimiento de la causa de disolución o, en caso de nombramiento en esa junta o después de ella, de las obligaciones sociales posteriores a la aceptación del nombramiento.</a:t>
            </a:r>
            <a:endParaRPr lang="es-ES" sz="1800"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solidFill>
                  <a:srgbClr val="000000"/>
                </a:solidFill>
                <a:effectLst/>
                <a:latin typeface="Verdana" panose="020B0604030504040204" pitchFamily="34" charset="0"/>
                <a:ea typeface="Times New Roman" panose="02020603050405020304" pitchFamily="18" charset="0"/>
              </a:rPr>
              <a:t>2. Salvo prueba en contrario, las obligaciones sociales cuyo cumplimiento sea </a:t>
            </a:r>
            <a:r>
              <a:rPr lang="es-ES" sz="1800" dirty="0">
                <a:solidFill>
                  <a:srgbClr val="FF0000"/>
                </a:solidFill>
                <a:effectLst/>
                <a:latin typeface="Verdana" panose="020B0604030504040204" pitchFamily="34" charset="0"/>
                <a:ea typeface="Times New Roman" panose="02020603050405020304" pitchFamily="18" charset="0"/>
              </a:rPr>
              <a:t>reclamado judicialmente </a:t>
            </a:r>
            <a:r>
              <a:rPr lang="es-ES" sz="1800" dirty="0">
                <a:solidFill>
                  <a:srgbClr val="000000"/>
                </a:solidFill>
                <a:effectLst/>
                <a:latin typeface="Verdana" panose="020B0604030504040204" pitchFamily="34" charset="0"/>
                <a:ea typeface="Times New Roman" panose="02020603050405020304" pitchFamily="18" charset="0"/>
              </a:rPr>
              <a:t>por acreedores legítimos se presumirán de fecha posterior al acaecimiento de la causa de disolución o a la aceptación del nombramiento por el administrador.</a:t>
            </a:r>
            <a:endParaRPr lang="es-ES" sz="1800"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solidFill>
                  <a:srgbClr val="000000"/>
                </a:solidFill>
                <a:effectLst/>
                <a:latin typeface="Verdana" panose="020B0604030504040204" pitchFamily="34" charset="0"/>
                <a:ea typeface="Times New Roman" panose="02020603050405020304" pitchFamily="18" charset="0"/>
              </a:rPr>
              <a:t>3. No obstante el previo acaecimiento de causa legal o estatutaria de disolución, los administradores de la sociedad no serán responsables de las deudas posteriores al acaecimiento de la causa de disolución o, en caso de nombramiento en esa junta o después de ella, de las obligaciones sociales posteriores a la aceptación del nombramiento, si en el plazo de dos meses a contar desde el acaecimiento de la causa de disolución o de la aceptación el nombramiento, hubieran comunicado al juzgado la existencia de negociaciones con los acreedores para alcanzar un plan de reestructuración o hubieran solicitado la declaración de concurso de la sociedad. Si el plan de reestructuración no se alcanzase, el plazo de los dos meses se reanudará desde que la comunicación del inicio de negociaciones deje de producir efectos.</a:t>
            </a:r>
            <a:endParaRPr lang="es-ES" sz="1800" dirty="0">
              <a:effectLst/>
              <a:latin typeface="Times New Roman" panose="02020603050405020304" pitchFamily="18" charset="0"/>
              <a:ea typeface="Times New Roman" panose="02020603050405020304" pitchFamily="18" charset="0"/>
            </a:endParaRPr>
          </a:p>
          <a:p>
            <a:endParaRPr lang="es-ES" dirty="0"/>
          </a:p>
        </p:txBody>
      </p:sp>
      <p:sp>
        <p:nvSpPr>
          <p:cNvPr id="4" name="Marcador de pie de página 3">
            <a:extLst>
              <a:ext uri="{FF2B5EF4-FFF2-40B4-BE49-F238E27FC236}">
                <a16:creationId xmlns:a16="http://schemas.microsoft.com/office/drawing/2014/main" id="{07B29E79-A5D0-C330-0455-2BF3DE92FCFE}"/>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2407607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9B812E-0E36-1407-997D-4B0D1FA2BA94}"/>
              </a:ext>
            </a:extLst>
          </p:cNvPr>
          <p:cNvSpPr>
            <a:spLocks noGrp="1"/>
          </p:cNvSpPr>
          <p:nvPr>
            <p:ph type="title"/>
          </p:nvPr>
        </p:nvSpPr>
        <p:spPr/>
        <p:txBody>
          <a:bodyPr/>
          <a:lstStyle/>
          <a:p>
            <a:r>
              <a:rPr lang="es-ES" dirty="0"/>
              <a:t>TRLC SUCESION ADMINISTRADORES</a:t>
            </a:r>
          </a:p>
        </p:txBody>
      </p:sp>
      <p:sp>
        <p:nvSpPr>
          <p:cNvPr id="3" name="Marcador de contenido 2">
            <a:extLst>
              <a:ext uri="{FF2B5EF4-FFF2-40B4-BE49-F238E27FC236}">
                <a16:creationId xmlns:a16="http://schemas.microsoft.com/office/drawing/2014/main" id="{889B9B05-354A-934C-49BA-0A55B71265A1}"/>
              </a:ext>
            </a:extLst>
          </p:cNvPr>
          <p:cNvSpPr>
            <a:spLocks noGrp="1"/>
          </p:cNvSpPr>
          <p:nvPr>
            <p:ph idx="1"/>
          </p:nvPr>
        </p:nvSpPr>
        <p:spPr/>
        <p:txBody>
          <a:bodyPr>
            <a:normAutofit fontScale="77500" lnSpcReduction="20000"/>
          </a:bodyPr>
          <a:lstStyle/>
          <a:p>
            <a:r>
              <a:rPr lang="es-ES" sz="2800" dirty="0">
                <a:solidFill>
                  <a:srgbClr val="000000"/>
                </a:solidFill>
                <a:effectLst/>
                <a:latin typeface="Verdana" panose="020B0604030504040204" pitchFamily="34" charset="0"/>
                <a:ea typeface="Times New Roman" panose="02020603050405020304" pitchFamily="18" charset="0"/>
              </a:rPr>
              <a:t>1. Los administradores que incumplan la obligación de convocar la junta general en el plazo de dos meses a contar desde el acaecimiento de una causa legal o estatutaria de disolución </a:t>
            </a:r>
            <a:r>
              <a:rPr lang="es-ES" sz="2800" dirty="0">
                <a:solidFill>
                  <a:srgbClr val="FF0000"/>
                </a:solidFill>
                <a:effectLst/>
                <a:latin typeface="Verdana" panose="020B0604030504040204" pitchFamily="34" charset="0"/>
                <a:ea typeface="Times New Roman" panose="02020603050405020304" pitchFamily="18" charset="0"/>
              </a:rPr>
              <a:t>o, en caso de nombramiento posterior, a contar desde la fecha de la aceptación del cargo</a:t>
            </a:r>
            <a:r>
              <a:rPr lang="es-ES" sz="2800" dirty="0">
                <a:solidFill>
                  <a:srgbClr val="000000"/>
                </a:solidFill>
                <a:effectLst/>
                <a:latin typeface="Verdana" panose="020B0604030504040204" pitchFamily="34" charset="0"/>
                <a:ea typeface="Times New Roman" panose="02020603050405020304" pitchFamily="18" charset="0"/>
              </a:rPr>
              <a:t>, para que adopte, en su caso, el acuerdo de disolución o aquel o aquellos que sean necesarios para la remoción de la causa, así como los que no soliciten la disolución judicial en el plazo de dos meses a contar desde la fecha prevista para la celebración de la junta, cuando esta no se haya constituido, o desde el día de la junta, cuando el acuerdo hubiera sido contrario a la disolución, </a:t>
            </a:r>
            <a:r>
              <a:rPr lang="es-ES" sz="2800" dirty="0">
                <a:solidFill>
                  <a:srgbClr val="FF0000"/>
                </a:solidFill>
                <a:effectLst/>
                <a:latin typeface="Verdana" panose="020B0604030504040204" pitchFamily="34" charset="0"/>
                <a:ea typeface="Times New Roman" panose="02020603050405020304" pitchFamily="18" charset="0"/>
              </a:rPr>
              <a:t>responderán solidariamente de las obligaciones sociales posteriores al acaecimiento de la causa de disolución o, en caso de nombramiento en esa junta o después de ella, de las obligaciones sociales posteriores a la aceptación del nombramiento</a:t>
            </a:r>
            <a:r>
              <a:rPr lang="es-ES" sz="2800" dirty="0">
                <a:solidFill>
                  <a:srgbClr val="000000"/>
                </a:solidFill>
                <a:effectLst/>
                <a:latin typeface="Verdana" panose="020B0604030504040204" pitchFamily="34" charset="0"/>
                <a:ea typeface="Times New Roman" panose="02020603050405020304" pitchFamily="18" charset="0"/>
              </a:rPr>
              <a:t>.</a:t>
            </a:r>
            <a:endParaRPr lang="es-ES" sz="2800" dirty="0">
              <a:effectLst/>
              <a:latin typeface="Times New Roman" panose="02020603050405020304" pitchFamily="18" charset="0"/>
              <a:ea typeface="Times New Roman" panose="02020603050405020304" pitchFamily="18" charset="0"/>
            </a:endParaRPr>
          </a:p>
          <a:p>
            <a:pPr lvl="1"/>
            <a:r>
              <a:rPr lang="es-ES" dirty="0"/>
              <a:t>Sucesión de administradores. Acorde con STS 8 de noviembre de 2019</a:t>
            </a:r>
          </a:p>
          <a:p>
            <a:pPr lvl="1"/>
            <a:r>
              <a:rPr lang="es-ES" dirty="0"/>
              <a:t>Qué pasa cuando se nombran antes de la junta convocada para acordar la disolución?</a:t>
            </a:r>
          </a:p>
        </p:txBody>
      </p:sp>
      <p:sp>
        <p:nvSpPr>
          <p:cNvPr id="4" name="Marcador de pie de página 3">
            <a:extLst>
              <a:ext uri="{FF2B5EF4-FFF2-40B4-BE49-F238E27FC236}">
                <a16:creationId xmlns:a16="http://schemas.microsoft.com/office/drawing/2014/main" id="{B22DB054-61E6-AE8E-945F-DF04DAE06E16}"/>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994370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1E7877-14E4-6C9F-1F7A-21798242B153}"/>
              </a:ext>
            </a:extLst>
          </p:cNvPr>
          <p:cNvSpPr>
            <a:spLocks noGrp="1"/>
          </p:cNvSpPr>
          <p:nvPr>
            <p:ph type="title"/>
          </p:nvPr>
        </p:nvSpPr>
        <p:spPr/>
        <p:txBody>
          <a:bodyPr/>
          <a:lstStyle/>
          <a:p>
            <a:r>
              <a:rPr lang="es-ES" dirty="0"/>
              <a:t>EXTENSION DE RESPONSABILIDAD</a:t>
            </a:r>
          </a:p>
        </p:txBody>
      </p:sp>
      <p:sp>
        <p:nvSpPr>
          <p:cNvPr id="3" name="Marcador de contenido 2">
            <a:extLst>
              <a:ext uri="{FF2B5EF4-FFF2-40B4-BE49-F238E27FC236}">
                <a16:creationId xmlns:a16="http://schemas.microsoft.com/office/drawing/2014/main" id="{D8BB5A57-D550-6324-5719-08DD4569432E}"/>
              </a:ext>
            </a:extLst>
          </p:cNvPr>
          <p:cNvSpPr>
            <a:spLocks noGrp="1"/>
          </p:cNvSpPr>
          <p:nvPr>
            <p:ph idx="1"/>
          </p:nvPr>
        </p:nvSpPr>
        <p:spPr/>
        <p:txBody>
          <a:bodyPr/>
          <a:lstStyle/>
          <a:p>
            <a:r>
              <a:rPr lang="es-ES" sz="2800" dirty="0">
                <a:solidFill>
                  <a:srgbClr val="000000"/>
                </a:solidFill>
                <a:effectLst/>
                <a:latin typeface="Verdana" panose="020B0604030504040204" pitchFamily="34" charset="0"/>
                <a:ea typeface="Times New Roman" panose="02020603050405020304" pitchFamily="18" charset="0"/>
              </a:rPr>
              <a:t>2. Salvo prueba en contrario, las obligaciones sociales cuyo cumplimiento sea </a:t>
            </a:r>
            <a:r>
              <a:rPr lang="es-ES" sz="2800" dirty="0">
                <a:solidFill>
                  <a:srgbClr val="FF0000"/>
                </a:solidFill>
                <a:effectLst/>
                <a:latin typeface="Verdana" panose="020B0604030504040204" pitchFamily="34" charset="0"/>
                <a:ea typeface="Times New Roman" panose="02020603050405020304" pitchFamily="18" charset="0"/>
              </a:rPr>
              <a:t>reclamado judicialmente </a:t>
            </a:r>
            <a:r>
              <a:rPr lang="es-ES" sz="2800" dirty="0">
                <a:solidFill>
                  <a:srgbClr val="000000"/>
                </a:solidFill>
                <a:effectLst/>
                <a:latin typeface="Verdana" panose="020B0604030504040204" pitchFamily="34" charset="0"/>
                <a:ea typeface="Times New Roman" panose="02020603050405020304" pitchFamily="18" charset="0"/>
              </a:rPr>
              <a:t>por acreedores </a:t>
            </a:r>
            <a:r>
              <a:rPr lang="es-ES" sz="2800" dirty="0">
                <a:solidFill>
                  <a:srgbClr val="FF0000"/>
                </a:solidFill>
                <a:effectLst/>
                <a:latin typeface="Verdana" panose="020B0604030504040204" pitchFamily="34" charset="0"/>
                <a:ea typeface="Times New Roman" panose="02020603050405020304" pitchFamily="18" charset="0"/>
              </a:rPr>
              <a:t>legítimos</a:t>
            </a:r>
            <a:r>
              <a:rPr lang="es-ES" sz="2800" dirty="0">
                <a:solidFill>
                  <a:srgbClr val="000000"/>
                </a:solidFill>
                <a:effectLst/>
                <a:latin typeface="Verdana" panose="020B0604030504040204" pitchFamily="34" charset="0"/>
                <a:ea typeface="Times New Roman" panose="02020603050405020304" pitchFamily="18" charset="0"/>
              </a:rPr>
              <a:t> se presumirán de fecha posterior al acaecimiento de la causa de disolución o a la aceptación del nombramiento por el administrador.</a:t>
            </a:r>
            <a:endParaRPr lang="es-ES" sz="2800" dirty="0">
              <a:effectLst/>
              <a:latin typeface="Times New Roman" panose="02020603050405020304" pitchFamily="18" charset="0"/>
              <a:ea typeface="Times New Roman" panose="02020603050405020304" pitchFamily="18" charset="0"/>
            </a:endParaRPr>
          </a:p>
          <a:p>
            <a:r>
              <a:rPr lang="es-ES" dirty="0"/>
              <a:t>STS 28 DE MAYO DE 2020 y 29 SEPTIEMBRE 2021 presunción de que las deudas devengadas a lo largo del ejercicio son posteriores a la concurrencia de la causa de disolución: obligación de seguimiento interrumpido de la situación financiera y patrimonial</a:t>
            </a:r>
          </a:p>
        </p:txBody>
      </p:sp>
      <p:sp>
        <p:nvSpPr>
          <p:cNvPr id="4" name="Marcador de pie de página 3">
            <a:extLst>
              <a:ext uri="{FF2B5EF4-FFF2-40B4-BE49-F238E27FC236}">
                <a16:creationId xmlns:a16="http://schemas.microsoft.com/office/drawing/2014/main" id="{A44EF7DE-0ED3-31A8-3CED-863A3E6A749A}"/>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835877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E4FC88-244C-28B5-1C63-57352BE181D6}"/>
              </a:ext>
            </a:extLst>
          </p:cNvPr>
          <p:cNvSpPr>
            <a:spLocks noGrp="1"/>
          </p:cNvSpPr>
          <p:nvPr>
            <p:ph type="title"/>
          </p:nvPr>
        </p:nvSpPr>
        <p:spPr/>
        <p:txBody>
          <a:bodyPr/>
          <a:lstStyle/>
          <a:p>
            <a:r>
              <a:rPr lang="es-ES" dirty="0"/>
              <a:t>LSC</a:t>
            </a:r>
          </a:p>
        </p:txBody>
      </p:sp>
      <p:sp>
        <p:nvSpPr>
          <p:cNvPr id="3" name="Marcador de contenido 2">
            <a:extLst>
              <a:ext uri="{FF2B5EF4-FFF2-40B4-BE49-F238E27FC236}">
                <a16:creationId xmlns:a16="http://schemas.microsoft.com/office/drawing/2014/main" id="{1EC02B57-BA1B-DDFD-9AB9-0913CD5319F2}"/>
              </a:ext>
            </a:extLst>
          </p:cNvPr>
          <p:cNvSpPr>
            <a:spLocks noGrp="1"/>
          </p:cNvSpPr>
          <p:nvPr>
            <p:ph idx="1"/>
          </p:nvPr>
        </p:nvSpPr>
        <p:spPr/>
        <p:txBody>
          <a:bodyPr>
            <a:normAutofit fontScale="77500" lnSpcReduction="20000"/>
          </a:bodyPr>
          <a:lstStyle/>
          <a:p>
            <a:r>
              <a:rPr lang="es-ES" sz="2800" dirty="0">
                <a:solidFill>
                  <a:srgbClr val="000000"/>
                </a:solidFill>
                <a:effectLst/>
                <a:latin typeface="Verdana" panose="020B0604030504040204" pitchFamily="34" charset="0"/>
                <a:ea typeface="Times New Roman" panose="02020603050405020304" pitchFamily="18" charset="0"/>
              </a:rPr>
              <a:t>3. No obstante el previo acaecimiento de causa legal o estatutaria de disolución, los administradores de la sociedad no serán responsables de las deudas posteriores al acaecimiento de la causa de disolución o, en caso de nombramiento en esa junta o después de ella, de las obligaciones sociales posteriores a la aceptación del nombramiento, </a:t>
            </a:r>
            <a:r>
              <a:rPr lang="es-ES" sz="2800" dirty="0">
                <a:solidFill>
                  <a:srgbClr val="FF0000"/>
                </a:solidFill>
                <a:effectLst/>
                <a:latin typeface="Verdana" panose="020B0604030504040204" pitchFamily="34" charset="0"/>
                <a:ea typeface="Times New Roman" panose="02020603050405020304" pitchFamily="18" charset="0"/>
              </a:rPr>
              <a:t>si en el plazo de dos meses a contar desde el acaecimiento de la causa de disolución o de la aceptación el nombramiento</a:t>
            </a:r>
            <a:r>
              <a:rPr lang="es-ES" sz="2800" dirty="0">
                <a:solidFill>
                  <a:srgbClr val="000000"/>
                </a:solidFill>
                <a:effectLst/>
                <a:latin typeface="Verdana" panose="020B0604030504040204" pitchFamily="34" charset="0"/>
                <a:ea typeface="Times New Roman" panose="02020603050405020304" pitchFamily="18" charset="0"/>
              </a:rPr>
              <a:t>, hubieran </a:t>
            </a:r>
            <a:r>
              <a:rPr lang="es-ES" sz="2800" dirty="0">
                <a:solidFill>
                  <a:srgbClr val="FF0000"/>
                </a:solidFill>
                <a:effectLst/>
                <a:latin typeface="Verdana" panose="020B0604030504040204" pitchFamily="34" charset="0"/>
                <a:ea typeface="Times New Roman" panose="02020603050405020304" pitchFamily="18" charset="0"/>
              </a:rPr>
              <a:t>comunicado al juzgado la existencia de negociaciones con los acreedores para alcanzar un plan de reestructuración o hubieran solicitado la declaración de concurso de la sociedad</a:t>
            </a:r>
            <a:r>
              <a:rPr lang="es-ES" sz="2800" dirty="0">
                <a:solidFill>
                  <a:srgbClr val="000000"/>
                </a:solidFill>
                <a:effectLst/>
                <a:latin typeface="Verdana" panose="020B0604030504040204" pitchFamily="34" charset="0"/>
                <a:ea typeface="Times New Roman" panose="02020603050405020304" pitchFamily="18" charset="0"/>
              </a:rPr>
              <a:t>. </a:t>
            </a:r>
            <a:r>
              <a:rPr lang="es-ES" sz="2800" dirty="0">
                <a:solidFill>
                  <a:srgbClr val="FF0000"/>
                </a:solidFill>
                <a:effectLst/>
                <a:latin typeface="Verdana" panose="020B0604030504040204" pitchFamily="34" charset="0"/>
                <a:ea typeface="Times New Roman" panose="02020603050405020304" pitchFamily="18" charset="0"/>
              </a:rPr>
              <a:t>Si el plan de reestructuración no se alcanzase, el plazo de los dos meses se reanudará desde que la comunicación del inicio de negociaciones deje de producir efectos</a:t>
            </a:r>
            <a:r>
              <a:rPr lang="es-ES" sz="2800" dirty="0">
                <a:solidFill>
                  <a:srgbClr val="000000"/>
                </a:solidFill>
                <a:effectLst/>
                <a:latin typeface="Verdana" panose="020B0604030504040204" pitchFamily="34" charset="0"/>
                <a:ea typeface="Times New Roman" panose="02020603050405020304" pitchFamily="18" charset="0"/>
              </a:rPr>
              <a:t>.</a:t>
            </a:r>
          </a:p>
          <a:p>
            <a:pPr lvl="1"/>
            <a:r>
              <a:rPr lang="es-ES" dirty="0">
                <a:solidFill>
                  <a:srgbClr val="000000"/>
                </a:solidFill>
                <a:latin typeface="Verdana" panose="020B0604030504040204" pitchFamily="34" charset="0"/>
                <a:ea typeface="Times New Roman" panose="02020603050405020304" pitchFamily="18" charset="0"/>
              </a:rPr>
              <a:t>Olvida </a:t>
            </a:r>
            <a:r>
              <a:rPr lang="es-ES" dirty="0" err="1">
                <a:solidFill>
                  <a:srgbClr val="000000"/>
                </a:solidFill>
                <a:latin typeface="Verdana" panose="020B0604030504040204" pitchFamily="34" charset="0"/>
                <a:ea typeface="Times New Roman" panose="02020603050405020304" pitchFamily="18" charset="0"/>
              </a:rPr>
              <a:t>micropymes</a:t>
            </a:r>
            <a:endParaRPr lang="es-ES" dirty="0">
              <a:solidFill>
                <a:srgbClr val="000000"/>
              </a:solidFill>
              <a:latin typeface="Verdana" panose="020B0604030504040204" pitchFamily="34" charset="0"/>
              <a:ea typeface="Times New Roman" panose="02020603050405020304" pitchFamily="18" charset="0"/>
            </a:endParaRPr>
          </a:p>
          <a:p>
            <a:pPr lvl="1"/>
            <a:r>
              <a:rPr lang="es-ES" dirty="0">
                <a:solidFill>
                  <a:srgbClr val="000000"/>
                </a:solidFill>
                <a:effectLst/>
                <a:latin typeface="Verdana" panose="020B0604030504040204" pitchFamily="34" charset="0"/>
                <a:ea typeface="Times New Roman" panose="02020603050405020304" pitchFamily="18" charset="0"/>
              </a:rPr>
              <a:t>Aclara que el plazo de dos meses para convocar junta o instar disolución judicial se reanuda </a:t>
            </a:r>
            <a:endParaRPr lang="es-ES" dirty="0">
              <a:effectLst/>
              <a:latin typeface="Times New Roman" panose="02020603050405020304" pitchFamily="18" charset="0"/>
              <a:ea typeface="Times New Roman" panose="02020603050405020304" pitchFamily="18" charset="0"/>
            </a:endParaRPr>
          </a:p>
          <a:p>
            <a:endParaRPr lang="es-ES" dirty="0"/>
          </a:p>
        </p:txBody>
      </p:sp>
      <p:sp>
        <p:nvSpPr>
          <p:cNvPr id="4" name="Marcador de pie de página 3">
            <a:extLst>
              <a:ext uri="{FF2B5EF4-FFF2-40B4-BE49-F238E27FC236}">
                <a16:creationId xmlns:a16="http://schemas.microsoft.com/office/drawing/2014/main" id="{1C2E4294-8589-5E00-D5A3-98D948EDD928}"/>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2686483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EECF81-1312-4876-64B9-894EF7EE80F8}"/>
              </a:ext>
            </a:extLst>
          </p:cNvPr>
          <p:cNvSpPr>
            <a:spLocks noGrp="1"/>
          </p:cNvSpPr>
          <p:nvPr>
            <p:ph type="title"/>
          </p:nvPr>
        </p:nvSpPr>
        <p:spPr/>
        <p:txBody>
          <a:bodyPr/>
          <a:lstStyle/>
          <a:p>
            <a:r>
              <a:rPr lang="es-ES" dirty="0"/>
              <a:t>MORATORIA SOCIETARIA</a:t>
            </a:r>
          </a:p>
        </p:txBody>
      </p:sp>
      <p:sp>
        <p:nvSpPr>
          <p:cNvPr id="3" name="Marcador de contenido 2">
            <a:extLst>
              <a:ext uri="{FF2B5EF4-FFF2-40B4-BE49-F238E27FC236}">
                <a16:creationId xmlns:a16="http://schemas.microsoft.com/office/drawing/2014/main" id="{3BCAD6F2-35DF-2A3E-F89D-9387C33F7AB2}"/>
              </a:ext>
            </a:extLst>
          </p:cNvPr>
          <p:cNvSpPr>
            <a:spLocks noGrp="1"/>
          </p:cNvSpPr>
          <p:nvPr>
            <p:ph idx="1"/>
          </p:nvPr>
        </p:nvSpPr>
        <p:spPr/>
        <p:txBody>
          <a:bodyPr>
            <a:normAutofit fontScale="70000" lnSpcReduction="20000"/>
          </a:bodyPr>
          <a:lstStyle/>
          <a:p>
            <a:pPr algn="just"/>
            <a:r>
              <a:rPr lang="es-ES" b="0" dirty="0">
                <a:solidFill>
                  <a:srgbClr val="000000"/>
                </a:solidFill>
                <a:effectLst/>
              </a:rPr>
              <a:t>Ley 3/2020, de 18 de septiembre, de medidas procesales y organizativas para hacer frente al COVID-19 en el ámbito de la Administración de Justicia.</a:t>
            </a:r>
          </a:p>
          <a:p>
            <a:r>
              <a:rPr lang="es-ES" b="1" dirty="0">
                <a:effectLst/>
              </a:rPr>
              <a:t>Artículo 13. Suspensión de la causa de disolución por pérdidas.</a:t>
            </a:r>
          </a:p>
          <a:p>
            <a:pPr algn="just"/>
            <a:r>
              <a:rPr lang="es-ES" dirty="0">
                <a:effectLst/>
              </a:rPr>
              <a:t>1. A los solos efectos de determinar la concurrencia de la causa de disolución prevista en el artículo 363.1.e) del texto refundido de la Ley de Sociedades de Capital, aprobado por el Real Decreto Legislativo 1/2010, de 2 de julio, no se tomarán en consideración las pérdidas de los ejercicios 2020 y 2021. Si en el resultado del ejercicio 2022 se apreciaran pérdidas que dejen reducido el patrimonio neto a una cantidad inferior a la mitad del capital social, deberá convocarse por los administradores o podrá solicitarse por cualquier socio en el plazo de dos meses a contar desde el cierre del ejercicio conforme al artículo 365 de la citada Ley, la celebración de Junta para proceder a la disolución de la sociedad, a no ser que se aumente o reduzca el capital en la medida suficiente.</a:t>
            </a:r>
          </a:p>
          <a:p>
            <a:pPr algn="just"/>
            <a:r>
              <a:rPr lang="es-ES" dirty="0">
                <a:effectLst/>
              </a:rPr>
              <a:t>2. Lo dispuesto en el apartado anterior se entiende sin perjuicio del deber de solicitar la declaración de concurso de acuerdo con lo establecido en la presente Ley.</a:t>
            </a:r>
          </a:p>
          <a:p>
            <a:pPr lvl="1"/>
            <a:r>
              <a:rPr lang="es-ES" dirty="0"/>
              <a:t> y si el cierre del ejercicio no es a 31 de diciembre?</a:t>
            </a:r>
          </a:p>
          <a:p>
            <a:pPr lvl="1"/>
            <a:r>
              <a:rPr lang="es-ES" dirty="0">
                <a:effectLst/>
              </a:rPr>
              <a:t>De qué deudas se responde?</a:t>
            </a:r>
          </a:p>
          <a:p>
            <a:pPr lvl="1"/>
            <a:r>
              <a:rPr lang="es-ES" dirty="0"/>
              <a:t>Para el resultado de 2022 se tienen en cuenta las pérdidas de 2020 y 2021?</a:t>
            </a:r>
            <a:endParaRPr lang="es-ES" dirty="0">
              <a:effectLst/>
            </a:endParaRPr>
          </a:p>
          <a:p>
            <a:endParaRPr lang="es-ES" dirty="0"/>
          </a:p>
        </p:txBody>
      </p:sp>
      <p:sp>
        <p:nvSpPr>
          <p:cNvPr id="4" name="Marcador de pie de página 3">
            <a:extLst>
              <a:ext uri="{FF2B5EF4-FFF2-40B4-BE49-F238E27FC236}">
                <a16:creationId xmlns:a16="http://schemas.microsoft.com/office/drawing/2014/main" id="{BF0F0BA2-BDD0-7891-0CD0-F6D03938918E}"/>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562309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0388D-9A12-69DE-9AE5-A24491D46CB1}"/>
              </a:ext>
            </a:extLst>
          </p:cNvPr>
          <p:cNvSpPr>
            <a:spLocks noGrp="1"/>
          </p:cNvSpPr>
          <p:nvPr>
            <p:ph type="title"/>
          </p:nvPr>
        </p:nvSpPr>
        <p:spPr/>
        <p:txBody>
          <a:bodyPr/>
          <a:lstStyle/>
          <a:p>
            <a:r>
              <a:rPr lang="es-ES" dirty="0"/>
              <a:t>DIRECTIVA DE REESTRUCTURACION </a:t>
            </a:r>
          </a:p>
        </p:txBody>
      </p:sp>
      <p:sp>
        <p:nvSpPr>
          <p:cNvPr id="3" name="Marcador de contenido 2">
            <a:extLst>
              <a:ext uri="{FF2B5EF4-FFF2-40B4-BE49-F238E27FC236}">
                <a16:creationId xmlns:a16="http://schemas.microsoft.com/office/drawing/2014/main" id="{F3DA1F96-A0DA-AA7D-F0F0-0D02D83EA25C}"/>
              </a:ext>
            </a:extLst>
          </p:cNvPr>
          <p:cNvSpPr>
            <a:spLocks noGrp="1"/>
          </p:cNvSpPr>
          <p:nvPr>
            <p:ph idx="1"/>
          </p:nvPr>
        </p:nvSpPr>
        <p:spPr/>
        <p:txBody>
          <a:bodyPr>
            <a:normAutofit fontScale="85000" lnSpcReduction="20000"/>
          </a:bodyPr>
          <a:lstStyle/>
          <a:p>
            <a:pPr algn="l"/>
            <a:r>
              <a:rPr lang="es-ES" b="1" i="0" u="none" strike="noStrike" dirty="0">
                <a:solidFill>
                  <a:srgbClr val="000000"/>
                </a:solidFill>
                <a:effectLst/>
                <a:latin typeface="verdana" panose="020B0604030504040204" pitchFamily="34" charset="0"/>
              </a:rPr>
              <a:t>Artículo 19</a:t>
            </a:r>
          </a:p>
          <a:p>
            <a:pPr algn="just"/>
            <a:r>
              <a:rPr lang="es-ES" b="0" i="0" u="none" strike="noStrike" dirty="0">
                <a:solidFill>
                  <a:srgbClr val="000000"/>
                </a:solidFill>
                <a:effectLst/>
                <a:latin typeface="verdana" panose="020B0604030504040204" pitchFamily="34" charset="0"/>
              </a:rPr>
              <a:t>Obligaciones de los administradores sociales en caso de insolvencia inminente</a:t>
            </a:r>
          </a:p>
          <a:p>
            <a:pPr algn="just"/>
            <a:r>
              <a:rPr lang="es-ES" b="0" i="0" u="none" strike="noStrike" dirty="0">
                <a:solidFill>
                  <a:srgbClr val="000000"/>
                </a:solidFill>
                <a:effectLst/>
                <a:latin typeface="verdana" panose="020B0604030504040204" pitchFamily="34" charset="0"/>
              </a:rPr>
              <a:t>Los Estados miembros se cerciorarán de que, en caso de insolvencia inminente, los administradores sociales tomen debidamente en cuenta, como mínimo, lo siguiente:</a:t>
            </a:r>
          </a:p>
          <a:p>
            <a:pPr algn="just"/>
            <a:r>
              <a:rPr lang="es-ES" b="0" i="0" u="none" strike="noStrike" dirty="0">
                <a:solidFill>
                  <a:srgbClr val="000000"/>
                </a:solidFill>
                <a:effectLst/>
                <a:latin typeface="verdana" panose="020B0604030504040204" pitchFamily="34" charset="0"/>
              </a:rPr>
              <a:t>a) los intereses de los acreedores, tenedores de participaciones y otros interesados;</a:t>
            </a:r>
          </a:p>
          <a:p>
            <a:pPr algn="just"/>
            <a:r>
              <a:rPr lang="es-ES" b="0" i="0" u="none" strike="noStrike" dirty="0">
                <a:solidFill>
                  <a:srgbClr val="000000"/>
                </a:solidFill>
                <a:effectLst/>
                <a:latin typeface="verdana" panose="020B0604030504040204" pitchFamily="34" charset="0"/>
              </a:rPr>
              <a:t>b) la necesidad de tomar medidas para evitar la insolvencia, y</a:t>
            </a:r>
          </a:p>
          <a:p>
            <a:pPr algn="just"/>
            <a:r>
              <a:rPr lang="es-ES" b="0" i="0" u="none" strike="noStrike" dirty="0">
                <a:solidFill>
                  <a:srgbClr val="000000"/>
                </a:solidFill>
                <a:effectLst/>
                <a:latin typeface="verdana" panose="020B0604030504040204" pitchFamily="34" charset="0"/>
              </a:rPr>
              <a:t>c) la necesidad de evitar una conducta dolosa o gravemente negligente que ponga en peligro la viabilidad de la empresa.</a:t>
            </a:r>
          </a:p>
          <a:p>
            <a:br>
              <a:rPr lang="es-ES" dirty="0"/>
            </a:br>
            <a:endParaRPr lang="es-ES" dirty="0"/>
          </a:p>
        </p:txBody>
      </p:sp>
      <p:sp>
        <p:nvSpPr>
          <p:cNvPr id="4" name="Marcador de pie de página 3">
            <a:extLst>
              <a:ext uri="{FF2B5EF4-FFF2-40B4-BE49-F238E27FC236}">
                <a16:creationId xmlns:a16="http://schemas.microsoft.com/office/drawing/2014/main" id="{5C87BB32-CBF8-4934-B89B-0C1084DEE1AC}"/>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389593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494B71-25F9-B651-DDCC-52DAFB473A96}"/>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CE8161B9-736C-825A-2AC9-5F267F4B01D2}"/>
              </a:ext>
            </a:extLst>
          </p:cNvPr>
          <p:cNvSpPr>
            <a:spLocks noGrp="1"/>
          </p:cNvSpPr>
          <p:nvPr>
            <p:ph idx="1"/>
          </p:nvPr>
        </p:nvSpPr>
        <p:spPr/>
        <p:txBody>
          <a:bodyPr/>
          <a:lstStyle/>
          <a:p>
            <a:r>
              <a:rPr lang="es-ES" dirty="0"/>
              <a:t>I. INTRODUCCION</a:t>
            </a:r>
          </a:p>
          <a:p>
            <a:r>
              <a:rPr lang="es-ES" dirty="0"/>
              <a:t>II. TRLC</a:t>
            </a:r>
          </a:p>
          <a:p>
            <a:r>
              <a:rPr lang="es-ES" dirty="0"/>
              <a:t>IV. REFORMA LSC</a:t>
            </a:r>
          </a:p>
          <a:p>
            <a:r>
              <a:rPr lang="es-ES" dirty="0"/>
              <a:t>V. MORATORIA SOCIETARIA</a:t>
            </a:r>
          </a:p>
        </p:txBody>
      </p:sp>
      <p:sp>
        <p:nvSpPr>
          <p:cNvPr id="4" name="Marcador de pie de página 3">
            <a:extLst>
              <a:ext uri="{FF2B5EF4-FFF2-40B4-BE49-F238E27FC236}">
                <a16:creationId xmlns:a16="http://schemas.microsoft.com/office/drawing/2014/main" id="{D29A2B3A-FB00-65A3-5053-62BCF7B75992}"/>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736853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5AD41E-C044-36FB-49BE-9D53C81CD467}"/>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31ACDD9A-7D48-DAE5-CE44-0A9FB6384DDC}"/>
              </a:ext>
            </a:extLst>
          </p:cNvPr>
          <p:cNvSpPr>
            <a:spLocks noGrp="1"/>
          </p:cNvSpPr>
          <p:nvPr>
            <p:ph idx="1"/>
          </p:nvPr>
        </p:nvSpPr>
        <p:spPr/>
        <p:txBody>
          <a:bodyPr/>
          <a:lstStyle/>
          <a:p>
            <a:r>
              <a:rPr lang="es-ES" dirty="0"/>
              <a:t>PROYECTO LEY DE FORMENTO DEL ECOSISTEMA DE EMPRESAS EMERGENTES</a:t>
            </a:r>
          </a:p>
          <a:p>
            <a:r>
              <a:rPr lang="es-ES" sz="1800" b="1" dirty="0" err="1">
                <a:effectLst/>
                <a:latin typeface="Arial" panose="020B0604020202020204" pitchFamily="34" charset="0"/>
              </a:rPr>
              <a:t>Artículo</a:t>
            </a:r>
            <a:r>
              <a:rPr lang="es-ES" sz="1800" b="1" dirty="0">
                <a:effectLst/>
                <a:latin typeface="Arial" panose="020B0604020202020204" pitchFamily="34" charset="0"/>
              </a:rPr>
              <a:t> 13. </a:t>
            </a:r>
            <a:r>
              <a:rPr lang="es-ES" sz="1800" dirty="0" err="1">
                <a:effectLst/>
                <a:latin typeface="ArialMT"/>
              </a:rPr>
              <a:t>Pérdidas</a:t>
            </a:r>
            <a:r>
              <a:rPr lang="es-ES" sz="1800" dirty="0">
                <a:effectLst/>
                <a:latin typeface="ArialMT"/>
              </a:rPr>
              <a:t> que reduzcan el patrimonio neto. </a:t>
            </a:r>
            <a:endParaRPr lang="es-ES" dirty="0"/>
          </a:p>
          <a:p>
            <a:r>
              <a:rPr lang="es-ES" sz="1800" dirty="0">
                <a:effectLst/>
                <a:latin typeface="ArialMT"/>
              </a:rPr>
              <a:t>Las empresas emergentes no </a:t>
            </a:r>
            <a:r>
              <a:rPr lang="es-ES" sz="1800" dirty="0" err="1">
                <a:effectLst/>
                <a:latin typeface="ArialMT"/>
              </a:rPr>
              <a:t>incurrirán</a:t>
            </a:r>
            <a:r>
              <a:rPr lang="es-ES" sz="1800" dirty="0">
                <a:effectLst/>
                <a:latin typeface="ArialMT"/>
              </a:rPr>
              <a:t> en causa de </a:t>
            </a:r>
            <a:r>
              <a:rPr lang="es-ES" sz="1800" dirty="0" err="1">
                <a:effectLst/>
                <a:latin typeface="ArialMT"/>
              </a:rPr>
              <a:t>disolución</a:t>
            </a:r>
            <a:r>
              <a:rPr lang="es-ES" sz="1800" dirty="0">
                <a:effectLst/>
                <a:latin typeface="ArialMT"/>
              </a:rPr>
              <a:t> por </a:t>
            </a:r>
            <a:r>
              <a:rPr lang="es-ES" sz="1800" dirty="0" err="1">
                <a:effectLst/>
                <a:latin typeface="ArialMT"/>
              </a:rPr>
              <a:t>pérdidas</a:t>
            </a:r>
            <a:r>
              <a:rPr lang="es-ES" sz="1800" dirty="0">
                <a:effectLst/>
                <a:latin typeface="ArialMT"/>
              </a:rPr>
              <a:t> que dejen reducido el patrimonio neto a una cantidad inferior a la mitad del capital social, siempre que no sea procedente solicitar la </a:t>
            </a:r>
            <a:r>
              <a:rPr lang="es-ES" sz="1800" dirty="0" err="1">
                <a:effectLst/>
                <a:latin typeface="ArialMT"/>
              </a:rPr>
              <a:t>declaración</a:t>
            </a:r>
            <a:r>
              <a:rPr lang="es-ES" sz="1800" dirty="0">
                <a:effectLst/>
                <a:latin typeface="ArialMT"/>
              </a:rPr>
              <a:t> de concurso, hasta que no hayan transcurrido tres </a:t>
            </a:r>
            <a:r>
              <a:rPr lang="es-ES" sz="1800" dirty="0" err="1">
                <a:effectLst/>
                <a:latin typeface="ArialMT"/>
              </a:rPr>
              <a:t>años</a:t>
            </a:r>
            <a:r>
              <a:rPr lang="es-ES" sz="1800" dirty="0">
                <a:effectLst/>
                <a:latin typeface="ArialMT"/>
              </a:rPr>
              <a:t> desde su </a:t>
            </a:r>
            <a:r>
              <a:rPr lang="es-ES" sz="1800" dirty="0" err="1">
                <a:effectLst/>
                <a:latin typeface="ArialMT"/>
              </a:rPr>
              <a:t>constitución</a:t>
            </a:r>
            <a:r>
              <a:rPr lang="es-ES" sz="1800" dirty="0">
                <a:effectLst/>
                <a:latin typeface="ArialMT"/>
              </a:rPr>
              <a:t>. </a:t>
            </a:r>
            <a:endParaRPr lang="es-ES" dirty="0"/>
          </a:p>
          <a:p>
            <a:endParaRPr lang="es-ES" dirty="0"/>
          </a:p>
        </p:txBody>
      </p:sp>
      <p:sp>
        <p:nvSpPr>
          <p:cNvPr id="4" name="Marcador de pie de página 3">
            <a:extLst>
              <a:ext uri="{FF2B5EF4-FFF2-40B4-BE49-F238E27FC236}">
                <a16:creationId xmlns:a16="http://schemas.microsoft.com/office/drawing/2014/main" id="{4F2A98C5-0EE2-925B-3BF6-FEAB8BA85832}"/>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280411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43092E-1AD5-E99C-3D2C-0ADFBBD53821}"/>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F75A4A22-0D63-2FCA-FFAC-0EC9C7452755}"/>
              </a:ext>
            </a:extLst>
          </p:cNvPr>
          <p:cNvSpPr>
            <a:spLocks noGrp="1"/>
          </p:cNvSpPr>
          <p:nvPr>
            <p:ph idx="1"/>
          </p:nvPr>
        </p:nvSpPr>
        <p:spPr/>
        <p:txBody>
          <a:bodyPr/>
          <a:lstStyle/>
          <a:p>
            <a:endParaRPr lang="es-ES" dirty="0"/>
          </a:p>
          <a:p>
            <a:endParaRPr lang="es-ES" dirty="0"/>
          </a:p>
          <a:p>
            <a:endParaRPr lang="es-ES" dirty="0"/>
          </a:p>
          <a:p>
            <a:pPr lvl="3"/>
            <a:r>
              <a:rPr lang="es-ES" i="1" dirty="0"/>
              <a:t>MUCHAS GRACIAS POR SU ATENCION</a:t>
            </a:r>
          </a:p>
        </p:txBody>
      </p:sp>
      <p:sp>
        <p:nvSpPr>
          <p:cNvPr id="4" name="Marcador de pie de página 3">
            <a:extLst>
              <a:ext uri="{FF2B5EF4-FFF2-40B4-BE49-F238E27FC236}">
                <a16:creationId xmlns:a16="http://schemas.microsoft.com/office/drawing/2014/main" id="{898EA936-A9D5-FB24-7CFB-038792084A63}"/>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675564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D5C2C4-3063-B5D8-517A-9E45DF189A88}"/>
              </a:ext>
            </a:extLst>
          </p:cNvPr>
          <p:cNvSpPr>
            <a:spLocks noGrp="1"/>
          </p:cNvSpPr>
          <p:nvPr>
            <p:ph type="title"/>
          </p:nvPr>
        </p:nvSpPr>
        <p:spPr/>
        <p:txBody>
          <a:bodyPr/>
          <a:lstStyle/>
          <a:p>
            <a:r>
              <a:rPr lang="es-ES" dirty="0"/>
              <a:t>INTRODUCCION</a:t>
            </a:r>
          </a:p>
        </p:txBody>
      </p:sp>
      <p:sp>
        <p:nvSpPr>
          <p:cNvPr id="3" name="Marcador de contenido 2">
            <a:extLst>
              <a:ext uri="{FF2B5EF4-FFF2-40B4-BE49-F238E27FC236}">
                <a16:creationId xmlns:a16="http://schemas.microsoft.com/office/drawing/2014/main" id="{E1490CF2-906F-0C62-3537-3C5252C38824}"/>
              </a:ext>
            </a:extLst>
          </p:cNvPr>
          <p:cNvSpPr>
            <a:spLocks noGrp="1"/>
          </p:cNvSpPr>
          <p:nvPr>
            <p:ph idx="1"/>
          </p:nvPr>
        </p:nvSpPr>
        <p:spPr/>
        <p:txBody>
          <a:bodyPr/>
          <a:lstStyle/>
          <a:p>
            <a:r>
              <a:rPr lang="es-ES" dirty="0"/>
              <a:t>Responsabilidad por deudas</a:t>
            </a:r>
          </a:p>
          <a:p>
            <a:pPr lvl="1"/>
            <a:r>
              <a:rPr lang="es-ES" dirty="0"/>
              <a:t>Concurrencia de causa de disolución 363 LSC</a:t>
            </a:r>
          </a:p>
          <a:p>
            <a:pPr lvl="1"/>
            <a:r>
              <a:rPr lang="es-ES" dirty="0"/>
              <a:t>Deber de convocatoria de junta por los administradores en dos meses art 365 LSC</a:t>
            </a:r>
          </a:p>
          <a:p>
            <a:pPr lvl="1"/>
            <a:r>
              <a:rPr lang="es-ES" dirty="0"/>
              <a:t>Obligación de solicitar disolución judicial art. 366 LSC</a:t>
            </a:r>
          </a:p>
          <a:p>
            <a:pPr lvl="1"/>
            <a:r>
              <a:rPr lang="es-ES" dirty="0"/>
              <a:t>Responsabilidad por incumplimiento del deber de convocar o de promover la disolución judicial  art. 367</a:t>
            </a:r>
          </a:p>
        </p:txBody>
      </p:sp>
      <p:sp>
        <p:nvSpPr>
          <p:cNvPr id="4" name="Marcador de pie de página 3">
            <a:extLst>
              <a:ext uri="{FF2B5EF4-FFF2-40B4-BE49-F238E27FC236}">
                <a16:creationId xmlns:a16="http://schemas.microsoft.com/office/drawing/2014/main" id="{957D02AE-EE39-954D-4185-826A487D9A7F}"/>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633701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8F4A02-0379-E252-6DCB-91371493846E}"/>
              </a:ext>
            </a:extLst>
          </p:cNvPr>
          <p:cNvSpPr>
            <a:spLocks noGrp="1"/>
          </p:cNvSpPr>
          <p:nvPr>
            <p:ph type="title"/>
          </p:nvPr>
        </p:nvSpPr>
        <p:spPr/>
        <p:txBody>
          <a:bodyPr/>
          <a:lstStyle/>
          <a:p>
            <a:r>
              <a:rPr lang="es-ES" dirty="0"/>
              <a:t>INTRODUCCION</a:t>
            </a:r>
          </a:p>
        </p:txBody>
      </p:sp>
      <p:sp>
        <p:nvSpPr>
          <p:cNvPr id="3" name="Marcador de contenido 2">
            <a:extLst>
              <a:ext uri="{FF2B5EF4-FFF2-40B4-BE49-F238E27FC236}">
                <a16:creationId xmlns:a16="http://schemas.microsoft.com/office/drawing/2014/main" id="{F41275D6-7677-7513-7F19-ACD965F6928E}"/>
              </a:ext>
            </a:extLst>
          </p:cNvPr>
          <p:cNvSpPr>
            <a:spLocks noGrp="1"/>
          </p:cNvSpPr>
          <p:nvPr>
            <p:ph idx="1"/>
          </p:nvPr>
        </p:nvSpPr>
        <p:spPr/>
        <p:txBody>
          <a:bodyPr>
            <a:normAutofit lnSpcReduction="10000"/>
          </a:bodyPr>
          <a:lstStyle/>
          <a:p>
            <a:r>
              <a:rPr lang="es-ES" dirty="0"/>
              <a:t>Riesgo actuación administradores</a:t>
            </a:r>
          </a:p>
          <a:p>
            <a:r>
              <a:rPr lang="es-ES" dirty="0"/>
              <a:t>Capital</a:t>
            </a:r>
          </a:p>
          <a:p>
            <a:r>
              <a:rPr lang="es-ES" dirty="0"/>
              <a:t>Garantía acreedores</a:t>
            </a:r>
          </a:p>
          <a:p>
            <a:r>
              <a:rPr lang="es-ES" dirty="0"/>
              <a:t>Volumen de procedimientos</a:t>
            </a:r>
          </a:p>
          <a:p>
            <a:r>
              <a:rPr lang="es-ES" dirty="0"/>
              <a:t>Ley 16/2022, de 5 de septiembre</a:t>
            </a:r>
          </a:p>
          <a:p>
            <a:r>
              <a:rPr lang="es-ES" dirty="0"/>
              <a:t>Tipos:</a:t>
            </a:r>
          </a:p>
          <a:p>
            <a:pPr lvl="1"/>
            <a:r>
              <a:rPr lang="es-ES" dirty="0"/>
              <a:t>Individual</a:t>
            </a:r>
          </a:p>
          <a:p>
            <a:pPr lvl="1"/>
            <a:r>
              <a:rPr lang="es-ES" dirty="0"/>
              <a:t>Social</a:t>
            </a:r>
          </a:p>
          <a:p>
            <a:pPr lvl="1"/>
            <a:r>
              <a:rPr lang="es-ES" dirty="0"/>
              <a:t>Deudas</a:t>
            </a:r>
          </a:p>
          <a:p>
            <a:pPr lvl="1"/>
            <a:r>
              <a:rPr lang="es-ES" dirty="0"/>
              <a:t>Concursal</a:t>
            </a:r>
          </a:p>
          <a:p>
            <a:pPr marL="457200" lvl="1" indent="0">
              <a:buNone/>
            </a:pPr>
            <a:endParaRPr lang="es-ES" dirty="0"/>
          </a:p>
        </p:txBody>
      </p:sp>
      <p:sp>
        <p:nvSpPr>
          <p:cNvPr id="6" name="Marcador de pie de página 5">
            <a:extLst>
              <a:ext uri="{FF2B5EF4-FFF2-40B4-BE49-F238E27FC236}">
                <a16:creationId xmlns:a16="http://schemas.microsoft.com/office/drawing/2014/main" id="{BAB417B1-0B3C-A483-12DD-3BA9CBB402ED}"/>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77746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107BD7-19CE-9F93-BC84-4EF3694B2946}"/>
              </a:ext>
            </a:extLst>
          </p:cNvPr>
          <p:cNvSpPr>
            <a:spLocks noGrp="1"/>
          </p:cNvSpPr>
          <p:nvPr>
            <p:ph type="title"/>
          </p:nvPr>
        </p:nvSpPr>
        <p:spPr/>
        <p:txBody>
          <a:bodyPr/>
          <a:lstStyle/>
          <a:p>
            <a:r>
              <a:rPr lang="es-ES" dirty="0"/>
              <a:t>TRLC</a:t>
            </a:r>
          </a:p>
        </p:txBody>
      </p:sp>
      <p:sp>
        <p:nvSpPr>
          <p:cNvPr id="3" name="Marcador de contenido 2">
            <a:extLst>
              <a:ext uri="{FF2B5EF4-FFF2-40B4-BE49-F238E27FC236}">
                <a16:creationId xmlns:a16="http://schemas.microsoft.com/office/drawing/2014/main" id="{66C27F3B-70A5-75E1-A8B2-7DF73150F6A0}"/>
              </a:ext>
            </a:extLst>
          </p:cNvPr>
          <p:cNvSpPr>
            <a:spLocks noGrp="1"/>
          </p:cNvSpPr>
          <p:nvPr>
            <p:ph idx="1"/>
          </p:nvPr>
        </p:nvSpPr>
        <p:spPr/>
        <p:txBody>
          <a:bodyPr/>
          <a:lstStyle/>
          <a:p>
            <a:r>
              <a:rPr lang="es-ES" dirty="0"/>
              <a:t>Reforma ley 16/2022, de 5 de septiembre</a:t>
            </a:r>
          </a:p>
          <a:p>
            <a:r>
              <a:rPr lang="es-ES" b="1" dirty="0"/>
              <a:t>Artículo 613. Suspensión de la causa de disolución por pérdidas cualificadas.</a:t>
            </a:r>
          </a:p>
          <a:p>
            <a:r>
              <a:rPr lang="es-ES" dirty="0"/>
              <a:t>En las sociedades de capital, mientras estén en vigor los efectos de la comunicación, quedará en suspenso el deber legal de acordar la disolución por existir pérdidas que dejen reducido el patrimonio neto a una cantidad inferior a la mitad del capital social.</a:t>
            </a:r>
          </a:p>
          <a:p>
            <a:endParaRPr lang="es-ES" dirty="0"/>
          </a:p>
          <a:p>
            <a:endParaRPr lang="es-ES" dirty="0"/>
          </a:p>
        </p:txBody>
      </p:sp>
      <p:sp>
        <p:nvSpPr>
          <p:cNvPr id="4" name="Marcador de pie de página 3">
            <a:extLst>
              <a:ext uri="{FF2B5EF4-FFF2-40B4-BE49-F238E27FC236}">
                <a16:creationId xmlns:a16="http://schemas.microsoft.com/office/drawing/2014/main" id="{7A30C757-0657-94EC-9640-A8C60B6DC4B5}"/>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97319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2CB014-5C12-8DCE-733A-0A2A42AB0835}"/>
              </a:ext>
            </a:extLst>
          </p:cNvPr>
          <p:cNvSpPr>
            <a:spLocks noGrp="1"/>
          </p:cNvSpPr>
          <p:nvPr>
            <p:ph type="title"/>
          </p:nvPr>
        </p:nvSpPr>
        <p:spPr/>
        <p:txBody>
          <a:bodyPr/>
          <a:lstStyle/>
          <a:p>
            <a:r>
              <a:rPr lang="es-ES" dirty="0"/>
              <a:t>TRLC</a:t>
            </a:r>
          </a:p>
        </p:txBody>
      </p:sp>
      <p:sp>
        <p:nvSpPr>
          <p:cNvPr id="3" name="Marcador de contenido 2">
            <a:extLst>
              <a:ext uri="{FF2B5EF4-FFF2-40B4-BE49-F238E27FC236}">
                <a16:creationId xmlns:a16="http://schemas.microsoft.com/office/drawing/2014/main" id="{AF326542-EBA2-FF37-3749-BAA67E510480}"/>
              </a:ext>
            </a:extLst>
          </p:cNvPr>
          <p:cNvSpPr>
            <a:spLocks noGrp="1"/>
          </p:cNvSpPr>
          <p:nvPr>
            <p:ph idx="1"/>
          </p:nvPr>
        </p:nvSpPr>
        <p:spPr/>
        <p:txBody>
          <a:bodyPr>
            <a:normAutofit fontScale="85000" lnSpcReduction="20000"/>
          </a:bodyPr>
          <a:lstStyle/>
          <a:p>
            <a:r>
              <a:rPr lang="es-ES" b="1" dirty="0">
                <a:effectLst/>
              </a:rPr>
              <a:t>Artículo 585. Comunicación de la apertura de negociaciones.</a:t>
            </a:r>
          </a:p>
          <a:p>
            <a:pPr algn="just"/>
            <a:r>
              <a:rPr lang="es-ES" dirty="0">
                <a:effectLst/>
              </a:rPr>
              <a:t>1. En caso de probabilidad de insolvencia o de insolvencia inminente, el deudor, sea persona natural o jurídica, podrá comunicar al juzgado competente para la declaración del concurso la existencia de negociaciones con sus acreedores, o la intención de iniciarlas de inmediato, para alcanzar un plan de reestructuración que permita superar la situación en que se encuentra.</a:t>
            </a:r>
          </a:p>
          <a:p>
            <a:pPr algn="just"/>
            <a:r>
              <a:rPr lang="es-ES" dirty="0">
                <a:effectLst/>
              </a:rPr>
              <a:t>2. El deudor que se encuentre en estado de insolvencia actual podrá efectuar la comunicación a que se refiere el apartado anterior en tanto no se haya admitido a trámite solicitud de declaración de concurso necesario.</a:t>
            </a:r>
          </a:p>
          <a:p>
            <a:pPr algn="just"/>
            <a:r>
              <a:rPr lang="es-ES" dirty="0">
                <a:effectLst/>
              </a:rPr>
              <a:t>3. En caso de persona jurídica, la competencia para presentar la comunicación corresponde al órgano de administración del deudor.</a:t>
            </a:r>
          </a:p>
          <a:p>
            <a:br>
              <a:rPr lang="es-ES" dirty="0"/>
            </a:br>
            <a:r>
              <a:rPr lang="es-ES" dirty="0"/>
              <a:t>JUSTIFICACION</a:t>
            </a:r>
          </a:p>
        </p:txBody>
      </p:sp>
      <p:sp>
        <p:nvSpPr>
          <p:cNvPr id="4" name="Marcador de pie de página 3">
            <a:extLst>
              <a:ext uri="{FF2B5EF4-FFF2-40B4-BE49-F238E27FC236}">
                <a16:creationId xmlns:a16="http://schemas.microsoft.com/office/drawing/2014/main" id="{B186E062-9FE6-86D7-B4BD-232F624A8FCA}"/>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2007191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71A650-496F-9492-DCD9-13ED8F89A087}"/>
              </a:ext>
            </a:extLst>
          </p:cNvPr>
          <p:cNvSpPr>
            <a:spLocks noGrp="1"/>
          </p:cNvSpPr>
          <p:nvPr>
            <p:ph type="title"/>
          </p:nvPr>
        </p:nvSpPr>
        <p:spPr/>
        <p:txBody>
          <a:bodyPr/>
          <a:lstStyle/>
          <a:p>
            <a:r>
              <a:rPr lang="es-ES" dirty="0"/>
              <a:t>TRLC</a:t>
            </a:r>
          </a:p>
        </p:txBody>
      </p:sp>
      <p:sp>
        <p:nvSpPr>
          <p:cNvPr id="3" name="Marcador de contenido 2">
            <a:extLst>
              <a:ext uri="{FF2B5EF4-FFF2-40B4-BE49-F238E27FC236}">
                <a16:creationId xmlns:a16="http://schemas.microsoft.com/office/drawing/2014/main" id="{DBBB53D5-A3DA-CC72-6410-0C6BC00FA9D7}"/>
              </a:ext>
            </a:extLst>
          </p:cNvPr>
          <p:cNvSpPr>
            <a:spLocks noGrp="1"/>
          </p:cNvSpPr>
          <p:nvPr>
            <p:ph idx="1"/>
          </p:nvPr>
        </p:nvSpPr>
        <p:spPr/>
        <p:txBody>
          <a:bodyPr/>
          <a:lstStyle/>
          <a:p>
            <a:r>
              <a:rPr lang="es-ES" b="1" dirty="0"/>
              <a:t>Artículo 613. Suspensión de la causa de disolución por pérdidas cualificadas.</a:t>
            </a:r>
          </a:p>
          <a:p>
            <a:r>
              <a:rPr lang="es-ES" dirty="0"/>
              <a:t>En las sociedades de capital, mientras estén en vigor los efectos de la comunicación, quedará en suspenso el deber legal de acordar la disolución por existir pérdidas que dejen reducido el patrimonio neto a una cantidad inferior a la mitad del capital social.</a:t>
            </a:r>
          </a:p>
          <a:p>
            <a:r>
              <a:rPr lang="es-ES" dirty="0"/>
              <a:t>Dudas:</a:t>
            </a:r>
          </a:p>
          <a:p>
            <a:pPr lvl="1"/>
            <a:r>
              <a:rPr lang="es-ES" dirty="0"/>
              <a:t>- solo pérdidas?</a:t>
            </a:r>
          </a:p>
          <a:p>
            <a:pPr lvl="1"/>
            <a:r>
              <a:rPr lang="es-ES" dirty="0"/>
              <a:t>- solo deber legal de acordar disolución o también deber legal de instar la disolución judicial?</a:t>
            </a:r>
          </a:p>
        </p:txBody>
      </p:sp>
      <p:sp>
        <p:nvSpPr>
          <p:cNvPr id="4" name="Marcador de pie de página 3">
            <a:extLst>
              <a:ext uri="{FF2B5EF4-FFF2-40B4-BE49-F238E27FC236}">
                <a16:creationId xmlns:a16="http://schemas.microsoft.com/office/drawing/2014/main" id="{58D8FA6C-DB82-F128-0E1A-7DC22B00F25D}"/>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3872998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B38700-CBBD-204C-C944-6B332C6AA077}"/>
              </a:ext>
            </a:extLst>
          </p:cNvPr>
          <p:cNvSpPr>
            <a:spLocks noGrp="1"/>
          </p:cNvSpPr>
          <p:nvPr>
            <p:ph type="title"/>
          </p:nvPr>
        </p:nvSpPr>
        <p:spPr/>
        <p:txBody>
          <a:bodyPr/>
          <a:lstStyle/>
          <a:p>
            <a:r>
              <a:rPr lang="es-ES" dirty="0"/>
              <a:t>TRLC</a:t>
            </a:r>
          </a:p>
        </p:txBody>
      </p:sp>
      <p:sp>
        <p:nvSpPr>
          <p:cNvPr id="3" name="Marcador de contenido 2">
            <a:extLst>
              <a:ext uri="{FF2B5EF4-FFF2-40B4-BE49-F238E27FC236}">
                <a16:creationId xmlns:a16="http://schemas.microsoft.com/office/drawing/2014/main" id="{ADC87845-9EA8-E2F0-8C47-57A61B41F33C}"/>
              </a:ext>
            </a:extLst>
          </p:cNvPr>
          <p:cNvSpPr>
            <a:spLocks noGrp="1"/>
          </p:cNvSpPr>
          <p:nvPr>
            <p:ph idx="1"/>
          </p:nvPr>
        </p:nvSpPr>
        <p:spPr/>
        <p:txBody>
          <a:bodyPr>
            <a:normAutofit lnSpcReduction="10000"/>
          </a:bodyPr>
          <a:lstStyle/>
          <a:p>
            <a:r>
              <a:rPr lang="es-ES" dirty="0"/>
              <a:t>Dudas:</a:t>
            </a:r>
          </a:p>
          <a:p>
            <a:pPr lvl="1"/>
            <a:r>
              <a:rPr lang="es-ES" dirty="0"/>
              <a:t>Libera de responsabilidad al administrador?</a:t>
            </a:r>
          </a:p>
          <a:p>
            <a:pPr lvl="1"/>
            <a:r>
              <a:rPr lang="es-ES" dirty="0"/>
              <a:t>Una vez cesados los efectos hay que instar la disolución?</a:t>
            </a:r>
          </a:p>
          <a:p>
            <a:r>
              <a:rPr lang="es-ES" dirty="0"/>
              <a:t>Escenarios:</a:t>
            </a:r>
          </a:p>
          <a:p>
            <a:pPr lvl="1"/>
            <a:r>
              <a:rPr lang="es-ES" dirty="0"/>
              <a:t>Causa de disolución previa a comunicación y agotado plazo de dos meses: se aplica? </a:t>
            </a:r>
          </a:p>
          <a:p>
            <a:pPr lvl="1"/>
            <a:r>
              <a:rPr lang="es-ES" dirty="0"/>
              <a:t>Causa de disolución previa a comunicación pero no agotado plazo de dos meses</a:t>
            </a:r>
          </a:p>
          <a:p>
            <a:pPr lvl="1"/>
            <a:r>
              <a:rPr lang="es-ES" dirty="0"/>
              <a:t>Causa de disolución sobrevenida: el plan de reestructuración debería incluir medidas para superar desbalance</a:t>
            </a:r>
          </a:p>
          <a:p>
            <a:pPr lvl="1"/>
            <a:r>
              <a:rPr lang="es-ES" dirty="0"/>
              <a:t>En caso de incumplimiento ulterior tras cese de efectos, de qué obligaciones se responde? </a:t>
            </a:r>
          </a:p>
          <a:p>
            <a:pPr lvl="1"/>
            <a:endParaRPr lang="es-ES" dirty="0"/>
          </a:p>
          <a:p>
            <a:pPr lvl="1"/>
            <a:endParaRPr lang="es-ES" dirty="0"/>
          </a:p>
        </p:txBody>
      </p:sp>
      <p:sp>
        <p:nvSpPr>
          <p:cNvPr id="4" name="Marcador de pie de página 3">
            <a:extLst>
              <a:ext uri="{FF2B5EF4-FFF2-40B4-BE49-F238E27FC236}">
                <a16:creationId xmlns:a16="http://schemas.microsoft.com/office/drawing/2014/main" id="{73C43A17-BC91-C5AC-D2EA-C6E9EC03AF63}"/>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1250048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C41381-1720-DE15-14D1-1FD21E38369D}"/>
              </a:ext>
            </a:extLst>
          </p:cNvPr>
          <p:cNvSpPr>
            <a:spLocks noGrp="1"/>
          </p:cNvSpPr>
          <p:nvPr>
            <p:ph type="title"/>
          </p:nvPr>
        </p:nvSpPr>
        <p:spPr/>
        <p:txBody>
          <a:bodyPr/>
          <a:lstStyle/>
          <a:p>
            <a:r>
              <a:rPr lang="es-ES" dirty="0"/>
              <a:t>TRLC MICROEMPRESAS</a:t>
            </a:r>
          </a:p>
        </p:txBody>
      </p:sp>
      <p:sp>
        <p:nvSpPr>
          <p:cNvPr id="3" name="Marcador de contenido 2">
            <a:extLst>
              <a:ext uri="{FF2B5EF4-FFF2-40B4-BE49-F238E27FC236}">
                <a16:creationId xmlns:a16="http://schemas.microsoft.com/office/drawing/2014/main" id="{6BF1E96A-4D04-F7E0-5BE3-6EAB62066C17}"/>
              </a:ext>
            </a:extLst>
          </p:cNvPr>
          <p:cNvSpPr>
            <a:spLocks noGrp="1"/>
          </p:cNvSpPr>
          <p:nvPr>
            <p:ph idx="1"/>
          </p:nvPr>
        </p:nvSpPr>
        <p:spPr/>
        <p:txBody>
          <a:bodyPr>
            <a:normAutofit/>
          </a:bodyPr>
          <a:lstStyle/>
          <a:p>
            <a:pPr>
              <a:spcBef>
                <a:spcPts val="1800"/>
              </a:spcBef>
              <a:spcAft>
                <a:spcPts val="900"/>
              </a:spcAft>
            </a:pPr>
            <a:r>
              <a:rPr lang="es-ES" sz="1800" b="1" dirty="0">
                <a:solidFill>
                  <a:srgbClr val="000000"/>
                </a:solidFill>
                <a:effectLst/>
                <a:latin typeface="Verdana" panose="020B0604030504040204" pitchFamily="34" charset="0"/>
                <a:ea typeface="Times New Roman" panose="02020603050405020304" pitchFamily="18" charset="0"/>
              </a:rPr>
              <a:t>Artículo 690. Comunicación de la apertura de negociaciones para microempresas.</a:t>
            </a:r>
            <a:endParaRPr lang="es-ES" sz="1800" b="1"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solidFill>
                  <a:srgbClr val="000000"/>
                </a:solidFill>
                <a:effectLst/>
                <a:latin typeface="Verdana" panose="020B0604030504040204" pitchFamily="34" charset="0"/>
                <a:ea typeface="Times New Roman" panose="02020603050405020304" pitchFamily="18" charset="0"/>
              </a:rPr>
              <a:t>1. Cualquier microempresa podrá comunicar al juzgado competente para la declaración de concurso la apertura de negociaciones con los acreedores con la finalidad de acordar un plan de continuación o una liquidación con transmisión de empresa en funcionamiento en el marco de un procedimiento especial, siempre que se encuentre en probabilidad de insolvencia, insolvencia inminente o insolvencia actual.</a:t>
            </a:r>
          </a:p>
          <a:p>
            <a:pPr indent="228600" algn="just">
              <a:spcBef>
                <a:spcPts val="900"/>
              </a:spcBef>
              <a:spcAft>
                <a:spcPts val="900"/>
              </a:spcAft>
            </a:pPr>
            <a:r>
              <a:rPr lang="es-ES" sz="1800" dirty="0">
                <a:solidFill>
                  <a:srgbClr val="000000"/>
                </a:solidFill>
                <a:effectLst/>
                <a:latin typeface="Verdana" panose="020B0604030504040204" pitchFamily="34" charset="0"/>
                <a:ea typeface="Times New Roman" panose="02020603050405020304" pitchFamily="18" charset="0"/>
              </a:rPr>
              <a:t>8. Mientras estén en vigor los efectos de la comunicación, quedará en suspenso el deber legal de acordar la disolución por existir pérdidas que dejen reducido el patrimonio neto a una cantidad inferior a la mitad del capital social</a:t>
            </a:r>
            <a:endParaRPr lang="es-ES" sz="1800"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endParaRPr lang="es-ES" sz="1800" dirty="0">
              <a:effectLst/>
              <a:latin typeface="Times New Roman" panose="02020603050405020304" pitchFamily="18" charset="0"/>
              <a:ea typeface="Times New Roman" panose="02020603050405020304" pitchFamily="18" charset="0"/>
            </a:endParaRPr>
          </a:p>
          <a:p>
            <a:pPr indent="228600" algn="just">
              <a:spcBef>
                <a:spcPts val="900"/>
              </a:spcBef>
              <a:spcAft>
                <a:spcPts val="900"/>
              </a:spcAft>
            </a:pPr>
            <a:r>
              <a:rPr lang="es-ES" sz="1800" dirty="0">
                <a:latin typeface="Times New Roman" panose="02020603050405020304" pitchFamily="18" charset="0"/>
                <a:ea typeface="Times New Roman" panose="02020603050405020304" pitchFamily="18" charset="0"/>
              </a:rPr>
              <a:t>DIFERENCIA: NO REFERIDO A SOCIEDADES DE CAPITAL</a:t>
            </a:r>
          </a:p>
        </p:txBody>
      </p:sp>
      <p:sp>
        <p:nvSpPr>
          <p:cNvPr id="4" name="Marcador de pie de página 3">
            <a:extLst>
              <a:ext uri="{FF2B5EF4-FFF2-40B4-BE49-F238E27FC236}">
                <a16:creationId xmlns:a16="http://schemas.microsoft.com/office/drawing/2014/main" id="{6D499CA6-2BE4-3F2B-7E53-D235CE1A9696}"/>
              </a:ext>
            </a:extLst>
          </p:cNvPr>
          <p:cNvSpPr>
            <a:spLocks noGrp="1"/>
          </p:cNvSpPr>
          <p:nvPr>
            <p:ph type="ftr" sz="quarter" idx="11"/>
          </p:nvPr>
        </p:nvSpPr>
        <p:spPr/>
        <p:txBody>
          <a:bodyPr/>
          <a:lstStyle/>
          <a:p>
            <a:r>
              <a:rPr lang="es-ES"/>
              <a:t>Madrid, 22 de noviembre de 2022</a:t>
            </a:r>
          </a:p>
        </p:txBody>
      </p:sp>
    </p:spTree>
    <p:extLst>
      <p:ext uri="{BB962C8B-B14F-4D97-AF65-F5344CB8AC3E}">
        <p14:creationId xmlns:p14="http://schemas.microsoft.com/office/powerpoint/2010/main" val="20047846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2332</Words>
  <Application>Microsoft Macintosh PowerPoint</Application>
  <PresentationFormat>Panorámica</PresentationFormat>
  <Paragraphs>134</Paragraphs>
  <Slides>21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21</vt:i4>
      </vt:variant>
    </vt:vector>
  </HeadingPairs>
  <TitlesOfParts>
    <vt:vector size="29" baseType="lpstr">
      <vt:lpstr>Arial</vt:lpstr>
      <vt:lpstr>ArialMT</vt:lpstr>
      <vt:lpstr>Calibri</vt:lpstr>
      <vt:lpstr>Calibri Light</vt:lpstr>
      <vt:lpstr>Times New Roman</vt:lpstr>
      <vt:lpstr>Verdana</vt:lpstr>
      <vt:lpstr>Verdana</vt:lpstr>
      <vt:lpstr>Tema de Office</vt:lpstr>
      <vt:lpstr>¿UNA NUEVA RESPONSABILIDAD POR DEUDAS?</vt:lpstr>
      <vt:lpstr>Presentación de PowerPoint</vt:lpstr>
      <vt:lpstr>INTRODUCCION</vt:lpstr>
      <vt:lpstr>INTRODUCCION</vt:lpstr>
      <vt:lpstr>TRLC</vt:lpstr>
      <vt:lpstr>TRLC</vt:lpstr>
      <vt:lpstr>TRLC</vt:lpstr>
      <vt:lpstr>TRLC</vt:lpstr>
      <vt:lpstr>TRLC MICROEMPRESAS</vt:lpstr>
      <vt:lpstr>TRLC MICROEMPRESAS</vt:lpstr>
      <vt:lpstr>LSC</vt:lpstr>
      <vt:lpstr>LSC</vt:lpstr>
      <vt:lpstr>LSC</vt:lpstr>
      <vt:lpstr>LSC</vt:lpstr>
      <vt:lpstr>TRLC SUCESION ADMINISTRADORES</vt:lpstr>
      <vt:lpstr>EXTENSION DE RESPONSABILIDAD</vt:lpstr>
      <vt:lpstr>LSC</vt:lpstr>
      <vt:lpstr>MORATORIA SOCIETARIA</vt:lpstr>
      <vt:lpstr>DIRECTIVA DE REESTRUCTURACION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 NUEVA RESPONSABILIDAD POR DEUDAS?</dc:title>
  <dc:creator>maria del mar hernandez rodriguez</dc:creator>
  <cp:lastModifiedBy>maria del mar hernandez rodriguez</cp:lastModifiedBy>
  <cp:revision>18</cp:revision>
  <dcterms:created xsi:type="dcterms:W3CDTF">2022-11-22T14:50:54Z</dcterms:created>
  <dcterms:modified xsi:type="dcterms:W3CDTF">2022-11-22T15:42:02Z</dcterms:modified>
</cp:coreProperties>
</file>