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60" r:id="rId4"/>
    <p:sldId id="268" r:id="rId5"/>
    <p:sldId id="267" r:id="rId6"/>
    <p:sldId id="269" r:id="rId7"/>
    <p:sldId id="270" r:id="rId8"/>
    <p:sldId id="271" r:id="rId9"/>
    <p:sldId id="272" r:id="rId10"/>
    <p:sldId id="273" r:id="rId11"/>
  </p:sldIdLst>
  <p:sldSz cx="9144000" cy="5143500" type="screen16x9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58B"/>
    <a:srgbClr val="45B7E9"/>
    <a:srgbClr val="1F244C"/>
    <a:srgbClr val="232A58"/>
    <a:srgbClr val="3B3489"/>
    <a:srgbClr val="3C358E"/>
    <a:srgbClr val="3B358C"/>
    <a:srgbClr val="C0C09C"/>
    <a:srgbClr val="E6545D"/>
    <a:srgbClr val="00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3" autoAdjust="0"/>
  </p:normalViewPr>
  <p:slideViewPr>
    <p:cSldViewPr snapToObjects="1" showGuides="1">
      <p:cViewPr varScale="1">
        <p:scale>
          <a:sx n="142" d="100"/>
          <a:sy n="142" d="100"/>
        </p:scale>
        <p:origin x="714" y="126"/>
      </p:cViewPr>
      <p:guideLst>
        <p:guide orient="horz" pos="9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32560" y="1425751"/>
            <a:ext cx="4648200" cy="1290015"/>
          </a:xfrm>
        </p:spPr>
        <p:txBody>
          <a:bodyPr>
            <a:normAutofit fontScale="90000"/>
          </a:bodyPr>
          <a:lstStyle/>
          <a:p>
            <a:r>
              <a:rPr lang="es-ES_tradnl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 Proyecto de Ley Orgánica de Eficiencia organizativa del servicio público de Justicia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00600" y="2787773"/>
            <a:ext cx="3733800" cy="864097"/>
          </a:xfrm>
        </p:spPr>
        <p:txBody>
          <a:bodyPr>
            <a:noAutofit/>
          </a:bodyPr>
          <a:lstStyle/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Fernando Gascón Inchausti</a:t>
            </a:r>
          </a:p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Catedrático de Derecho Procesal - UCM</a:t>
            </a:r>
          </a:p>
        </p:txBody>
      </p:sp>
    </p:spTree>
    <p:extLst>
      <p:ext uri="{BB962C8B-B14F-4D97-AF65-F5344CB8AC3E}">
        <p14:creationId xmlns:p14="http://schemas.microsoft.com/office/powerpoint/2010/main" val="293019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B0E508-F6B8-83FB-0713-53F57593AB5E}"/>
              </a:ext>
            </a:extLst>
          </p:cNvPr>
          <p:cNvSpPr txBox="1"/>
          <p:nvPr/>
        </p:nvSpPr>
        <p:spPr>
          <a:xfrm>
            <a:off x="611560" y="2427734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1062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2" y="1029965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3C358E"/>
                </a:solidFill>
                <a:latin typeface="+mj-lt"/>
                <a:cs typeface="Calibri"/>
              </a:rPr>
              <a:t>Hoja de ruta del Proyecto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" y="1968684"/>
            <a:ext cx="62484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 encuadra en la “trilogía de la eficiencia” (procesal, organizativa y digital)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Proyecto de Ley Orgánica presentado en abril de 2022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Cerrado el trámite de enmiendas (¡395 enmiendas!)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Pendiente de informe en la Comisión de Justicia del Congreso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Lleva asociados fondos “Next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Generation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Implantación gradual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	3 meses: Mixtos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	6 meses: JPI,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Jinstr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y JVM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	12 meses: todos los demás</a:t>
            </a: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071C72-A79E-153A-9B58-D86AB093DEDC}"/>
              </a:ext>
            </a:extLst>
          </p:cNvPr>
          <p:cNvSpPr txBox="1"/>
          <p:nvPr/>
        </p:nvSpPr>
        <p:spPr>
          <a:xfrm>
            <a:off x="636984" y="3917543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B9A24A-BA40-1D44-90FE-9A7DEE3CD934}"/>
              </a:ext>
            </a:extLst>
          </p:cNvPr>
          <p:cNvSpPr txBox="1"/>
          <p:nvPr/>
        </p:nvSpPr>
        <p:spPr>
          <a:xfrm>
            <a:off x="92101" y="1530867"/>
            <a:ext cx="534399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Tercer intento:</a:t>
            </a:r>
          </a:p>
          <a:p>
            <a:pPr algn="just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- Proyecto de 2011</a:t>
            </a:r>
          </a:p>
          <a:p>
            <a:pPr algn="just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- Anteproyecto de 2014</a:t>
            </a:r>
          </a:p>
          <a:p>
            <a:pPr algn="just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- Proyectos Piloto: Tribunales de Instancia en los Juzgados de lo 	Mercantil de Barcelona (desde 2009, CGPJ desde 2011) y Sevilla 	(desde 2016).</a:t>
            </a:r>
          </a:p>
          <a:p>
            <a:pPr algn="just"/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Desaparición de todos los Juzgados, que se integran en Tribunales de Instancia:</a:t>
            </a:r>
          </a:p>
          <a:p>
            <a:pPr algn="just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Se pasa de casi 3900 Juzgados a 431 Tribunales de Instancia</a:t>
            </a:r>
          </a:p>
          <a:p>
            <a:pPr algn="just"/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Desaparición de todos los Juzgados Centrales (Audiencia Nacional), que se integran en el Tribunal Central de Instancia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179512" y="987574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Eje 1. Creación de los Tribunales de Instancia (1)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B3AD43-D296-55CC-A0FE-50A2D071D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130757"/>
            <a:ext cx="2988840" cy="216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1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3A60E2-424D-3F0C-AE9D-C7BEF2AE7B48}"/>
              </a:ext>
            </a:extLst>
          </p:cNvPr>
          <p:cNvSpPr txBox="1"/>
          <p:nvPr/>
        </p:nvSpPr>
        <p:spPr>
          <a:xfrm>
            <a:off x="539552" y="1851670"/>
            <a:ext cx="208823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Dentro de cada Tribunal de Instancia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Un Presidente (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 Decano)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- Una o varias Secciones (con o sin Presidente propio)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- Una única Oficina Judicial</a:t>
            </a: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B0E508-F6B8-83FB-0713-53F57593AB5E}"/>
              </a:ext>
            </a:extLst>
          </p:cNvPr>
          <p:cNvSpPr txBox="1"/>
          <p:nvPr/>
        </p:nvSpPr>
        <p:spPr>
          <a:xfrm>
            <a:off x="647700" y="918208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Eje I. Creación de los Tribunales de Instancia (2)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0C6817-96E7-0687-E229-715E719AC524}"/>
              </a:ext>
            </a:extLst>
          </p:cNvPr>
          <p:cNvSpPr txBox="1"/>
          <p:nvPr/>
        </p:nvSpPr>
        <p:spPr>
          <a:xfrm>
            <a:off x="2771800" y="1851670"/>
            <a:ext cx="228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Tribunal de Instancia “básico”: </a:t>
            </a:r>
          </a:p>
          <a:p>
            <a:endParaRPr lang="es-ES_tradnl" sz="1300" u="sng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Sección Única, de Civil y de Instrucción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0AA7C5-5C36-2CFD-EA0B-33EFF328C92C}"/>
              </a:ext>
            </a:extLst>
          </p:cNvPr>
          <p:cNvSpPr txBox="1"/>
          <p:nvPr/>
        </p:nvSpPr>
        <p:spPr>
          <a:xfrm>
            <a:off x="5201816" y="1851670"/>
            <a:ext cx="376267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Tribunal de Instancia “de mayor tamaño”: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varias posibles Secciones, con ámbitos geográficos diversos:</a:t>
            </a:r>
          </a:p>
          <a:p>
            <a:pPr lvl="1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a) De Familia (enmiendas: De Infancia, Familia     	y Capacidad)</a:t>
            </a:r>
          </a:p>
          <a:p>
            <a:pPr lvl="1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b) De lo Mercantil (enmiendas: para adaptar a 	la reforma operada por la LO 7/2022)</a:t>
            </a:r>
          </a:p>
          <a:p>
            <a:pPr lvl="1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c) De Violencia sobre la Mujer</a:t>
            </a:r>
          </a:p>
          <a:p>
            <a:pPr lvl="1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d) De Enjuiciamiento Penal</a:t>
            </a:r>
          </a:p>
          <a:p>
            <a:pPr lvl="1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e) De Menores</a:t>
            </a:r>
          </a:p>
          <a:p>
            <a:pPr lvl="1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f) De Vigilancia Penitenciaria</a:t>
            </a:r>
          </a:p>
          <a:p>
            <a:pPr lvl="1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g) De lo Contencioso-Administrativo</a:t>
            </a:r>
          </a:p>
          <a:p>
            <a:pPr lvl="1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h) De lo Social</a:t>
            </a:r>
          </a:p>
        </p:txBody>
      </p:sp>
    </p:spTree>
    <p:extLst>
      <p:ext uri="{BB962C8B-B14F-4D97-AF65-F5344CB8AC3E}">
        <p14:creationId xmlns:p14="http://schemas.microsoft.com/office/powerpoint/2010/main" val="365220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B9A24A-BA40-1D44-90FE-9A7DEE3CD934}"/>
              </a:ext>
            </a:extLst>
          </p:cNvPr>
          <p:cNvSpPr txBox="1"/>
          <p:nvPr/>
        </p:nvSpPr>
        <p:spPr>
          <a:xfrm>
            <a:off x="467544" y="1491630"/>
            <a:ext cx="7778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300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Objetivos perseguidos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(¿consecuencias para la Abogacía?)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-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Nueva forma de integrar y conformar los órganos judiciales </a:t>
            </a:r>
          </a:p>
          <a:p>
            <a:pPr algn="just">
              <a:spcAft>
                <a:spcPts val="600"/>
              </a:spcAft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Secciones orgánicas con jueces y magistrados adscritos de forma funcional (“plazas judiciales”)</a:t>
            </a:r>
          </a:p>
          <a:p>
            <a:pPr algn="just">
              <a:spcAft>
                <a:spcPts val="600"/>
              </a:spcAft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Racionalización del trabajo dentro del órgano jurisdiccional: jueces de una Sección asumiendo asuntos de otra; régimen de sustituciones que evite acudir a jueces no profesionales; posibilidad de encomendar asuntos en primera instancia o en instrucción a un colegio </a:t>
            </a:r>
            <a:r>
              <a:rPr lang="es-ES_tradnl" sz="13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 hoc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 tres jueces.</a:t>
            </a:r>
          </a:p>
          <a:p>
            <a:pPr algn="just">
              <a:spcAft>
                <a:spcPts val="600"/>
              </a:spcAft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Papel del Presidente del Tribunal (algo más que un Decano actual) y del Presidente de Sección (si lo hay): coordinar el funcionamiento del Tribunal (o de la Sección); promover la unificación de criterios y de prácticas.</a:t>
            </a:r>
          </a:p>
          <a:p>
            <a:pPr algn="just">
              <a:spcAft>
                <a:spcPts val="600"/>
              </a:spcAft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Papel de las Juntas de Jueces y Juezas y de las Juntas de Jueces y Juezas de Sección: para examen y valoración de criterios cuando en las resoluciones exista diversidad de criterios interpretativos en la aplicación de la ley en asuntos sustancialmente iguales (pero independencia judicial): ¿publicidad de lo acordado?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539552" y="915566"/>
            <a:ext cx="698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Eje I. Creación de los Tribunales de Instancia (3)</a:t>
            </a:r>
          </a:p>
        </p:txBody>
      </p:sp>
    </p:spTree>
    <p:extLst>
      <p:ext uri="{BB962C8B-B14F-4D97-AF65-F5344CB8AC3E}">
        <p14:creationId xmlns:p14="http://schemas.microsoft.com/office/powerpoint/2010/main" val="293020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B9A24A-BA40-1D44-90FE-9A7DEE3CD934}"/>
              </a:ext>
            </a:extLst>
          </p:cNvPr>
          <p:cNvSpPr txBox="1"/>
          <p:nvPr/>
        </p:nvSpPr>
        <p:spPr>
          <a:xfrm>
            <a:off x="467544" y="1315676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Objetivo principal: una sola Oficina Judicial por órgano judicial 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cada Tribunal de Instancia tendrá una sola Oficina Judicial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Cambio organizativo básico: desaparecen las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UPADs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y se crea una UPT (unidad procesal de tramitación). 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	- Funciones de las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UPTs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: ordenación del procedimiento (desaparecen los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SCOPs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, donde los hubiera) y asistencia 	directa a Jueces y Magistrados.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	- Las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UPTs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se pueden dividir en áreas, que a su vez se pueden dividir en equipos.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	- El diseño de las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UPTs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corresponde al MJU y a las CCAA: ¿quién manda? Director/a de la UPT = LAJ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Se mantiene la existencia de servicios comunes: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	- Registro y reparto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	- Actos de comunicación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	- Auxilio judicial nacional e internacional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	- Ejecución de resoluciones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	- Jurisdicción voluntaria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	- MASC ( relación con eficiencia procesal)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Idea recurrente: flexibilidad: puestos de trabajo en varias oficinas y puestos “deslocalizados” (teletrabajo)	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539552" y="915566"/>
            <a:ext cx="698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Eje II. Modificación de la Oficina Judicial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6086F24-9918-2778-4294-97E43E07C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761" y="3395776"/>
            <a:ext cx="1182638" cy="8321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90F1ADE-61AE-A4CE-5CE0-69B14E3B3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3226175"/>
            <a:ext cx="2492523" cy="12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7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B9A24A-BA40-1D44-90FE-9A7DEE3CD934}"/>
              </a:ext>
            </a:extLst>
          </p:cNvPr>
          <p:cNvSpPr txBox="1"/>
          <p:nvPr/>
        </p:nvSpPr>
        <p:spPr>
          <a:xfrm>
            <a:off x="191008" y="1613100"/>
            <a:ext cx="54611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Desaparecen los Juzgados de Paz y los Jueces de Paz (resistencia en ciertos territorios)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Creación de Oficinas de Justicia en los municipios en que no haya Tribunal de Instancia: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	- Oficina de Justicia para más de un municipio.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	- ¿Siempre abiertas al público?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	- ¿De quién dependen las instalaciones y los medios instrumentales?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Servicios que prestan: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- Actos de comunicación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- Colaboración con el Registro Civil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- Solicitudes de AJG y gestión posterior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- Peticiones de los ciudadanos a las Gerencias Territoriales del MJU o 	CCAA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- Colaboración con unidades de MASC (¿conciliación?)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- “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Co-working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 para jueces, magistrados,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LAJs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y funcionarios 	judiciales.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- ¿Lugar desde el que celebrar videoconferencias?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11427-3C4F-CAF0-08BD-9121228C748A}"/>
              </a:ext>
            </a:extLst>
          </p:cNvPr>
          <p:cNvSpPr txBox="1"/>
          <p:nvPr/>
        </p:nvSpPr>
        <p:spPr>
          <a:xfrm>
            <a:off x="522684" y="793182"/>
            <a:ext cx="8081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Eje III. Creación de Oficinas de Justicia en los municipios y supresión de los Juzgados de Paz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CDC1A7-64CA-E8CA-1D77-C140D0126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613100"/>
            <a:ext cx="2790453" cy="9411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641EBA-5B7D-7DAE-63FE-5C2650E92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5" y="2787774"/>
            <a:ext cx="284105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7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3A60E2-424D-3F0C-AE9D-C7BEF2AE7B48}"/>
              </a:ext>
            </a:extLst>
          </p:cNvPr>
          <p:cNvSpPr txBox="1"/>
          <p:nvPr/>
        </p:nvSpPr>
        <p:spPr>
          <a:xfrm>
            <a:off x="539552" y="1851670"/>
            <a:ext cx="2088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1. Inhabilidad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de los días entre el 24 de diciembre y el 6 de enero del año siguiente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B0E508-F6B8-83FB-0713-53F57593AB5E}"/>
              </a:ext>
            </a:extLst>
          </p:cNvPr>
          <p:cNvSpPr txBox="1"/>
          <p:nvPr/>
        </p:nvSpPr>
        <p:spPr>
          <a:xfrm>
            <a:off x="647700" y="918208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Otros cambios legales 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0C6817-96E7-0687-E229-715E719AC524}"/>
              </a:ext>
            </a:extLst>
          </p:cNvPr>
          <p:cNvSpPr txBox="1"/>
          <p:nvPr/>
        </p:nvSpPr>
        <p:spPr>
          <a:xfrm>
            <a:off x="2771800" y="1851670"/>
            <a:ext cx="2286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2. Depósito para recurrir resoluciones de los </a:t>
            </a:r>
            <a:r>
              <a:rPr lang="es-ES_tradnl" sz="1300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LAJs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- 25 euros para reposición y revisión directa.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No procede para revisión frente a decreto resolviendo reposición.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0AA7C5-5C36-2CFD-EA0B-33EFF328C92C}"/>
              </a:ext>
            </a:extLst>
          </p:cNvPr>
          <p:cNvSpPr txBox="1"/>
          <p:nvPr/>
        </p:nvSpPr>
        <p:spPr>
          <a:xfrm>
            <a:off x="5209202" y="1831831"/>
            <a:ext cx="37626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3. Videoconferencia</a:t>
            </a:r>
          </a:p>
          <a:p>
            <a:r>
              <a:rPr lang="es-ES_tradnl" sz="1300" b="1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a) Modificación del art. 229 LOPJ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Remisión a la ley que regule el uso de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TICs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en Justicia.</a:t>
            </a:r>
          </a:p>
          <a:p>
            <a:pPr>
              <a:spcAft>
                <a:spcPts val="600"/>
              </a:spcAft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Flexibilidad para identificación de personas.</a:t>
            </a:r>
          </a:p>
          <a:p>
            <a:r>
              <a:rPr lang="es-ES_tradnl" sz="1300" b="1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b) Nuevo art. 137 bis LEC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Los sujetos que intervengan por VC han de hacerlo desde una oficina judicial (u Oficina de Justicia municipal)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También se puede aceptar intervención ‘desde cualquier lugar’ si queda asegurada identificación del interviniente (no menores)</a:t>
            </a:r>
          </a:p>
        </p:txBody>
      </p:sp>
    </p:spTree>
    <p:extLst>
      <p:ext uri="{BB962C8B-B14F-4D97-AF65-F5344CB8AC3E}">
        <p14:creationId xmlns:p14="http://schemas.microsoft.com/office/powerpoint/2010/main" val="21788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3A60E2-424D-3F0C-AE9D-C7BEF2AE7B48}"/>
              </a:ext>
            </a:extLst>
          </p:cNvPr>
          <p:cNvSpPr txBox="1"/>
          <p:nvPr/>
        </p:nvSpPr>
        <p:spPr>
          <a:xfrm>
            <a:off x="197069" y="1419622"/>
            <a:ext cx="482453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4. Desalojo de viviendas ocupadas en vía penal</a:t>
            </a:r>
          </a:p>
          <a:p>
            <a:pPr algn="just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Modificación del art. 13 LECrim (‘primeras diligencias’)</a:t>
            </a:r>
          </a:p>
          <a:p>
            <a:pPr algn="just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Nuevo art. 544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sexies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LECrim</a:t>
            </a:r>
          </a:p>
          <a:p>
            <a:pPr algn="just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Modificación de la LO del Tribunal del Jurado</a:t>
            </a:r>
          </a:p>
          <a:p>
            <a:pPr algn="just"/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Procesos por allanamiento de morada (se excluye jurado) o usurpación de bienes inmuebles o de un derecho real inmobiliario ajeno.</a:t>
            </a:r>
          </a:p>
          <a:p>
            <a:pPr algn="just">
              <a:spcAft>
                <a:spcPts val="600"/>
              </a:spcAft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Juez o Tribunal puede acordar el desalojo en plazo máximo de 48 horas desde petición a instancia de parte legítima o desde remisión del atestado policial, sin prestar caución, si los ocupantes no exhiben en ese plazo título jurídico que legitime su permanencia.</a:t>
            </a:r>
          </a:p>
          <a:p>
            <a:pPr algn="just"/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Si se pone de manifiesto riesgo de exclusión social o especial vulnerabilidad: comunicación a autoridad competente para medidas de protección necesarias.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B0E508-F6B8-83FB-0713-53F57593AB5E}"/>
              </a:ext>
            </a:extLst>
          </p:cNvPr>
          <p:cNvSpPr txBox="1"/>
          <p:nvPr/>
        </p:nvSpPr>
        <p:spPr>
          <a:xfrm>
            <a:off x="647700" y="918208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Otros cambios legales (2)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0AA7C5-5C36-2CFD-EA0B-33EFF328C92C}"/>
              </a:ext>
            </a:extLst>
          </p:cNvPr>
          <p:cNvSpPr txBox="1"/>
          <p:nvPr/>
        </p:nvSpPr>
        <p:spPr>
          <a:xfrm>
            <a:off x="5698232" y="1419622"/>
            <a:ext cx="280831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3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5. Ejecución patrimonial en delitos contra la Hacienda Pública y la Seguridad Social</a:t>
            </a:r>
          </a:p>
          <a:p>
            <a:pPr>
              <a:spcAft>
                <a:spcPts val="600"/>
              </a:spcAft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Nuevo art. 990 bis LECrim</a:t>
            </a:r>
          </a:p>
          <a:p>
            <a:pPr>
              <a:spcAft>
                <a:spcPts val="600"/>
              </a:spcAft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Competencias de la Admón. Tributaria y de la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Seg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 Social para investigar el patrimonio afecto al pago y para entrar en domicilios, previa autorización judicial.</a:t>
            </a:r>
          </a:p>
          <a:p>
            <a:pPr>
              <a:spcAft>
                <a:spcPts val="600"/>
              </a:spcAft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6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1210</Words>
  <Application>Microsoft Office PowerPoint</Application>
  <PresentationFormat>Presentación en pantalla (16:9)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Wingdings</vt:lpstr>
      <vt:lpstr>Tema de Office</vt:lpstr>
      <vt:lpstr>El Proyecto de Ley Orgánica de Eficiencia organizativa del servicio público de Justicia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 Buena Práctica</dc:title>
  <dc:creator>dx</dc:creator>
  <cp:lastModifiedBy>FERNANDO GASCON INCHAUSTI</cp:lastModifiedBy>
  <cp:revision>37</cp:revision>
  <dcterms:created xsi:type="dcterms:W3CDTF">2021-07-07T07:43:49Z</dcterms:created>
  <dcterms:modified xsi:type="dcterms:W3CDTF">2022-11-20T18:16:16Z</dcterms:modified>
</cp:coreProperties>
</file>