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9" r:id="rId2"/>
    <p:sldId id="258" r:id="rId3"/>
    <p:sldId id="266" r:id="rId4"/>
    <p:sldId id="267" r:id="rId5"/>
    <p:sldId id="268" r:id="rId6"/>
    <p:sldId id="270" r:id="rId7"/>
    <p:sldId id="271" r:id="rId8"/>
    <p:sldId id="272" r:id="rId9"/>
    <p:sldId id="269" r:id="rId10"/>
    <p:sldId id="273" r:id="rId11"/>
    <p:sldId id="275" r:id="rId12"/>
    <p:sldId id="274" r:id="rId13"/>
    <p:sldId id="278" r:id="rId14"/>
    <p:sldId id="276" r:id="rId15"/>
    <p:sldId id="277" r:id="rId16"/>
  </p:sldIdLst>
  <p:sldSz cx="9144000" cy="5143500" type="screen16x9"/>
  <p:notesSz cx="6858000" cy="9144000"/>
  <p:defaultText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9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358B"/>
    <a:srgbClr val="45B7E9"/>
    <a:srgbClr val="1F244C"/>
    <a:srgbClr val="232A58"/>
    <a:srgbClr val="3B3489"/>
    <a:srgbClr val="3C358E"/>
    <a:srgbClr val="3B358C"/>
    <a:srgbClr val="C0C09C"/>
    <a:srgbClr val="E6545D"/>
    <a:srgbClr val="0022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6" autoAdjust="0"/>
    <p:restoredTop sz="94673" autoAdjust="0"/>
  </p:normalViewPr>
  <p:slideViewPr>
    <p:cSldViewPr snapToObjects="1" showGuides="1">
      <p:cViewPr varScale="1">
        <p:scale>
          <a:sx n="142" d="100"/>
          <a:sy n="142" d="100"/>
        </p:scale>
        <p:origin x="714" y="126"/>
      </p:cViewPr>
      <p:guideLst>
        <p:guide orient="horz" pos="996"/>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a:prstGeom prst="rect">
            <a:avLst/>
          </a:prstGeom>
        </p:spPr>
        <p:txBody>
          <a:bodyPr/>
          <a:lstStyle/>
          <a:p>
            <a:r>
              <a:rPr lang="es-ES_tradnl"/>
              <a:t>Clic para editar título</a:t>
            </a:r>
          </a:p>
        </p:txBody>
      </p:sp>
      <p:sp>
        <p:nvSpPr>
          <p:cNvPr id="3" name="Subtítulo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p>
        </p:txBody>
      </p:sp>
      <p:sp>
        <p:nvSpPr>
          <p:cNvPr id="4" name="Marcador de fecha 3"/>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18/10/2022</a:t>
            </a:fld>
            <a:endParaRPr lang="es-ES_tradnl"/>
          </a:p>
        </p:txBody>
      </p:sp>
      <p:sp>
        <p:nvSpPr>
          <p:cNvPr id="5" name="Marcador de pie de página 4"/>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a:prstGeom prst="rect">
            <a:avLst/>
          </a:prstGeom>
        </p:spPr>
        <p:txBody>
          <a:bodyPr/>
          <a:lstStyle/>
          <a:p>
            <a:r>
              <a:rPr lang="es-ES_tradnl"/>
              <a:t>Clic para editar título</a:t>
            </a:r>
          </a:p>
        </p:txBody>
      </p:sp>
      <p:sp>
        <p:nvSpPr>
          <p:cNvPr id="3" name="Marcador de texto vertical 2"/>
          <p:cNvSpPr>
            <a:spLocks noGrp="1"/>
          </p:cNvSpPr>
          <p:nvPr>
            <p:ph type="body" orient="vert" idx="1"/>
          </p:nvPr>
        </p:nvSpPr>
        <p:spPr>
          <a:xfrm>
            <a:off x="457200" y="1200151"/>
            <a:ext cx="8229600" cy="3394472"/>
          </a:xfrm>
          <a:prstGeom prst="rect">
            <a:avLst/>
          </a:prstGeo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18/10/2022</a:t>
            </a:fld>
            <a:endParaRPr lang="es-ES_tradnl"/>
          </a:p>
        </p:txBody>
      </p:sp>
      <p:sp>
        <p:nvSpPr>
          <p:cNvPr id="5" name="Marcador de pie de página 4"/>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a:prstGeom prst="rect">
            <a:avLst/>
          </a:prstGeom>
        </p:spPr>
        <p:txBody>
          <a:bodyPr vert="eaVert"/>
          <a:lstStyle/>
          <a:p>
            <a:r>
              <a:rPr lang="es-ES_tradnl"/>
              <a:t>Clic para editar título</a:t>
            </a:r>
          </a:p>
        </p:txBody>
      </p:sp>
      <p:sp>
        <p:nvSpPr>
          <p:cNvPr id="3" name="Marcador de texto vertical 2"/>
          <p:cNvSpPr>
            <a:spLocks noGrp="1"/>
          </p:cNvSpPr>
          <p:nvPr>
            <p:ph type="body" orient="vert" idx="1"/>
          </p:nvPr>
        </p:nvSpPr>
        <p:spPr>
          <a:xfrm>
            <a:off x="457200" y="154781"/>
            <a:ext cx="6019800" cy="3290888"/>
          </a:xfrm>
          <a:prstGeom prst="rect">
            <a:avLst/>
          </a:prstGeo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18/10/2022</a:t>
            </a:fld>
            <a:endParaRPr lang="es-ES_tradnl"/>
          </a:p>
        </p:txBody>
      </p:sp>
      <p:sp>
        <p:nvSpPr>
          <p:cNvPr id="5" name="Marcador de pie de página 4"/>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a:prstGeom prst="rect">
            <a:avLst/>
          </a:prstGeom>
        </p:spPr>
        <p:txBody>
          <a:bodyPr/>
          <a:lstStyle/>
          <a:p>
            <a:r>
              <a:rPr lang="es-ES_tradnl"/>
              <a:t>Clic para editar título</a:t>
            </a:r>
          </a:p>
        </p:txBody>
      </p:sp>
      <p:sp>
        <p:nvSpPr>
          <p:cNvPr id="3" name="Marcador de contenido 2"/>
          <p:cNvSpPr>
            <a:spLocks noGrp="1"/>
          </p:cNvSpPr>
          <p:nvPr>
            <p:ph idx="1"/>
          </p:nvPr>
        </p:nvSpPr>
        <p:spPr>
          <a:xfrm>
            <a:off x="457200" y="1200151"/>
            <a:ext cx="8229600" cy="3394472"/>
          </a:xfrm>
          <a:prstGeom prst="rect">
            <a:avLst/>
          </a:prstGeo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18/10/2022</a:t>
            </a:fld>
            <a:endParaRPr lang="es-ES_tradnl"/>
          </a:p>
        </p:txBody>
      </p:sp>
      <p:sp>
        <p:nvSpPr>
          <p:cNvPr id="5" name="Marcador de pie de página 4"/>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s-ES_tradnl"/>
              <a:t>Clic para editar título</a:t>
            </a:r>
          </a:p>
        </p:txBody>
      </p:sp>
      <p:sp>
        <p:nvSpPr>
          <p:cNvPr id="3" name="Marcador de texto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18/10/2022</a:t>
            </a:fld>
            <a:endParaRPr lang="es-ES_tradnl"/>
          </a:p>
        </p:txBody>
      </p:sp>
      <p:sp>
        <p:nvSpPr>
          <p:cNvPr id="5" name="Marcador de pie de página 4"/>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a:prstGeom prst="rect">
            <a:avLst/>
          </a:prstGeom>
        </p:spPr>
        <p:txBody>
          <a:bodyPr/>
          <a:lstStyle/>
          <a:p>
            <a:r>
              <a:rPr lang="es-ES_tradnl"/>
              <a:t>Clic para editar título</a:t>
            </a:r>
          </a:p>
        </p:txBody>
      </p:sp>
      <p:sp>
        <p:nvSpPr>
          <p:cNvPr id="3" name="Marcador de contenido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18/10/2022</a:t>
            </a:fld>
            <a:endParaRPr lang="es-ES_tradnl"/>
          </a:p>
        </p:txBody>
      </p:sp>
      <p:sp>
        <p:nvSpPr>
          <p:cNvPr id="6" name="Marcador de pie de página 5"/>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7" name="Marcador de número de diapositiva 6"/>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a:prstGeom prst="rect">
            <a:avLst/>
          </a:prstGeom>
        </p:spPr>
        <p:txBody>
          <a:bodyPr/>
          <a:lstStyle>
            <a:lvl1pPr>
              <a:defRPr/>
            </a:lvl1pPr>
          </a:lstStyle>
          <a:p>
            <a:r>
              <a:rPr lang="es-ES_tradnl"/>
              <a:t>Clic para editar título</a:t>
            </a:r>
          </a:p>
        </p:txBody>
      </p:sp>
      <p:sp>
        <p:nvSpPr>
          <p:cNvPr id="3" name="Marcador de texto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18/10/2022</a:t>
            </a:fld>
            <a:endParaRPr lang="es-ES_tradnl"/>
          </a:p>
        </p:txBody>
      </p:sp>
      <p:sp>
        <p:nvSpPr>
          <p:cNvPr id="8" name="Marcador de pie de página 7"/>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9" name="Marcador de número de diapositiva 8"/>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a:prstGeom prst="rect">
            <a:avLst/>
          </a:prstGeom>
        </p:spPr>
        <p:txBody>
          <a:bodyPr/>
          <a:lstStyle/>
          <a:p>
            <a:r>
              <a:rPr lang="es-ES_tradnl"/>
              <a:t>Clic para editar título</a:t>
            </a:r>
          </a:p>
        </p:txBody>
      </p:sp>
      <p:sp>
        <p:nvSpPr>
          <p:cNvPr id="3" name="Marcador de fecha 2"/>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18/10/2022</a:t>
            </a:fld>
            <a:endParaRPr lang="es-ES_tradnl"/>
          </a:p>
        </p:txBody>
      </p:sp>
      <p:sp>
        <p:nvSpPr>
          <p:cNvPr id="4" name="Marcador de pie de página 3"/>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5" name="Marcador de número de diapositiva 4"/>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18/10/2022</a:t>
            </a:fld>
            <a:endParaRPr lang="es-ES_tradnl"/>
          </a:p>
        </p:txBody>
      </p:sp>
      <p:sp>
        <p:nvSpPr>
          <p:cNvPr id="3" name="Marcador de pie de página 2"/>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4" name="Marcador de número de diapositiva 3"/>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a:prstGeom prst="rect">
            <a:avLst/>
          </a:prstGeom>
        </p:spPr>
        <p:txBody>
          <a:bodyPr anchor="b"/>
          <a:lstStyle>
            <a:lvl1pPr algn="l">
              <a:defRPr sz="2000" b="1"/>
            </a:lvl1pPr>
          </a:lstStyle>
          <a:p>
            <a:r>
              <a:rPr lang="es-ES_tradnl"/>
              <a:t>Clic para editar título</a:t>
            </a:r>
          </a:p>
        </p:txBody>
      </p:sp>
      <p:sp>
        <p:nvSpPr>
          <p:cNvPr id="3" name="Marcador de contenido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18/10/2022</a:t>
            </a:fld>
            <a:endParaRPr lang="es-ES_tradnl"/>
          </a:p>
        </p:txBody>
      </p:sp>
      <p:sp>
        <p:nvSpPr>
          <p:cNvPr id="6" name="Marcador de pie de página 5"/>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7" name="Marcador de número de diapositiva 6"/>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s-ES_tradnl"/>
              <a:t>Clic para editar título</a:t>
            </a:r>
          </a:p>
        </p:txBody>
      </p:sp>
      <p:sp>
        <p:nvSpPr>
          <p:cNvPr id="3" name="Marcador de posición de imagen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18/10/2022</a:t>
            </a:fld>
            <a:endParaRPr lang="es-ES_tradnl"/>
          </a:p>
        </p:txBody>
      </p:sp>
      <p:sp>
        <p:nvSpPr>
          <p:cNvPr id="6" name="Marcador de pie de página 5"/>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7" name="Marcador de número de diapositiva 6"/>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4332560" y="483518"/>
            <a:ext cx="4648200" cy="3024336"/>
          </a:xfrm>
        </p:spPr>
        <p:txBody>
          <a:bodyPr>
            <a:normAutofit fontScale="90000"/>
          </a:bodyPr>
          <a:lstStyle/>
          <a:p>
            <a:r>
              <a:rPr lang="es-ES_tradnl" sz="2800" b="1" dirty="0">
                <a:solidFill>
                  <a:srgbClr val="232A58"/>
                </a:solidFill>
                <a:ea typeface="Open sans" panose="020B0606030504020204" pitchFamily="34" charset="0"/>
                <a:cs typeface="Open sans" panose="020B0606030504020204" pitchFamily="34" charset="0"/>
              </a:rPr>
              <a:t>La desaparición de la preferencia aplicativa de los convenios de empresa en materia laboral y la ultraactividad indefinida de los convenios colectivos. </a:t>
            </a:r>
            <a:br>
              <a:rPr lang="es-ES_tradnl" sz="2800" b="1" dirty="0">
                <a:solidFill>
                  <a:srgbClr val="232A58"/>
                </a:solidFill>
                <a:ea typeface="Open sans" panose="020B0606030504020204" pitchFamily="34" charset="0"/>
                <a:cs typeface="Open sans" panose="020B0606030504020204" pitchFamily="34" charset="0"/>
              </a:rPr>
            </a:br>
            <a:r>
              <a:rPr lang="es-ES_tradnl" sz="2800" b="1" dirty="0">
                <a:solidFill>
                  <a:srgbClr val="232A58"/>
                </a:solidFill>
                <a:ea typeface="Open sans" panose="020B0606030504020204" pitchFamily="34" charset="0"/>
                <a:cs typeface="Open sans" panose="020B0606030504020204" pitchFamily="34" charset="0"/>
              </a:rPr>
              <a:t>I Congreso Nacional de Conocimiento Jurídico de la Abogacía</a:t>
            </a:r>
          </a:p>
        </p:txBody>
      </p:sp>
      <p:sp>
        <p:nvSpPr>
          <p:cNvPr id="3" name="Subtítulo 2"/>
          <p:cNvSpPr>
            <a:spLocks noGrp="1"/>
          </p:cNvSpPr>
          <p:nvPr>
            <p:ph type="subTitle" idx="1"/>
          </p:nvPr>
        </p:nvSpPr>
        <p:spPr>
          <a:xfrm>
            <a:off x="4800600" y="3651870"/>
            <a:ext cx="3733800" cy="1008112"/>
          </a:xfrm>
        </p:spPr>
        <p:txBody>
          <a:bodyPr>
            <a:noAutofit/>
          </a:bodyPr>
          <a:lstStyle/>
          <a:p>
            <a:r>
              <a:rPr lang="es-ES_tradnl" sz="1800" b="1" dirty="0">
                <a:solidFill>
                  <a:srgbClr val="3B358B"/>
                </a:solidFill>
                <a:latin typeface="+mj-lt"/>
                <a:ea typeface="Open sans" panose="020B0606030504020204" pitchFamily="34" charset="0"/>
                <a:cs typeface="Open sans" panose="020B0606030504020204" pitchFamily="34" charset="0"/>
              </a:rPr>
              <a:t>Ricardo Bodas Martín</a:t>
            </a:r>
          </a:p>
          <a:p>
            <a:r>
              <a:rPr lang="es-ES_tradnl" sz="1800" b="1" dirty="0">
                <a:solidFill>
                  <a:srgbClr val="3B358B"/>
                </a:solidFill>
                <a:latin typeface="+mj-lt"/>
                <a:ea typeface="Open sans" panose="020B0606030504020204" pitchFamily="34" charset="0"/>
                <a:cs typeface="Open sans" panose="020B0606030504020204" pitchFamily="34" charset="0"/>
              </a:rPr>
              <a:t>Magistrado Jubilado Sala Social del Tribunal Supremo</a:t>
            </a:r>
          </a:p>
        </p:txBody>
      </p:sp>
    </p:spTree>
    <p:extLst>
      <p:ext uri="{BB962C8B-B14F-4D97-AF65-F5344CB8AC3E}">
        <p14:creationId xmlns:p14="http://schemas.microsoft.com/office/powerpoint/2010/main" val="2930197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081D27D-FA35-A0F2-B6F1-419D184A1F32}"/>
              </a:ext>
            </a:extLst>
          </p:cNvPr>
          <p:cNvSpPr txBox="1"/>
          <p:nvPr/>
        </p:nvSpPr>
        <p:spPr>
          <a:xfrm>
            <a:off x="323528" y="915566"/>
            <a:ext cx="7848872" cy="461665"/>
          </a:xfrm>
          <a:prstGeom prst="rect">
            <a:avLst/>
          </a:prstGeom>
          <a:noFill/>
        </p:spPr>
        <p:txBody>
          <a:bodyPr wrap="square">
            <a:spAutoFit/>
          </a:bodyPr>
          <a:lstStyle/>
          <a:p>
            <a:r>
              <a:rPr lang="es-ES" sz="2400" b="1" dirty="0"/>
              <a:t>Vigencia del c. colectivo. La ultraactividad del convenio (II)</a:t>
            </a:r>
          </a:p>
        </p:txBody>
      </p:sp>
      <p:sp>
        <p:nvSpPr>
          <p:cNvPr id="5" name="CuadroTexto 4">
            <a:extLst>
              <a:ext uri="{FF2B5EF4-FFF2-40B4-BE49-F238E27FC236}">
                <a16:creationId xmlns:a16="http://schemas.microsoft.com/office/drawing/2014/main" id="{E86A63EC-5A92-8EE1-DDF9-3C9A8A5DE710}"/>
              </a:ext>
            </a:extLst>
          </p:cNvPr>
          <p:cNvSpPr txBox="1"/>
          <p:nvPr/>
        </p:nvSpPr>
        <p:spPr>
          <a:xfrm>
            <a:off x="251520" y="1377231"/>
            <a:ext cx="8712968" cy="3693319"/>
          </a:xfrm>
          <a:prstGeom prst="rect">
            <a:avLst/>
          </a:prstGeom>
          <a:noFill/>
        </p:spPr>
        <p:txBody>
          <a:bodyPr wrap="square">
            <a:spAutoFit/>
          </a:bodyPr>
          <a:lstStyle/>
          <a:p>
            <a:pPr marL="285750" indent="-285750" algn="just">
              <a:buFont typeface="Arial" panose="020B0604020202020204" pitchFamily="34" charset="0"/>
              <a:buChar char="•"/>
            </a:pPr>
            <a:r>
              <a:rPr lang="es-ES" sz="1300" dirty="0"/>
              <a:t>En defecto de pacto entre las partes legitimadas:</a:t>
            </a:r>
          </a:p>
          <a:p>
            <a:pPr marL="342900" indent="-342900" algn="just">
              <a:buFont typeface="+mj-lt"/>
              <a:buAutoNum type="alphaLcParenR"/>
            </a:pPr>
            <a:r>
              <a:rPr lang="es-ES" sz="1300" dirty="0"/>
              <a:t>Cuando no medie denuncia de las partes, el c.c. se prorrogará de año en año, conforme al art. 86.2 ET (TS 9-9-20, r. 243/18). Denunciado el convenio, se activa su ultraactividad y se mantiene vigente, sin que quepa aplicar el sectorial del metal, cuando se ha producido una desagregación empresarial (SAN 8-6-22, p. 130/22).</a:t>
            </a:r>
          </a:p>
          <a:p>
            <a:pPr marL="342900" indent="-342900" algn="just">
              <a:buFont typeface="+mj-lt"/>
              <a:buAutoNum type="alphaLcParenR"/>
            </a:pPr>
            <a:r>
              <a:rPr lang="es-ES" sz="1300" dirty="0"/>
              <a:t>Durante las negociaciones para la renovación del c.c. se mantendrá su vigencia, excepto las cláusulas anti huelga que decaerán desde la denuncia, conforme al art. 86.3 ET (TS 16-1-20, r. 173/18).</a:t>
            </a:r>
          </a:p>
          <a:p>
            <a:pPr marL="342900" indent="-342900" algn="just">
              <a:buFont typeface="+mj-lt"/>
              <a:buAutoNum type="alphaLcParenR"/>
            </a:pPr>
            <a:r>
              <a:rPr lang="es-ES" sz="1300" dirty="0"/>
              <a:t>Los negociadores podrán alcanzar acuerdos parciales sobre los contenidos prorrogados para adaptarlos a las circunstancias existentes en el ámbito del convenio tras la pérdida de su vigencia, ex art. 86.3 ET (TS 19-12-18, r. 17/18 y 29-10-2019, r. 38/18). Si pactaron el incremento del IPC durante su ultraactividad, deberá cumplirse lo pactado (SAN 20-6-22, p. 117/22).</a:t>
            </a:r>
          </a:p>
          <a:p>
            <a:pPr marL="342900" indent="-342900" algn="just">
              <a:buFont typeface="+mj-lt"/>
              <a:buAutoNum type="alphaLcParenR"/>
            </a:pPr>
            <a:r>
              <a:rPr lang="es-ES" sz="1300" dirty="0"/>
              <a:t>Transcurrido un año desde la denuncia del convenio, si no se ha alcanzado acuerdo, las partes se someterán obligatoriamente a los procedimientos de mediación, regulados en los acuerdos interprofesionales, negociados ex art. 83.2 ET (art. 86.4 ET).</a:t>
            </a:r>
          </a:p>
          <a:p>
            <a:pPr marL="342900" indent="-342900" algn="just">
              <a:buFont typeface="+mj-lt"/>
              <a:buAutoNum type="alphaLcParenR"/>
            </a:pPr>
            <a:r>
              <a:rPr lang="es-ES" sz="1300" dirty="0"/>
              <a:t>Las partes se podrán someter al procedimiento de arbitraje, regulado en el art. 20 y </a:t>
            </a:r>
            <a:r>
              <a:rPr lang="es-ES" sz="1300" dirty="0" err="1"/>
              <a:t>ssgg</a:t>
            </a:r>
            <a:r>
              <a:rPr lang="es-ES" sz="1300" dirty="0"/>
              <a:t>. VI ASAC, siempre que lo hubieran pactado expresamente de manera previa o coetánea, en cuyo caso el Laudo tendrá la misma eficacia que el acuerdo y podrá impugnarse por el procedimiento del art. 91 ET.</a:t>
            </a:r>
          </a:p>
          <a:p>
            <a:pPr marL="342900" indent="-342900" algn="just">
              <a:buFont typeface="+mj-lt"/>
              <a:buAutoNum type="alphaLcParenR"/>
            </a:pPr>
            <a:r>
              <a:rPr lang="es-ES" sz="1300" dirty="0"/>
              <a:t>El laudo pierde su vigencia, cuando su contenido se incorpora al convenio, por lo que no procede su impugnación (SAN 22-11-21, p. 84/20).</a:t>
            </a:r>
          </a:p>
        </p:txBody>
      </p:sp>
    </p:spTree>
    <p:extLst>
      <p:ext uri="{BB962C8B-B14F-4D97-AF65-F5344CB8AC3E}">
        <p14:creationId xmlns:p14="http://schemas.microsoft.com/office/powerpoint/2010/main" val="1388524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081D27D-FA35-A0F2-B6F1-419D184A1F32}"/>
              </a:ext>
            </a:extLst>
          </p:cNvPr>
          <p:cNvSpPr txBox="1"/>
          <p:nvPr/>
        </p:nvSpPr>
        <p:spPr>
          <a:xfrm>
            <a:off x="323528" y="915566"/>
            <a:ext cx="7848872" cy="461665"/>
          </a:xfrm>
          <a:prstGeom prst="rect">
            <a:avLst/>
          </a:prstGeom>
          <a:noFill/>
        </p:spPr>
        <p:txBody>
          <a:bodyPr wrap="square">
            <a:spAutoFit/>
          </a:bodyPr>
          <a:lstStyle/>
          <a:p>
            <a:r>
              <a:rPr lang="es-ES" sz="2400" b="1" dirty="0"/>
              <a:t>Vigencia del c. colectivo. La ultraactividad del convenio (II)</a:t>
            </a:r>
          </a:p>
        </p:txBody>
      </p:sp>
      <p:sp>
        <p:nvSpPr>
          <p:cNvPr id="4" name="CuadroTexto 3">
            <a:extLst>
              <a:ext uri="{FF2B5EF4-FFF2-40B4-BE49-F238E27FC236}">
                <a16:creationId xmlns:a16="http://schemas.microsoft.com/office/drawing/2014/main" id="{326AAFAB-9AB9-4A19-0185-5B6DB6FD6E8F}"/>
              </a:ext>
            </a:extLst>
          </p:cNvPr>
          <p:cNvSpPr txBox="1"/>
          <p:nvPr/>
        </p:nvSpPr>
        <p:spPr>
          <a:xfrm>
            <a:off x="395536" y="1450295"/>
            <a:ext cx="8352928" cy="1692771"/>
          </a:xfrm>
          <a:prstGeom prst="rect">
            <a:avLst/>
          </a:prstGeom>
          <a:noFill/>
        </p:spPr>
        <p:txBody>
          <a:bodyPr wrap="square">
            <a:spAutoFit/>
          </a:bodyPr>
          <a:lstStyle/>
          <a:p>
            <a:pPr lvl="1" algn="just"/>
            <a:r>
              <a:rPr lang="es-ES" sz="1300" dirty="0"/>
              <a:t>g) Sin perjuicio del resultado del procedimiento de mediación o arbitraje, transcurrido el proceso de negociación sin acuerdo, se mantendrá la vigencia del convenio colectivo, lo cual comporta que ya no se aplicará el convenio de ámbito superior (TS 1-6-21, r. 3788/18 y 7-9-21, r. 1876/18). </a:t>
            </a:r>
          </a:p>
          <a:p>
            <a:pPr lvl="1" algn="just"/>
            <a:r>
              <a:rPr lang="es-ES" sz="1300" dirty="0"/>
              <a:t>h) Los complementos, pactados colectivamente para la mejora de un c. sectorial, no constituye </a:t>
            </a:r>
            <a:r>
              <a:rPr lang="es-ES" sz="1300" dirty="0" err="1"/>
              <a:t>c.m.b</a:t>
            </a:r>
            <a:r>
              <a:rPr lang="es-ES" sz="1300" dirty="0"/>
              <a:t>. y pierden su vigencia cuando se aplica otro convenio sectorial (SAN 15-6-22, p. 32/22). </a:t>
            </a:r>
          </a:p>
          <a:p>
            <a:pPr lvl="1" algn="just"/>
            <a:endParaRPr lang="es-ES" sz="1300" dirty="0"/>
          </a:p>
          <a:p>
            <a:pPr marL="285750" indent="-285750" algn="just">
              <a:buFont typeface="Arial" panose="020B0604020202020204" pitchFamily="34" charset="0"/>
              <a:buChar char="•"/>
            </a:pPr>
            <a:r>
              <a:rPr lang="es-ES" sz="1300" dirty="0"/>
              <a:t>El convenio, que sucede a uno anterior, deroga en su integridad al precedente, conforme al art. 86.5 ET (TS 7-7-21, r. 137/19 y 21-7-21, r. 4877/21 y SAN 15-11-21, p. 514/20), salvo los aspectos mantenidos expresamente.</a:t>
            </a:r>
          </a:p>
        </p:txBody>
      </p:sp>
    </p:spTree>
    <p:extLst>
      <p:ext uri="{BB962C8B-B14F-4D97-AF65-F5344CB8AC3E}">
        <p14:creationId xmlns:p14="http://schemas.microsoft.com/office/powerpoint/2010/main" val="1187325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EBF9606-DB5D-2DAE-0082-1515875FFDDE}"/>
              </a:ext>
            </a:extLst>
          </p:cNvPr>
          <p:cNvSpPr txBox="1"/>
          <p:nvPr/>
        </p:nvSpPr>
        <p:spPr>
          <a:xfrm>
            <a:off x="251520" y="771550"/>
            <a:ext cx="8280920" cy="830997"/>
          </a:xfrm>
          <a:prstGeom prst="rect">
            <a:avLst/>
          </a:prstGeom>
          <a:noFill/>
        </p:spPr>
        <p:txBody>
          <a:bodyPr wrap="square">
            <a:spAutoFit/>
          </a:bodyPr>
          <a:lstStyle/>
          <a:p>
            <a:r>
              <a:rPr lang="es-ES" sz="2400" b="1" dirty="0"/>
              <a:t>La autocomposición: alternativa al bloqueo de la negociación del convenio</a:t>
            </a:r>
          </a:p>
        </p:txBody>
      </p:sp>
      <p:sp>
        <p:nvSpPr>
          <p:cNvPr id="5" name="CuadroTexto 4">
            <a:extLst>
              <a:ext uri="{FF2B5EF4-FFF2-40B4-BE49-F238E27FC236}">
                <a16:creationId xmlns:a16="http://schemas.microsoft.com/office/drawing/2014/main" id="{9CEF3902-62E2-7B2C-DEFF-2D68B07E8AD5}"/>
              </a:ext>
            </a:extLst>
          </p:cNvPr>
          <p:cNvSpPr txBox="1"/>
          <p:nvPr/>
        </p:nvSpPr>
        <p:spPr>
          <a:xfrm>
            <a:off x="323528" y="1555169"/>
            <a:ext cx="8280920" cy="3493264"/>
          </a:xfrm>
          <a:prstGeom prst="rect">
            <a:avLst/>
          </a:prstGeom>
          <a:noFill/>
        </p:spPr>
        <p:txBody>
          <a:bodyPr wrap="square">
            <a:spAutoFit/>
          </a:bodyPr>
          <a:lstStyle/>
          <a:p>
            <a:pPr marL="285750" indent="-285750" algn="just">
              <a:buFont typeface="Arial" panose="020B0604020202020204" pitchFamily="34" charset="0"/>
              <a:buChar char="•"/>
            </a:pPr>
            <a:r>
              <a:rPr lang="es-ES" sz="1300" dirty="0"/>
              <a:t>El legislador ha querido que, transcurrido un año desde la denuncia del convenio colectivo sin que se haya acordado un nuevo convenio, las partes deberán someterse a los procedimientos de mediación regulados en los acuerdos interprofesionales de ámbito estatal o autonómico previstos en el artículo 83, para solventar de manera efectiva las discrepancias existentes (art. 86.4 ET).</a:t>
            </a:r>
          </a:p>
          <a:p>
            <a:pPr marL="285750" indent="-285750" algn="just">
              <a:buFont typeface="Arial" panose="020B0604020202020204" pitchFamily="34" charset="0"/>
              <a:buChar char="•"/>
            </a:pPr>
            <a:r>
              <a:rPr lang="es-ES" sz="1300" dirty="0"/>
              <a:t>No dice, sin embargo, qué consecuencias tiene no someterse a dicha mediación, que podrá exigirse por cualquiera de las partes, cuando la otra se niegue, con la correspondiente reclamación de daños y perjuicios.</a:t>
            </a:r>
          </a:p>
          <a:p>
            <a:pPr marL="285750" indent="-285750" algn="just">
              <a:buFont typeface="Arial" panose="020B0604020202020204" pitchFamily="34" charset="0"/>
              <a:buChar char="•"/>
            </a:pPr>
            <a:r>
              <a:rPr lang="es-ES" sz="1300" dirty="0"/>
              <a:t>El art. 4.3.c. VI ASAC encomienda al SIMA la mediación en los conflictos surgidos durante la negociación de un convenio colectivo que conlleven su bloqueo. La solicitud podrá solicitarse por la mayoría  cualquiera de las partes, salvo que no lo exija el convenio, transcurrido su plazo máximo de negociación (art. 14.2.c VI ASAC), no está sometida a plazo, una vez transcurrido un año desde la denuncia del convenio y deberá contener las diferencias sustanciales que han provocado el bloqueo de la negociación.</a:t>
            </a:r>
          </a:p>
          <a:p>
            <a:pPr marL="285750" indent="-285750" algn="just">
              <a:buFont typeface="Arial" panose="020B0604020202020204" pitchFamily="34" charset="0"/>
              <a:buChar char="•"/>
            </a:pPr>
            <a:r>
              <a:rPr lang="es-ES" sz="1300" dirty="0"/>
              <a:t>La relevancia de la mediación, el papel de los mediadores y el protagonismo de las partes negociadoras. La cultura de la negociación.</a:t>
            </a:r>
          </a:p>
          <a:p>
            <a:pPr marL="285750" indent="-285750" algn="just">
              <a:buFont typeface="Arial" panose="020B0604020202020204" pitchFamily="34" charset="0"/>
              <a:buChar char="•"/>
            </a:pPr>
            <a:r>
              <a:rPr lang="es-ES" sz="1300" dirty="0"/>
              <a:t>Siempre que exista pacto expreso, previo o coetáneo, las partes se someterán a los procedimientos de arbitraje regulados por dichos acuerdos interprofesionales, en cuyo caso el laudo arbitral tendrá la misma eficacia jurídica que los convenios colectivos y solo será recurrible conforme al procedimiento y en base a los motivos establecidos en el artículo 91 (art. 25 VI ASAC).</a:t>
            </a:r>
          </a:p>
        </p:txBody>
      </p:sp>
    </p:spTree>
    <p:extLst>
      <p:ext uri="{BB962C8B-B14F-4D97-AF65-F5344CB8AC3E}">
        <p14:creationId xmlns:p14="http://schemas.microsoft.com/office/powerpoint/2010/main" val="2673101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EBF9606-DB5D-2DAE-0082-1515875FFDDE}"/>
              </a:ext>
            </a:extLst>
          </p:cNvPr>
          <p:cNvSpPr txBox="1"/>
          <p:nvPr/>
        </p:nvSpPr>
        <p:spPr>
          <a:xfrm>
            <a:off x="251520" y="771550"/>
            <a:ext cx="8280920" cy="830997"/>
          </a:xfrm>
          <a:prstGeom prst="rect">
            <a:avLst/>
          </a:prstGeom>
          <a:noFill/>
        </p:spPr>
        <p:txBody>
          <a:bodyPr wrap="square">
            <a:spAutoFit/>
          </a:bodyPr>
          <a:lstStyle/>
          <a:p>
            <a:r>
              <a:rPr lang="es-ES" sz="2400" b="1" dirty="0"/>
              <a:t>La autocomposición: alternativa al bloqueo de la negociación del convenio</a:t>
            </a:r>
          </a:p>
        </p:txBody>
      </p:sp>
      <p:sp>
        <p:nvSpPr>
          <p:cNvPr id="5" name="CuadroTexto 4">
            <a:extLst>
              <a:ext uri="{FF2B5EF4-FFF2-40B4-BE49-F238E27FC236}">
                <a16:creationId xmlns:a16="http://schemas.microsoft.com/office/drawing/2014/main" id="{9CEF3902-62E2-7B2C-DEFF-2D68B07E8AD5}"/>
              </a:ext>
            </a:extLst>
          </p:cNvPr>
          <p:cNvSpPr txBox="1"/>
          <p:nvPr/>
        </p:nvSpPr>
        <p:spPr>
          <a:xfrm>
            <a:off x="323528" y="1555169"/>
            <a:ext cx="8496944" cy="1492716"/>
          </a:xfrm>
          <a:prstGeom prst="rect">
            <a:avLst/>
          </a:prstGeom>
          <a:noFill/>
        </p:spPr>
        <p:txBody>
          <a:bodyPr wrap="square">
            <a:spAutoFit/>
          </a:bodyPr>
          <a:lstStyle/>
          <a:p>
            <a:pPr marL="285750" indent="-285750" algn="just">
              <a:buFont typeface="Arial" panose="020B0604020202020204" pitchFamily="34" charset="0"/>
              <a:buChar char="•"/>
            </a:pPr>
            <a:r>
              <a:rPr lang="es-ES" sz="1300" dirty="0"/>
              <a:t>Si se establece en el laudo un complemento salarial, que no comporta doble escala salarial y, se limite el incremento durante un período de tiempo, debe producirse el incremento una vez superado ese límite (TSJ Galicia 7-5-21, r. 958/21).</a:t>
            </a:r>
          </a:p>
          <a:p>
            <a:pPr marL="285750" indent="-285750" algn="just">
              <a:buFont typeface="Arial" panose="020B0604020202020204" pitchFamily="34" charset="0"/>
              <a:buChar char="•"/>
            </a:pPr>
            <a:r>
              <a:rPr lang="es-ES" sz="1300" dirty="0"/>
              <a:t>Las cuestiones concretas sobre las que ha de versar el arbitraje, su génesis, desarrollo y pretensión, las razones que la fundamenten y el plazo para dictar el laudo arbitral. Las partes podrán instar a la persona que ejerza el arbitraje a dictar su laudo en base a la posición final que le puedan presentar las mismas en una o varias de las cuestiones concretas sometidas a arbitraje.</a:t>
            </a:r>
          </a:p>
        </p:txBody>
      </p:sp>
    </p:spTree>
    <p:extLst>
      <p:ext uri="{BB962C8B-B14F-4D97-AF65-F5344CB8AC3E}">
        <p14:creationId xmlns:p14="http://schemas.microsoft.com/office/powerpoint/2010/main" val="4252082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9AEC170-A693-4B92-4216-0F296070E5B3}"/>
              </a:ext>
            </a:extLst>
          </p:cNvPr>
          <p:cNvSpPr txBox="1"/>
          <p:nvPr/>
        </p:nvSpPr>
        <p:spPr>
          <a:xfrm>
            <a:off x="179512" y="915566"/>
            <a:ext cx="7128792" cy="461665"/>
          </a:xfrm>
          <a:prstGeom prst="rect">
            <a:avLst/>
          </a:prstGeom>
          <a:noFill/>
        </p:spPr>
        <p:txBody>
          <a:bodyPr wrap="square">
            <a:spAutoFit/>
          </a:bodyPr>
          <a:lstStyle/>
          <a:p>
            <a:r>
              <a:rPr lang="es-ES" sz="2400" b="1" dirty="0"/>
              <a:t>Transitoriedad en materia de negociación colectiva</a:t>
            </a:r>
          </a:p>
        </p:txBody>
      </p:sp>
      <p:sp>
        <p:nvSpPr>
          <p:cNvPr id="5" name="CuadroTexto 4">
            <a:extLst>
              <a:ext uri="{FF2B5EF4-FFF2-40B4-BE49-F238E27FC236}">
                <a16:creationId xmlns:a16="http://schemas.microsoft.com/office/drawing/2014/main" id="{3803D0DF-29AC-F84C-BB94-B9044D31972A}"/>
              </a:ext>
            </a:extLst>
          </p:cNvPr>
          <p:cNvSpPr txBox="1"/>
          <p:nvPr/>
        </p:nvSpPr>
        <p:spPr>
          <a:xfrm>
            <a:off x="323528" y="1377231"/>
            <a:ext cx="8352928" cy="2492990"/>
          </a:xfrm>
          <a:prstGeom prst="rect">
            <a:avLst/>
          </a:prstGeom>
          <a:noFill/>
        </p:spPr>
        <p:txBody>
          <a:bodyPr wrap="square">
            <a:spAutoFit/>
          </a:bodyPr>
          <a:lstStyle/>
          <a:p>
            <a:pPr marL="285750" indent="-285750">
              <a:buFont typeface="Arial" panose="020B0604020202020204" pitchFamily="34" charset="0"/>
              <a:buChar char="•"/>
            </a:pPr>
            <a:r>
              <a:rPr lang="es-ES" sz="1300" b="1" dirty="0"/>
              <a:t>Concurrencia de convenios:</a:t>
            </a:r>
          </a:p>
          <a:p>
            <a:pPr marL="342900" indent="-342900" algn="just">
              <a:buFont typeface="+mj-lt"/>
              <a:buAutoNum type="alphaLcParenR"/>
            </a:pPr>
            <a:r>
              <a:rPr lang="es-ES" sz="1300" dirty="0"/>
              <a:t>A los c.c., suscritos y presentados a registro con anterioridad al 31-12-21, se les aplicará la reforma cuando pierdan su vigencia y, en todo caso, a partir de 31-12-22 (DT 6ª.1), lo que cierra la puerta a prolongaciones extremas (TS 2-2-2021, r. 128/19).</a:t>
            </a:r>
          </a:p>
          <a:p>
            <a:pPr marL="342900" indent="-342900" algn="just">
              <a:buFont typeface="+mj-lt"/>
              <a:buAutoNum type="alphaLcParenR"/>
            </a:pPr>
            <a:r>
              <a:rPr lang="es-ES" sz="1300" dirty="0"/>
              <a:t>Las modificaciones operadas por la reforma deberán adaptarse en un plazo de 6 meses, desde que éstas sean aplicables conforme a la regla anterior (DT 6ª.3).</a:t>
            </a:r>
          </a:p>
          <a:p>
            <a:pPr marL="342900" indent="-342900" algn="just">
              <a:buFont typeface="+mj-lt"/>
              <a:buAutoNum type="alphaLcParenR"/>
            </a:pPr>
            <a:r>
              <a:rPr lang="es-ES" sz="1300" dirty="0"/>
              <a:t>Las modificaciones, operadas en el art. 84.2 ET no podrán comportar la compensación, absorción o pérdida de derechos o condiciones más beneficiosas de los trabajadores (DT 6ª, 2). No constituye condición más beneficiosa lo pactado en c. colectivo (TS 21-12-21, r. 82/2020).</a:t>
            </a:r>
          </a:p>
          <a:p>
            <a:pPr marL="285750" indent="-285750" algn="just">
              <a:buFont typeface="Arial" panose="020B0604020202020204" pitchFamily="34" charset="0"/>
              <a:buChar char="•"/>
            </a:pPr>
            <a:r>
              <a:rPr lang="es-ES" sz="1300" b="1" dirty="0"/>
              <a:t>Vigencia del convenio colectivo:</a:t>
            </a:r>
          </a:p>
          <a:p>
            <a:pPr algn="just"/>
            <a:r>
              <a:rPr lang="es-ES" sz="1300" dirty="0"/>
              <a:t>a. Los c.c., denunciados a fecha 31-12-21, hasta que no se adopte un nuevo convenio colectivo, mantendrán su vigor conforme a la regulación del art. 86.3 ET vigente desde esa fecha.</a:t>
            </a:r>
          </a:p>
        </p:txBody>
      </p:sp>
    </p:spTree>
    <p:extLst>
      <p:ext uri="{BB962C8B-B14F-4D97-AF65-F5344CB8AC3E}">
        <p14:creationId xmlns:p14="http://schemas.microsoft.com/office/powerpoint/2010/main" val="2443153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B4DBC32-1753-95F8-3C14-77496467B520}"/>
              </a:ext>
            </a:extLst>
          </p:cNvPr>
          <p:cNvSpPr txBox="1"/>
          <p:nvPr/>
        </p:nvSpPr>
        <p:spPr>
          <a:xfrm>
            <a:off x="1979712" y="1491630"/>
            <a:ext cx="5292080" cy="461665"/>
          </a:xfrm>
          <a:prstGeom prst="rect">
            <a:avLst/>
          </a:prstGeom>
          <a:noFill/>
        </p:spPr>
        <p:txBody>
          <a:bodyPr wrap="square">
            <a:spAutoFit/>
          </a:bodyPr>
          <a:lstStyle/>
          <a:p>
            <a:pPr algn="ctr"/>
            <a:r>
              <a:rPr lang="es-ES" sz="2400" b="1" dirty="0"/>
              <a:t>FIN DE LA PRESENTACIÓN</a:t>
            </a:r>
          </a:p>
        </p:txBody>
      </p:sp>
      <p:sp>
        <p:nvSpPr>
          <p:cNvPr id="5" name="CuadroTexto 4">
            <a:extLst>
              <a:ext uri="{FF2B5EF4-FFF2-40B4-BE49-F238E27FC236}">
                <a16:creationId xmlns:a16="http://schemas.microsoft.com/office/drawing/2014/main" id="{9B979591-525D-AB31-ED78-6051A1A6D549}"/>
              </a:ext>
            </a:extLst>
          </p:cNvPr>
          <p:cNvSpPr txBox="1"/>
          <p:nvPr/>
        </p:nvSpPr>
        <p:spPr>
          <a:xfrm>
            <a:off x="2286000" y="2387084"/>
            <a:ext cx="4572000" cy="830997"/>
          </a:xfrm>
          <a:prstGeom prst="rect">
            <a:avLst/>
          </a:prstGeom>
          <a:noFill/>
        </p:spPr>
        <p:txBody>
          <a:bodyPr wrap="square">
            <a:spAutoFit/>
          </a:bodyPr>
          <a:lstStyle/>
          <a:p>
            <a:pPr algn="ctr"/>
            <a:r>
              <a:rPr lang="es-ES" sz="2400" b="1" dirty="0"/>
              <a:t>MUCHAS GRACIAS POR SU ATENCIÓN</a:t>
            </a:r>
          </a:p>
        </p:txBody>
      </p:sp>
    </p:spTree>
    <p:extLst>
      <p:ext uri="{BB962C8B-B14F-4D97-AF65-F5344CB8AC3E}">
        <p14:creationId xmlns:p14="http://schemas.microsoft.com/office/powerpoint/2010/main" val="2069232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4FFE92D8-5039-A4E2-DBAB-4465071639D5}"/>
              </a:ext>
            </a:extLst>
          </p:cNvPr>
          <p:cNvSpPr txBox="1"/>
          <p:nvPr/>
        </p:nvSpPr>
        <p:spPr>
          <a:xfrm>
            <a:off x="179512" y="915567"/>
            <a:ext cx="8856984" cy="830997"/>
          </a:xfrm>
          <a:prstGeom prst="rect">
            <a:avLst/>
          </a:prstGeom>
          <a:noFill/>
        </p:spPr>
        <p:txBody>
          <a:bodyPr wrap="square">
            <a:spAutoFit/>
          </a:bodyPr>
          <a:lstStyle/>
          <a:p>
            <a:r>
              <a:rPr lang="es-ES" sz="2400" b="1" dirty="0"/>
              <a:t>La modernización de la negociación colectiva: objetivo esencial de la reforma</a:t>
            </a:r>
          </a:p>
        </p:txBody>
      </p:sp>
      <p:sp>
        <p:nvSpPr>
          <p:cNvPr id="13" name="CuadroTexto 12">
            <a:extLst>
              <a:ext uri="{FF2B5EF4-FFF2-40B4-BE49-F238E27FC236}">
                <a16:creationId xmlns:a16="http://schemas.microsoft.com/office/drawing/2014/main" id="{44F48070-E3BE-EB12-AAB0-6283AB2229AB}"/>
              </a:ext>
            </a:extLst>
          </p:cNvPr>
          <p:cNvSpPr txBox="1"/>
          <p:nvPr/>
        </p:nvSpPr>
        <p:spPr>
          <a:xfrm>
            <a:off x="155648" y="1995686"/>
            <a:ext cx="8712968" cy="1692771"/>
          </a:xfrm>
          <a:prstGeom prst="rect">
            <a:avLst/>
          </a:prstGeom>
          <a:noFill/>
        </p:spPr>
        <p:txBody>
          <a:bodyPr wrap="square">
            <a:spAutoFit/>
          </a:bodyPr>
          <a:lstStyle/>
          <a:p>
            <a:pPr marL="285750" indent="-285750" algn="just">
              <a:buFont typeface="Arial" panose="020B0604020202020204" pitchFamily="34" charset="0"/>
              <a:buChar char="•"/>
            </a:pPr>
            <a:r>
              <a:rPr lang="es-ES" sz="1300" dirty="0"/>
              <a:t>El objetivo 23 del Plan de Recuperación, Transformación y Resiliencia contiene, entre las cuatro reformas perseguidas, </a:t>
            </a:r>
            <a:r>
              <a:rPr lang="es-ES" sz="1300" b="1" dirty="0"/>
              <a:t>la modernización de la n. colectiva.</a:t>
            </a:r>
          </a:p>
          <a:p>
            <a:pPr marL="285750" indent="-285750" algn="just">
              <a:buFont typeface="Arial" panose="020B0604020202020204" pitchFamily="34" charset="0"/>
              <a:buChar char="•"/>
            </a:pPr>
            <a:r>
              <a:rPr lang="es-ES" sz="1300" dirty="0"/>
              <a:t>Se pretende que la negociación colectiva contribuya a la promoción de empresas más productivas y adaptadas a las necesidades del mercado, así como al fomento de su competitividad.</a:t>
            </a:r>
          </a:p>
          <a:p>
            <a:pPr marL="285750" indent="-285750" algn="just">
              <a:buFont typeface="Arial" panose="020B0604020202020204" pitchFamily="34" charset="0"/>
              <a:buChar char="•"/>
            </a:pPr>
            <a:r>
              <a:rPr lang="es-ES" sz="1300" dirty="0"/>
              <a:t>Se persigue, al tiempo, </a:t>
            </a:r>
            <a:r>
              <a:rPr lang="es-ES" sz="1300" b="1" dirty="0"/>
              <a:t>revertir</a:t>
            </a:r>
            <a:r>
              <a:rPr lang="es-ES" sz="1300" dirty="0"/>
              <a:t> aquellos instrumentos que han dificultado que la </a:t>
            </a:r>
            <a:r>
              <a:rPr lang="es-ES" sz="1300" dirty="0" err="1"/>
              <a:t>n.c</a:t>
            </a:r>
            <a:r>
              <a:rPr lang="es-ES" sz="1300" dirty="0"/>
              <a:t>. contribuya a mejorar las condiciones de trabajo, anudada a la utilización abusiva de la prioridad aplicativa de los c. de empresa, así como al régimen de ultraactividad de los convenios, introducida por la Ley 3/2012.</a:t>
            </a:r>
          </a:p>
          <a:p>
            <a:pPr marL="285750" indent="-285750" algn="just">
              <a:buFont typeface="Arial" panose="020B0604020202020204" pitchFamily="34" charset="0"/>
              <a:buChar char="•"/>
            </a:pPr>
            <a:r>
              <a:rPr lang="es-ES" sz="1300" dirty="0"/>
              <a:t>Todo ello, orientado a la creación de empleo estable, de calidad y en proceso de formación permanente.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4FFE92D8-5039-A4E2-DBAB-4465071639D5}"/>
              </a:ext>
            </a:extLst>
          </p:cNvPr>
          <p:cNvSpPr txBox="1"/>
          <p:nvPr/>
        </p:nvSpPr>
        <p:spPr>
          <a:xfrm>
            <a:off x="179512" y="915567"/>
            <a:ext cx="8856984" cy="830997"/>
          </a:xfrm>
          <a:prstGeom prst="rect">
            <a:avLst/>
          </a:prstGeom>
          <a:noFill/>
        </p:spPr>
        <p:txBody>
          <a:bodyPr wrap="square">
            <a:spAutoFit/>
          </a:bodyPr>
          <a:lstStyle/>
          <a:p>
            <a:r>
              <a:rPr lang="es-ES" sz="2400" b="1" dirty="0"/>
              <a:t>La modernización de la negociación colectiva: objetivo esencial de la reforma</a:t>
            </a:r>
          </a:p>
        </p:txBody>
      </p:sp>
      <p:sp>
        <p:nvSpPr>
          <p:cNvPr id="3" name="CuadroTexto 2">
            <a:extLst>
              <a:ext uri="{FF2B5EF4-FFF2-40B4-BE49-F238E27FC236}">
                <a16:creationId xmlns:a16="http://schemas.microsoft.com/office/drawing/2014/main" id="{2A7AFAC3-668F-E7A8-49D3-00C14455D2F8}"/>
              </a:ext>
            </a:extLst>
          </p:cNvPr>
          <p:cNvSpPr txBox="1"/>
          <p:nvPr/>
        </p:nvSpPr>
        <p:spPr>
          <a:xfrm>
            <a:off x="323528" y="1851670"/>
            <a:ext cx="4608512" cy="292388"/>
          </a:xfrm>
          <a:prstGeom prst="rect">
            <a:avLst/>
          </a:prstGeom>
          <a:solidFill>
            <a:srgbClr val="00B0F0"/>
          </a:solidFill>
        </p:spPr>
        <p:txBody>
          <a:bodyPr wrap="square">
            <a:spAutoFit/>
          </a:bodyPr>
          <a:lstStyle/>
          <a:p>
            <a:r>
              <a:rPr lang="es-ES" sz="1300" b="1" dirty="0"/>
              <a:t>DIAGNÓSTICO DE LAS DEBILIDADES Y DISTORSIONES DE LA N.C.</a:t>
            </a:r>
          </a:p>
        </p:txBody>
      </p:sp>
      <p:sp>
        <p:nvSpPr>
          <p:cNvPr id="9" name="CuadroTexto 8">
            <a:extLst>
              <a:ext uri="{FF2B5EF4-FFF2-40B4-BE49-F238E27FC236}">
                <a16:creationId xmlns:a16="http://schemas.microsoft.com/office/drawing/2014/main" id="{920DF395-6CF6-6B73-AC2B-73B319326132}"/>
              </a:ext>
            </a:extLst>
          </p:cNvPr>
          <p:cNvSpPr txBox="1"/>
          <p:nvPr/>
        </p:nvSpPr>
        <p:spPr>
          <a:xfrm>
            <a:off x="323528" y="2211710"/>
            <a:ext cx="8568952" cy="2292935"/>
          </a:xfrm>
          <a:prstGeom prst="rect">
            <a:avLst/>
          </a:prstGeom>
          <a:noFill/>
        </p:spPr>
        <p:txBody>
          <a:bodyPr wrap="square">
            <a:spAutoFit/>
          </a:bodyPr>
          <a:lstStyle/>
          <a:p>
            <a:pPr marL="285750" indent="-285750" algn="just">
              <a:buFont typeface="Arial" panose="020B0604020202020204" pitchFamily="34" charset="0"/>
              <a:buChar char="•"/>
            </a:pPr>
            <a:r>
              <a:rPr lang="es-ES" sz="1300" dirty="0"/>
              <a:t>La prioridad aplicativa del convenio de empresa, introducido por la reforma laboral de 2012, ha provocado una utilización generalizada de los c. colectivos como herramienta de flexibilidad interna, cuyo objetivo es la reducción de las condiciones de trabajo de los convenios sectoriales y no la creación de una nueva unidad de negociación transformadora.</a:t>
            </a:r>
          </a:p>
          <a:p>
            <a:pPr marL="285750" indent="-285750" algn="just">
              <a:buFont typeface="Arial" panose="020B0604020202020204" pitchFamily="34" charset="0"/>
              <a:buChar char="•"/>
            </a:pPr>
            <a:r>
              <a:rPr lang="es-ES" sz="1300" dirty="0"/>
              <a:t>Falta de certeza sobre el c.c. aplicable con la consiguiente inseguridad jurídica, que provoca pérdida de transparencia competitiva y afecta al normal desarrollo de las relaciones contractuales entre empresas, incluida la descentralización y el derecho de información sobre condiciones esenciales del contrato.</a:t>
            </a:r>
          </a:p>
          <a:p>
            <a:pPr marL="285750" indent="-285750" algn="just">
              <a:buFont typeface="Arial" panose="020B0604020202020204" pitchFamily="34" charset="0"/>
              <a:buChar char="•"/>
            </a:pPr>
            <a:r>
              <a:rPr lang="es-ES" sz="1300" dirty="0"/>
              <a:t>Utilización indebida del convenio de empresa que, en vez de regular aquellos aspectos organizativos, que pueden mejorar la productividad, como la utilización racional de las h. extras, la distribución horaria, la adaptación del régimen de clasificación profesional, de las modalidades contractuales y de las medidas para favorecer la conciliación, han generalizado la reducción de salarios y, en su momento, la ampliación de jornadas frente al convenio sectorial. </a:t>
            </a:r>
          </a:p>
        </p:txBody>
      </p:sp>
    </p:spTree>
    <p:extLst>
      <p:ext uri="{BB962C8B-B14F-4D97-AF65-F5344CB8AC3E}">
        <p14:creationId xmlns:p14="http://schemas.microsoft.com/office/powerpoint/2010/main" val="2964347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870B909-0A92-B5D2-2710-08F69CBAEC5A}"/>
              </a:ext>
            </a:extLst>
          </p:cNvPr>
          <p:cNvSpPr txBox="1"/>
          <p:nvPr/>
        </p:nvSpPr>
        <p:spPr>
          <a:xfrm>
            <a:off x="251520" y="1059582"/>
            <a:ext cx="4536504" cy="461665"/>
          </a:xfrm>
          <a:prstGeom prst="rect">
            <a:avLst/>
          </a:prstGeom>
          <a:noFill/>
        </p:spPr>
        <p:txBody>
          <a:bodyPr wrap="square">
            <a:spAutoFit/>
          </a:bodyPr>
          <a:lstStyle/>
          <a:p>
            <a:r>
              <a:rPr lang="es-ES" sz="2400" b="1" dirty="0"/>
              <a:t>Sobre la certeza del diagnóstico</a:t>
            </a:r>
          </a:p>
        </p:txBody>
      </p:sp>
      <p:sp>
        <p:nvSpPr>
          <p:cNvPr id="5" name="CuadroTexto 4">
            <a:extLst>
              <a:ext uri="{FF2B5EF4-FFF2-40B4-BE49-F238E27FC236}">
                <a16:creationId xmlns:a16="http://schemas.microsoft.com/office/drawing/2014/main" id="{2193B7DD-F134-8E71-FE3A-74697302BFE3}"/>
              </a:ext>
            </a:extLst>
          </p:cNvPr>
          <p:cNvSpPr txBox="1"/>
          <p:nvPr/>
        </p:nvSpPr>
        <p:spPr>
          <a:xfrm>
            <a:off x="251520" y="1635646"/>
            <a:ext cx="8784976" cy="3493264"/>
          </a:xfrm>
          <a:prstGeom prst="rect">
            <a:avLst/>
          </a:prstGeom>
          <a:noFill/>
        </p:spPr>
        <p:txBody>
          <a:bodyPr wrap="square">
            <a:spAutoFit/>
          </a:bodyPr>
          <a:lstStyle/>
          <a:p>
            <a:pPr marL="285750" indent="-285750" algn="just">
              <a:buFont typeface="Arial" panose="020B0604020202020204" pitchFamily="34" charset="0"/>
              <a:buChar char="•"/>
            </a:pPr>
            <a:r>
              <a:rPr lang="es-ES" sz="1300" dirty="0"/>
              <a:t>Los convenios de empresa han generalizado la aplicación de jornada legal, aunque deberá garantizarse la pactada en el convenio sectorial durante su vigencia (SAN 7-5-21, p. 10021), así como la reducción de los salarios del convenio sectorial.</a:t>
            </a:r>
          </a:p>
          <a:p>
            <a:pPr marL="285750" indent="-285750" algn="just">
              <a:buFont typeface="Arial" panose="020B0604020202020204" pitchFamily="34" charset="0"/>
              <a:buChar char="•"/>
            </a:pPr>
            <a:r>
              <a:rPr lang="es-ES" sz="1300" dirty="0"/>
              <a:t>Se han anulado decenas de convenios de empresa de esas características, porque se negociaron sin respetar el principio de correspondencia (por todas SSTS 13-2-2018, r. 236/16; 30-10-2019, r. 191/1; 17-3-2020, r. 136/18 y 2-2-2021, r. 128/19).</a:t>
            </a:r>
          </a:p>
          <a:p>
            <a:pPr marL="285750" indent="-285750" algn="just">
              <a:buFont typeface="Arial" panose="020B0604020202020204" pitchFamily="34" charset="0"/>
              <a:buChar char="•"/>
            </a:pPr>
            <a:r>
              <a:rPr lang="es-ES" sz="1300" dirty="0"/>
              <a:t>Se ha reproducido, incluso, la renegociación de convenios colectivos, que ya habían sido anulados hasta dos veces por las mismas razones (TS 10-7-2019, r. 49/19 y  17-3-2020, r. 136/18).</a:t>
            </a:r>
          </a:p>
          <a:p>
            <a:pPr marL="285750" indent="-285750" algn="just">
              <a:buFont typeface="Arial" panose="020B0604020202020204" pitchFamily="34" charset="0"/>
              <a:buChar char="•"/>
            </a:pPr>
            <a:r>
              <a:rPr lang="es-ES" sz="1300" dirty="0"/>
              <a:t>Se ha pretendido priorizar convenios colectivos de centro frente al sectorial (TS 26-1-22, r.33/20), pretendiendo, a continuación, aplicar el convenio de centro en toda la empresa (TS 8-2-22, r. 20/20).</a:t>
            </a:r>
          </a:p>
          <a:p>
            <a:pPr marL="285750" indent="-285750" algn="just">
              <a:buFont typeface="Arial" panose="020B0604020202020204" pitchFamily="34" charset="0"/>
              <a:buChar char="•"/>
            </a:pPr>
            <a:r>
              <a:rPr lang="es-ES" sz="1300" dirty="0"/>
              <a:t>Se han retrotraído también los efectos económicos de un convenio, publicado en 2018, al año 2013 y se han prolongado sus efectos hasta el año 2025, cuando el convenio precedente había sido anulado por quiebra del principio de correspondencia, acreditándose, además, que no hubo negociación efectiva en la única reunión negociadora (TS 2-2-2021, r. 128/19). </a:t>
            </a:r>
          </a:p>
          <a:p>
            <a:pPr marL="285750" indent="-285750" algn="just">
              <a:buFont typeface="Arial" panose="020B0604020202020204" pitchFamily="34" charset="0"/>
              <a:buChar char="•"/>
            </a:pPr>
            <a:r>
              <a:rPr lang="es-ES" sz="1300" dirty="0"/>
              <a:t>Se ha llegado a pactar en empresa multiservicios que, ante las diferentes actividades de la misma, la aplicación del ET y el SMI, lo que se ha considerado un manifiesto fraude de ley (SAN 22-2-22, p.319/21)</a:t>
            </a:r>
          </a:p>
          <a:p>
            <a:pPr marL="285750" indent="-285750" algn="just">
              <a:buFont typeface="Arial" panose="020B0604020202020204" pitchFamily="34" charset="0"/>
              <a:buChar char="•"/>
            </a:pPr>
            <a:r>
              <a:rPr lang="es-ES" sz="1300" dirty="0"/>
              <a:t>La perdida la vigencia del convenio de empresa ha supuesto la aplicación del convenio de ámbito superior, con la consiguiente pérdida de los derechos reconocidos en el convenio empresarial y, provocando, al tiempo, fuertes dificultades para la aplicación correcta del convenio sectorial de ámbito superior (TS 7-7-21, r. 137/19 y 5-10-21, r. 4815/18).</a:t>
            </a:r>
          </a:p>
        </p:txBody>
      </p:sp>
    </p:spTree>
    <p:extLst>
      <p:ext uri="{BB962C8B-B14F-4D97-AF65-F5344CB8AC3E}">
        <p14:creationId xmlns:p14="http://schemas.microsoft.com/office/powerpoint/2010/main" val="592772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A406E15-CFC4-F189-4A12-63CCD7414BDF}"/>
              </a:ext>
            </a:extLst>
          </p:cNvPr>
          <p:cNvSpPr txBox="1"/>
          <p:nvPr/>
        </p:nvSpPr>
        <p:spPr>
          <a:xfrm>
            <a:off x="323528" y="915566"/>
            <a:ext cx="7416824" cy="461665"/>
          </a:xfrm>
          <a:prstGeom prst="rect">
            <a:avLst/>
          </a:prstGeom>
          <a:noFill/>
        </p:spPr>
        <p:txBody>
          <a:bodyPr wrap="square">
            <a:spAutoFit/>
          </a:bodyPr>
          <a:lstStyle/>
          <a:p>
            <a:r>
              <a:rPr lang="es-ES" sz="2400" b="1" dirty="0"/>
              <a:t>La modernización de la negociación colectiva</a:t>
            </a:r>
          </a:p>
        </p:txBody>
      </p:sp>
      <p:sp>
        <p:nvSpPr>
          <p:cNvPr id="5" name="CuadroTexto 4">
            <a:extLst>
              <a:ext uri="{FF2B5EF4-FFF2-40B4-BE49-F238E27FC236}">
                <a16:creationId xmlns:a16="http://schemas.microsoft.com/office/drawing/2014/main" id="{9A795F77-096A-0FF8-F117-B5E7724AEFEB}"/>
              </a:ext>
            </a:extLst>
          </p:cNvPr>
          <p:cNvSpPr txBox="1"/>
          <p:nvPr/>
        </p:nvSpPr>
        <p:spPr>
          <a:xfrm>
            <a:off x="467544" y="1275606"/>
            <a:ext cx="8280920" cy="3493264"/>
          </a:xfrm>
          <a:prstGeom prst="rect">
            <a:avLst/>
          </a:prstGeom>
          <a:noFill/>
        </p:spPr>
        <p:txBody>
          <a:bodyPr wrap="square">
            <a:spAutoFit/>
          </a:bodyPr>
          <a:lstStyle/>
          <a:p>
            <a:pPr marL="285750" indent="-285750" algn="just">
              <a:buFont typeface="Arial" panose="020B0604020202020204" pitchFamily="34" charset="0"/>
              <a:buChar char="•"/>
            </a:pPr>
            <a:r>
              <a:rPr lang="es-ES" sz="1300" b="1" dirty="0"/>
              <a:t>El valor de la negociación colectiva</a:t>
            </a:r>
            <a:r>
              <a:rPr lang="es-ES" sz="1300" dirty="0"/>
              <a:t>: pieza clave del sistema democrático, fundamental para la configuración de dinámicas empresariales y productivas eficientes, mediante la adaptación de las condiciones de trabajo a las características de los sectores productivos y empresas. De adecuarse razonable y equilibradamente ambos factores, aportarán seguridad jurídica, disminuirán la conflictividad e incrementarán la productividad.</a:t>
            </a:r>
          </a:p>
          <a:p>
            <a:pPr marL="285750" indent="-285750" algn="just">
              <a:buFont typeface="Arial" panose="020B0604020202020204" pitchFamily="34" charset="0"/>
              <a:buChar char="•"/>
            </a:pPr>
            <a:r>
              <a:rPr lang="es-ES" sz="1300" dirty="0"/>
              <a:t>Para alcanzar dichos objetivos, deberá asegurarse la competitividad entre las empresas y apostar por un empleo de calidad y en proceso formativo permanente para garantizar su adecuación a los nuevos instrumentos técnicos, así como a las nuevas modalidades organizativas y no, como ahora, a la reducción de costes laborales.</a:t>
            </a:r>
          </a:p>
          <a:p>
            <a:pPr marL="285750" indent="-285750" algn="just">
              <a:buFont typeface="Arial" panose="020B0604020202020204" pitchFamily="34" charset="0"/>
              <a:buChar char="•"/>
            </a:pPr>
            <a:r>
              <a:rPr lang="es-ES" sz="1300" dirty="0"/>
              <a:t>Se apuesta, por tanto, por la vertebración de un </a:t>
            </a:r>
            <a:r>
              <a:rPr lang="es-ES" sz="1300" b="1" dirty="0"/>
              <a:t>sistema de relaciones laborales equilibrado </a:t>
            </a:r>
            <a:r>
              <a:rPr lang="es-ES" sz="1300" dirty="0"/>
              <a:t>para acometer un proceso de intenso cambio como consecuencia de la transición ecológica y la digitalización.</a:t>
            </a:r>
          </a:p>
          <a:p>
            <a:pPr marL="285750" indent="-285750" algn="just">
              <a:buFont typeface="Arial" panose="020B0604020202020204" pitchFamily="34" charset="0"/>
              <a:buChar char="•"/>
            </a:pPr>
            <a:r>
              <a:rPr lang="es-ES" sz="1300" dirty="0"/>
              <a:t>De este modo, la adaptación de los diversos sectores y empresas debe acometerse mediante una </a:t>
            </a:r>
            <a:r>
              <a:rPr lang="es-ES" sz="1300" b="1" dirty="0"/>
              <a:t>división del trabajo efectiva entre la negociación colectiva sectorial y empresarial</a:t>
            </a:r>
            <a:r>
              <a:rPr lang="es-ES" sz="1300" dirty="0"/>
              <a:t>, encomendándose a la primera la negociación de los contenidos generales del sector, que aseguren una jornada máxima y un salario mínimo sectorial, mientras que los convenios de empresa deben negociar sobre aquellas materias, que permitan la mejora  y la adaptación de la empresa a los requerimientos de la demanda, que justifiquen su prioridad aplicativa respecto al convenio sectorial, como puede ser mediante la utilización máxima de la distribución irregular de jornada frente a la externalización de servicios (SAN 18-4-22, p. 76/22).</a:t>
            </a:r>
          </a:p>
          <a:p>
            <a:endParaRPr lang="es-ES" sz="1300" dirty="0"/>
          </a:p>
        </p:txBody>
      </p:sp>
    </p:spTree>
    <p:extLst>
      <p:ext uri="{BB962C8B-B14F-4D97-AF65-F5344CB8AC3E}">
        <p14:creationId xmlns:p14="http://schemas.microsoft.com/office/powerpoint/2010/main" val="1196213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37B83E2-37B1-B262-9794-A9AB82A7E487}"/>
              </a:ext>
            </a:extLst>
          </p:cNvPr>
          <p:cNvSpPr txBox="1"/>
          <p:nvPr/>
        </p:nvSpPr>
        <p:spPr>
          <a:xfrm>
            <a:off x="179512" y="915566"/>
            <a:ext cx="8136904" cy="461665"/>
          </a:xfrm>
          <a:prstGeom prst="rect">
            <a:avLst/>
          </a:prstGeom>
          <a:noFill/>
        </p:spPr>
        <p:txBody>
          <a:bodyPr wrap="square">
            <a:spAutoFit/>
          </a:bodyPr>
          <a:lstStyle/>
          <a:p>
            <a:r>
              <a:rPr lang="es-ES" sz="2400" b="1" dirty="0"/>
              <a:t>Las medidas propuestas para la modernización de la N.C.</a:t>
            </a:r>
          </a:p>
        </p:txBody>
      </p:sp>
      <p:sp>
        <p:nvSpPr>
          <p:cNvPr id="5" name="CuadroTexto 4">
            <a:extLst>
              <a:ext uri="{FF2B5EF4-FFF2-40B4-BE49-F238E27FC236}">
                <a16:creationId xmlns:a16="http://schemas.microsoft.com/office/drawing/2014/main" id="{C69625C9-53B4-8752-0FF2-2FD8DB284406}"/>
              </a:ext>
            </a:extLst>
          </p:cNvPr>
          <p:cNvSpPr txBox="1"/>
          <p:nvPr/>
        </p:nvSpPr>
        <p:spPr>
          <a:xfrm>
            <a:off x="323528" y="1388148"/>
            <a:ext cx="8280920" cy="3293209"/>
          </a:xfrm>
          <a:prstGeom prst="rect">
            <a:avLst/>
          </a:prstGeom>
          <a:noFill/>
        </p:spPr>
        <p:txBody>
          <a:bodyPr wrap="square">
            <a:spAutoFit/>
          </a:bodyPr>
          <a:lstStyle/>
          <a:p>
            <a:pPr algn="just"/>
            <a:r>
              <a:rPr lang="es-ES" sz="1300" dirty="0"/>
              <a:t>Se establece una nueva división del trabajo entre los convenios sectoriales y los convenios de empresa, cuyo despliegue asegure que la descentralización de los convenios colectivos no devalúe los costes retributivos, ni contribuya a quebrar la competitividad entre las empresas que actúan en el mismo mercado, promoviendo, por el contrario, medidas creativas y flexibles, que pivoten sobre aspectos cualitativos de las relaciones de trabajo: </a:t>
            </a:r>
            <a:r>
              <a:rPr lang="es-ES" sz="1300" b="1" dirty="0"/>
              <a:t>adaptación de la distribución horaria; abono o descanso de las horas extraordinarias; adaptación del sistema de clasificación profesional, tanto en lo referido a la polivalencia funcional (TS 24-11-20, r. 65/19), como al derecho de promoción y ascensos (TS 2-2-21, r. 2301/18 y TS 29-3-22, r. 109/20); modalidades contractuales (TS 31-3-22, r. 59/20); conciliación (SAN 22-12-21, p. 280/21) y aquellas otras que se encomienden por los instrumentos negociados conforme al art. 82.3 ET.</a:t>
            </a:r>
          </a:p>
          <a:p>
            <a:pPr marL="285750" indent="-285750" algn="just">
              <a:buFont typeface="Arial" panose="020B0604020202020204" pitchFamily="34" charset="0"/>
              <a:buChar char="•"/>
            </a:pPr>
            <a:r>
              <a:rPr lang="es-ES" sz="1300" dirty="0"/>
              <a:t>Así, se ha validado la creación de bolsas de horas por el convenio de empresa, para utilizarlas cuando sea pertinente productivamente (SAN 15-3-22, p. 25/22 y 17-3-22, r. 279/21).</a:t>
            </a:r>
          </a:p>
          <a:p>
            <a:pPr marL="285750" indent="-285750" algn="just">
              <a:buFont typeface="Arial" panose="020B0604020202020204" pitchFamily="34" charset="0"/>
              <a:buChar char="•"/>
            </a:pPr>
            <a:r>
              <a:rPr lang="es-ES" sz="1300" dirty="0"/>
              <a:t>Se ha descartado la vigencia del permiso de paternidad, pactado en convenio de empresa, una vez vigente el nuevo permiso de paternidad del art. 37.3.b ET (TS 26-1-22,r. 100/20).</a:t>
            </a:r>
          </a:p>
          <a:p>
            <a:pPr marL="285750" indent="-285750" algn="just">
              <a:buFont typeface="Arial" panose="020B0604020202020204" pitchFamily="34" charset="0"/>
              <a:buChar char="•"/>
            </a:pPr>
            <a:r>
              <a:rPr lang="es-ES" sz="1300" dirty="0"/>
              <a:t>Se regula el régimen de ultraactividad de los convenios, incentivando todas las fórmulas viables para su renovación y, en su defecto, mediante los procedimientos de autocomposición pactados en el propio convenio colectivo (STS 29-09-2020, </a:t>
            </a:r>
            <a:r>
              <a:rPr lang="es-ES" sz="1300" dirty="0" err="1"/>
              <a:t>rec.</a:t>
            </a:r>
            <a:r>
              <a:rPr lang="es-ES" sz="1300" dirty="0"/>
              <a:t> 187/18) o, en su caso, las vías de mediación (obligatoria) o arbitraje (pactado de común acuerdo) (art. 20 y siguientes VI ASAC). </a:t>
            </a:r>
          </a:p>
        </p:txBody>
      </p:sp>
    </p:spTree>
    <p:extLst>
      <p:ext uri="{BB962C8B-B14F-4D97-AF65-F5344CB8AC3E}">
        <p14:creationId xmlns:p14="http://schemas.microsoft.com/office/powerpoint/2010/main" val="3637913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6F350BC-C512-4940-5A04-AFB36B95160A}"/>
              </a:ext>
            </a:extLst>
          </p:cNvPr>
          <p:cNvSpPr txBox="1"/>
          <p:nvPr/>
        </p:nvSpPr>
        <p:spPr>
          <a:xfrm>
            <a:off x="323528" y="915566"/>
            <a:ext cx="8352928" cy="461665"/>
          </a:xfrm>
          <a:prstGeom prst="rect">
            <a:avLst/>
          </a:prstGeom>
          <a:noFill/>
        </p:spPr>
        <p:txBody>
          <a:bodyPr wrap="square">
            <a:spAutoFit/>
          </a:bodyPr>
          <a:lstStyle/>
          <a:p>
            <a:r>
              <a:rPr lang="es-ES" sz="2400" b="1" dirty="0"/>
              <a:t>Concurrencia de c.c. Prioridad aplicativa del c. de empresa</a:t>
            </a:r>
          </a:p>
        </p:txBody>
      </p:sp>
      <p:sp>
        <p:nvSpPr>
          <p:cNvPr id="5" name="CuadroTexto 4">
            <a:extLst>
              <a:ext uri="{FF2B5EF4-FFF2-40B4-BE49-F238E27FC236}">
                <a16:creationId xmlns:a16="http://schemas.microsoft.com/office/drawing/2014/main" id="{FACE702F-3BE2-4A85-C93D-5A4DB7590B1C}"/>
              </a:ext>
            </a:extLst>
          </p:cNvPr>
          <p:cNvSpPr txBox="1"/>
          <p:nvPr/>
        </p:nvSpPr>
        <p:spPr>
          <a:xfrm>
            <a:off x="323528" y="1377231"/>
            <a:ext cx="8496944" cy="3293209"/>
          </a:xfrm>
          <a:prstGeom prst="rect">
            <a:avLst/>
          </a:prstGeom>
          <a:noFill/>
        </p:spPr>
        <p:txBody>
          <a:bodyPr wrap="square">
            <a:spAutoFit/>
          </a:bodyPr>
          <a:lstStyle/>
          <a:p>
            <a:pPr marL="285750" indent="-285750" algn="just">
              <a:buFont typeface="Arial" panose="020B0604020202020204" pitchFamily="34" charset="0"/>
              <a:buChar char="•"/>
            </a:pPr>
            <a:r>
              <a:rPr lang="es-ES" sz="1300" dirty="0"/>
              <a:t>Se mantiene la regla general, según la cual un c.c. no puede verse afectado por otro de ámbito distinto durante su vigencia, entendiéndose como tal su vigencia inicial o su prórroga expresa por las partes (TS 5-10-21, r. 4815/18). No así, en situación de ultraactividad (TS 13-3-18, r. 54/17; 8-1-20, r.129/18; 11-6-20, r. 9/19; 13-1-21, r. 191/19 y 26-01-2022, </a:t>
            </a:r>
            <a:r>
              <a:rPr lang="es-ES" sz="1300" dirty="0" err="1"/>
              <a:t>rec.</a:t>
            </a:r>
            <a:r>
              <a:rPr lang="es-ES" sz="1300" dirty="0"/>
              <a:t> 33/20).</a:t>
            </a:r>
          </a:p>
          <a:p>
            <a:pPr marL="285750" indent="-285750" algn="just">
              <a:buFont typeface="Arial" panose="020B0604020202020204" pitchFamily="34" charset="0"/>
              <a:buChar char="•"/>
            </a:pPr>
            <a:r>
              <a:rPr lang="es-ES" sz="1300" dirty="0"/>
              <a:t>El c.c., negociado ex art. 83.2 ET, tiene la llave para modificar la regla general:</a:t>
            </a:r>
          </a:p>
          <a:p>
            <a:pPr marL="800100" lvl="1" indent="-342900" algn="just">
              <a:buFont typeface="+mj-lt"/>
              <a:buAutoNum type="alphaLcParenR"/>
            </a:pPr>
            <a:r>
              <a:rPr lang="es-ES" sz="1300" dirty="0"/>
              <a:t>Puede pactar de mutuo acuerdo otras reglas de concurrencia (TS 18-2-15, r. 18/14).</a:t>
            </a:r>
          </a:p>
          <a:p>
            <a:pPr marL="800100" lvl="1" indent="-342900" algn="just">
              <a:buFont typeface="+mj-lt"/>
              <a:buAutoNum type="alphaLcParenR"/>
            </a:pPr>
            <a:r>
              <a:rPr lang="es-ES" sz="1300" dirty="0"/>
              <a:t>Se mantiene también que, los c.c. autonómicos, negociados y acordados por los sujetos legitimados (art. 87 y 88 ET), puedan afectar a los de ámbito estatal, salvo que lo impida el c.c. de ámbito estatal, negociado con arreglo al art. 83.2 ET (TS 25-4-19, r. 40/18 y SAN 9-9-22, p. 152/22). </a:t>
            </a:r>
          </a:p>
          <a:p>
            <a:pPr marL="800100" lvl="1" indent="-342900" algn="just">
              <a:buFont typeface="+mj-lt"/>
              <a:buAutoNum type="alphaLcParenR"/>
            </a:pPr>
            <a:r>
              <a:rPr lang="es-ES" sz="1300" dirty="0"/>
              <a:t>Los convenios autonómicos, no podrán regular el periodo de prueba, las modalidades de contratación, la clasificación profesional, la jornada máxima anual de trabajo, el régimen disciplinario, las normas mínimas en materia de prevención de riesgos laborales y la movilidad geográfica, salvo que se autorice por el c.c. estatal negociado ex art. 83.2 ET (TS 26-1-2004, r. 21/2003; 19-7-2007, r. 31/2006; 27-10-10, r. 53/09).</a:t>
            </a:r>
          </a:p>
          <a:p>
            <a:pPr marL="342900" indent="-342900" algn="just">
              <a:buFont typeface="Arial" panose="020B0604020202020204" pitchFamily="34" charset="0"/>
              <a:buChar char="•"/>
            </a:pPr>
            <a:r>
              <a:rPr lang="es-ES" sz="1300" dirty="0"/>
              <a:t>La concurrencia de convenios no comporta su nulidad, sino la inaplicación del posterior mientras se mantenga vigente el anterior (TS 5-10-21, r. 4815/18 y 26-01-2022, </a:t>
            </a:r>
            <a:r>
              <a:rPr lang="es-ES" sz="1300" dirty="0" err="1"/>
              <a:t>rec.</a:t>
            </a:r>
            <a:r>
              <a:rPr lang="es-ES" sz="1300" dirty="0"/>
              <a:t> 33/20).</a:t>
            </a:r>
          </a:p>
          <a:p>
            <a:pPr marL="342900" indent="-342900">
              <a:buFont typeface="+mj-lt"/>
              <a:buAutoNum type="alphaLcParenR"/>
            </a:pPr>
            <a:endParaRPr lang="es-ES" sz="1300" dirty="0"/>
          </a:p>
        </p:txBody>
      </p:sp>
    </p:spTree>
    <p:extLst>
      <p:ext uri="{BB962C8B-B14F-4D97-AF65-F5344CB8AC3E}">
        <p14:creationId xmlns:p14="http://schemas.microsoft.com/office/powerpoint/2010/main" val="3849962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6F350BC-C512-4940-5A04-AFB36B95160A}"/>
              </a:ext>
            </a:extLst>
          </p:cNvPr>
          <p:cNvSpPr txBox="1"/>
          <p:nvPr/>
        </p:nvSpPr>
        <p:spPr>
          <a:xfrm>
            <a:off x="323528" y="915566"/>
            <a:ext cx="8352928" cy="461665"/>
          </a:xfrm>
          <a:prstGeom prst="rect">
            <a:avLst/>
          </a:prstGeom>
          <a:noFill/>
        </p:spPr>
        <p:txBody>
          <a:bodyPr wrap="square">
            <a:spAutoFit/>
          </a:bodyPr>
          <a:lstStyle/>
          <a:p>
            <a:r>
              <a:rPr lang="es-ES" sz="2400" b="1" dirty="0"/>
              <a:t>Concurrencia de c.c. Prioridad aplicativa del c. de empresa</a:t>
            </a:r>
          </a:p>
        </p:txBody>
      </p:sp>
      <p:sp>
        <p:nvSpPr>
          <p:cNvPr id="5" name="CuadroTexto 4">
            <a:extLst>
              <a:ext uri="{FF2B5EF4-FFF2-40B4-BE49-F238E27FC236}">
                <a16:creationId xmlns:a16="http://schemas.microsoft.com/office/drawing/2014/main" id="{FACE702F-3BE2-4A85-C93D-5A4DB7590B1C}"/>
              </a:ext>
            </a:extLst>
          </p:cNvPr>
          <p:cNvSpPr txBox="1"/>
          <p:nvPr/>
        </p:nvSpPr>
        <p:spPr>
          <a:xfrm>
            <a:off x="395536" y="1473335"/>
            <a:ext cx="8352928" cy="2292935"/>
          </a:xfrm>
          <a:prstGeom prst="rect">
            <a:avLst/>
          </a:prstGeom>
          <a:noFill/>
        </p:spPr>
        <p:txBody>
          <a:bodyPr wrap="square">
            <a:spAutoFit/>
          </a:bodyPr>
          <a:lstStyle/>
          <a:p>
            <a:pPr marL="285750" indent="-285750" algn="just">
              <a:buFont typeface="Arial" panose="020B0604020202020204" pitchFamily="34" charset="0"/>
              <a:buChar char="•"/>
            </a:pPr>
            <a:r>
              <a:rPr lang="es-ES" sz="1300" dirty="0"/>
              <a:t>Se mantiene la prioridad aplicativa de los convenios colectivos de empresa, grupo de empresas o empresas en red, pero no los de ámbito inferior (TS 18-04-17, r. 154/16; 28-6-17, r. 203/16; 21-12-17, r. 280/16; 26-1-22, r. 33/20 y 8-2-22, r. 20/20), en las materias tasadas en el art. 84.2 ET, que son </a:t>
            </a:r>
            <a:r>
              <a:rPr lang="es-ES" sz="1300" b="1" dirty="0"/>
              <a:t>“numerus clausus” </a:t>
            </a:r>
            <a:r>
              <a:rPr lang="es-ES" sz="1300" dirty="0"/>
              <a:t>(TS 2-12-20, r. 86/19), de las cuales ha desaparecido la cuantía del salario base y de los complementos salariales, incluidos los vinculados a la situación y resultados de la empresa, no incluyendo, por tanto, a los conceptos extrasalariales como el p. transporte (TS 26-5-21, r.171/19). El c.e. no puede establecer un régimen de sucesión, que afecte a terceros, ni ampliar la jornada pactada en el </a:t>
            </a:r>
            <a:r>
              <a:rPr lang="es-ES" sz="1300" dirty="0" err="1"/>
              <a:t>c.s</a:t>
            </a:r>
            <a:r>
              <a:rPr lang="es-ES" sz="1300" dirty="0"/>
              <a:t>. durante su vigencia (SAN 7-5-21, p. 100/21).</a:t>
            </a:r>
          </a:p>
          <a:p>
            <a:pPr marL="285750" indent="-285750" algn="just">
              <a:buFont typeface="Arial" panose="020B0604020202020204" pitchFamily="34" charset="0"/>
              <a:buChar char="•"/>
            </a:pPr>
            <a:r>
              <a:rPr lang="es-ES" sz="1300" dirty="0"/>
              <a:t>La prioridad aplicativa en materia salarial ha sido el principal factor de desequilibrio y desigualdad en las relaciones laborales, especialmente en las empresas multiservicios (TS 11-11-21, r. 3330/19). Así, se ha priorizado el sistema retributivo global, pactado en el convenio de empresa, frente al c. sectorial (TS 26-7-22, r. 23/21)</a:t>
            </a:r>
          </a:p>
          <a:p>
            <a:endParaRPr lang="es-ES" sz="1300" dirty="0"/>
          </a:p>
        </p:txBody>
      </p:sp>
    </p:spTree>
    <p:extLst>
      <p:ext uri="{BB962C8B-B14F-4D97-AF65-F5344CB8AC3E}">
        <p14:creationId xmlns:p14="http://schemas.microsoft.com/office/powerpoint/2010/main" val="1410174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0DDC0A0-8263-5B49-06F9-3124F0C7DAA0}"/>
              </a:ext>
            </a:extLst>
          </p:cNvPr>
          <p:cNvSpPr txBox="1"/>
          <p:nvPr/>
        </p:nvSpPr>
        <p:spPr>
          <a:xfrm>
            <a:off x="107504" y="756741"/>
            <a:ext cx="7776864" cy="461665"/>
          </a:xfrm>
          <a:prstGeom prst="rect">
            <a:avLst/>
          </a:prstGeom>
          <a:noFill/>
        </p:spPr>
        <p:txBody>
          <a:bodyPr wrap="square">
            <a:spAutoFit/>
          </a:bodyPr>
          <a:lstStyle/>
          <a:p>
            <a:r>
              <a:rPr lang="es-ES" sz="2400" b="1" dirty="0"/>
              <a:t>Vigencia del c. colectivo. La ultraactividad del convenio (I)</a:t>
            </a:r>
          </a:p>
        </p:txBody>
      </p:sp>
      <p:sp>
        <p:nvSpPr>
          <p:cNvPr id="5" name="CuadroTexto 4">
            <a:extLst>
              <a:ext uri="{FF2B5EF4-FFF2-40B4-BE49-F238E27FC236}">
                <a16:creationId xmlns:a16="http://schemas.microsoft.com/office/drawing/2014/main" id="{6108C2C1-036C-B0DF-6CB3-EFC854F92C53}"/>
              </a:ext>
            </a:extLst>
          </p:cNvPr>
          <p:cNvSpPr txBox="1"/>
          <p:nvPr/>
        </p:nvSpPr>
        <p:spPr>
          <a:xfrm>
            <a:off x="323528" y="1218406"/>
            <a:ext cx="8496944" cy="3693319"/>
          </a:xfrm>
          <a:prstGeom prst="rect">
            <a:avLst/>
          </a:prstGeom>
          <a:noFill/>
        </p:spPr>
        <p:txBody>
          <a:bodyPr wrap="square">
            <a:spAutoFit/>
          </a:bodyPr>
          <a:lstStyle/>
          <a:p>
            <a:pPr marL="285750" indent="-285750" algn="just">
              <a:buFont typeface="Arial" panose="020B0604020202020204" pitchFamily="34" charset="0"/>
              <a:buChar char="•"/>
            </a:pPr>
            <a:r>
              <a:rPr lang="es-ES" sz="1300" dirty="0"/>
              <a:t>La vigencia del convenio se decidirá libremente por sus negociadores, quienes podrán pactar diferentes vigencias para cada materia o grupo homogéneo de materias, conforme al art. 86.1 ET (TS 6-7-2016, r. 155/15). En cualquier caso, los acuerdos o pactos extraestatutarios no despliegan ultraactividad y sus contenidos desaparecen con su vigencia (SAN 10-2-22, p. 351/21).</a:t>
            </a:r>
          </a:p>
          <a:p>
            <a:pPr marL="285750" indent="-285750" algn="just">
              <a:buFont typeface="Arial" panose="020B0604020202020204" pitchFamily="34" charset="0"/>
              <a:buChar char="•"/>
            </a:pPr>
            <a:r>
              <a:rPr lang="es-ES" sz="1300" dirty="0"/>
              <a:t>La regla general es que, la vigencia del c.c., una vez denunciado y concluida su duración, se ajustará a lo pactado en el propio convenio, conforme al art. 86.3 ET (TS 13-3-18, r. 54/17; 8-1-20, r.129/18; 11-6-20, r. 9/19; 13-1-21, r. 191/19 y 26-01-2022, </a:t>
            </a:r>
            <a:r>
              <a:rPr lang="es-ES" sz="1300" dirty="0" err="1"/>
              <a:t>rec.</a:t>
            </a:r>
            <a:r>
              <a:rPr lang="es-ES" sz="1300" dirty="0"/>
              <a:t> 33/20).</a:t>
            </a:r>
          </a:p>
          <a:p>
            <a:pPr marL="285750" indent="-285750" algn="just">
              <a:buFont typeface="Arial" panose="020B0604020202020204" pitchFamily="34" charset="0"/>
              <a:buChar char="•"/>
            </a:pPr>
            <a:r>
              <a:rPr lang="es-ES" sz="1300" dirty="0"/>
              <a:t>De este modo, las partes negociadoras legitimadas podrán decidir:</a:t>
            </a:r>
          </a:p>
          <a:p>
            <a:pPr marL="800100" lvl="1" indent="-342900" algn="just">
              <a:buFont typeface="+mj-lt"/>
              <a:buAutoNum type="alphaLcParenR"/>
            </a:pPr>
            <a:r>
              <a:rPr lang="es-ES" sz="1300" dirty="0"/>
              <a:t>Si negocian la revisión del convenio durante su vigencia ex art. 86.1 ET (TS 16-6-21, r. 21/20).</a:t>
            </a:r>
          </a:p>
          <a:p>
            <a:pPr marL="800100" lvl="1" indent="-342900" algn="just">
              <a:buFont typeface="+mj-lt"/>
              <a:buAutoNum type="alphaLcParenR"/>
            </a:pPr>
            <a:r>
              <a:rPr lang="es-ES" sz="1300" dirty="0"/>
              <a:t>Podrán pactar, cuando el c.c. no haya sido denunciado, que no se prorrogue de año en año (art. 86.2 ET).</a:t>
            </a:r>
          </a:p>
          <a:p>
            <a:pPr marL="800100" lvl="1" indent="-342900" algn="just">
              <a:buFont typeface="+mj-lt"/>
              <a:buAutoNum type="alphaLcParenR"/>
            </a:pPr>
            <a:r>
              <a:rPr lang="es-ES" sz="1300" dirty="0"/>
              <a:t>También, que no se mantenga la vigencia del c.c., durante la negociación de su renovación (art. 86.3 ET).</a:t>
            </a:r>
          </a:p>
          <a:p>
            <a:pPr marL="800100" lvl="1" indent="-342900" algn="just">
              <a:buFont typeface="+mj-lt"/>
              <a:buAutoNum type="alphaLcParenR"/>
            </a:pPr>
            <a:r>
              <a:rPr lang="es-ES" sz="1300" dirty="0"/>
              <a:t>Si se someten expresamente al procedimiento de arbitraje, cuando haya transcurrido un año desde la denuncia del </a:t>
            </a:r>
            <a:r>
              <a:rPr lang="es-ES" sz="1300" dirty="0" err="1"/>
              <a:t>c.c</a:t>
            </a:r>
            <a:r>
              <a:rPr lang="es-ES" sz="1300" dirty="0"/>
              <a:t>, en cuyo caso el laudo tendrá la misma eficacia jurídica que los c.c. y podrá impugnarse por el procedimiento del art. 91 LJRS, ex art. 86.4 ET (TS 4-4-14, r. 132/13).</a:t>
            </a:r>
          </a:p>
          <a:p>
            <a:pPr marL="800100" lvl="1" indent="-342900" algn="just">
              <a:buFont typeface="+mj-lt"/>
              <a:buAutoNum type="alphaLcParenR"/>
            </a:pPr>
            <a:r>
              <a:rPr lang="es-ES" sz="1300" dirty="0"/>
              <a:t>Que no haya ningún tipo de ultraactividad conforme al art. 86.4 ET(TS 17-3, 2-7 y 13-11-15, r. 233/13, 1699/14 y 193/14).</a:t>
            </a:r>
          </a:p>
          <a:p>
            <a:pPr marL="800100" lvl="1" indent="-342900" algn="just">
              <a:buFont typeface="+mj-lt"/>
              <a:buAutoNum type="alphaLcParenR"/>
            </a:pPr>
            <a:r>
              <a:rPr lang="es-ES" sz="1300" dirty="0"/>
              <a:t>Mantener expresamente qué cláusulas del convenio vencido no se derogan, conforme al art. 86.5 ET (TS 20-7-18, r. 93/17).</a:t>
            </a:r>
          </a:p>
        </p:txBody>
      </p:sp>
    </p:spTree>
    <p:extLst>
      <p:ext uri="{BB962C8B-B14F-4D97-AF65-F5344CB8AC3E}">
        <p14:creationId xmlns:p14="http://schemas.microsoft.com/office/powerpoint/2010/main" val="259396100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422</TotalTime>
  <Words>3401</Words>
  <Application>Microsoft Office PowerPoint</Application>
  <PresentationFormat>Presentación en pantalla (16:9)</PresentationFormat>
  <Paragraphs>82</Paragraphs>
  <Slides>15</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15</vt:i4>
      </vt:variant>
    </vt:vector>
  </HeadingPairs>
  <TitlesOfParts>
    <vt:vector size="18" baseType="lpstr">
      <vt:lpstr>Arial</vt:lpstr>
      <vt:lpstr>Calibri</vt:lpstr>
      <vt:lpstr>Tema de Office</vt:lpstr>
      <vt:lpstr>La desaparición de la preferencia aplicativa de los convenios de empresa en materia laboral y la ultraactividad indefinida de los convenios colectivos.  I Congreso Nacional de Conocimiento Jurídico de la Abogacía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dx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Titulo de la  Buena Práctica</dc:title>
  <dc:creator>dx</dc:creator>
  <cp:lastModifiedBy>Maria Aroa Marin Martinez</cp:lastModifiedBy>
  <cp:revision>43</cp:revision>
  <dcterms:created xsi:type="dcterms:W3CDTF">2021-07-07T07:43:49Z</dcterms:created>
  <dcterms:modified xsi:type="dcterms:W3CDTF">2022-10-18T09:31:44Z</dcterms:modified>
</cp:coreProperties>
</file>