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9" r:id="rId2"/>
    <p:sldId id="258" r:id="rId3"/>
    <p:sldId id="268" r:id="rId4"/>
    <p:sldId id="269" r:id="rId5"/>
    <p:sldId id="271" r:id="rId6"/>
    <p:sldId id="272" r:id="rId7"/>
    <p:sldId id="270" r:id="rId8"/>
    <p:sldId id="273" r:id="rId9"/>
    <p:sldId id="266" r:id="rId10"/>
  </p:sldIdLst>
  <p:sldSz cx="9144000" cy="5143500" type="screen16x9"/>
  <p:notesSz cx="6858000" cy="9144000"/>
  <p:defaultText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9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58B"/>
    <a:srgbClr val="45B7E9"/>
    <a:srgbClr val="1F244C"/>
    <a:srgbClr val="232A58"/>
    <a:srgbClr val="3B3489"/>
    <a:srgbClr val="3C358E"/>
    <a:srgbClr val="3B358C"/>
    <a:srgbClr val="C0C09C"/>
    <a:srgbClr val="E6545D"/>
    <a:srgbClr val="0022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46" autoAdjust="0"/>
    <p:restoredTop sz="94673" autoAdjust="0"/>
  </p:normalViewPr>
  <p:slideViewPr>
    <p:cSldViewPr snapToObjects="1" showGuides="1">
      <p:cViewPr varScale="1">
        <p:scale>
          <a:sx n="142" d="100"/>
          <a:sy n="142" d="100"/>
        </p:scale>
        <p:origin x="714" y="126"/>
      </p:cViewPr>
      <p:guideLst>
        <p:guide orient="horz" pos="996"/>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TÍNEZ ESCRIBANO, Celia" userId="12b01a85-6e8f-4e2f-a493-de56f614c728" providerId="ADAL" clId="{88642280-8FEB-4A52-A60C-DF85486018EE}"/>
    <pc:docChg chg="custSel addSld delSld modSld">
      <pc:chgData name="MARTÍNEZ ESCRIBANO, Celia" userId="12b01a85-6e8f-4e2f-a493-de56f614c728" providerId="ADAL" clId="{88642280-8FEB-4A52-A60C-DF85486018EE}" dt="2022-11-22T08:04:22.362" v="4776" actId="478"/>
      <pc:docMkLst>
        <pc:docMk/>
      </pc:docMkLst>
      <pc:sldChg chg="del">
        <pc:chgData name="MARTÍNEZ ESCRIBANO, Celia" userId="12b01a85-6e8f-4e2f-a493-de56f614c728" providerId="ADAL" clId="{88642280-8FEB-4A52-A60C-DF85486018EE}" dt="2022-11-22T08:04:11.348" v="4775" actId="47"/>
        <pc:sldMkLst>
          <pc:docMk/>
          <pc:sldMk cId="1365312350" sldId="260"/>
        </pc:sldMkLst>
      </pc:sldChg>
      <pc:sldChg chg="del">
        <pc:chgData name="MARTÍNEZ ESCRIBANO, Celia" userId="12b01a85-6e8f-4e2f-a493-de56f614c728" providerId="ADAL" clId="{88642280-8FEB-4A52-A60C-DF85486018EE}" dt="2022-11-22T08:04:11.348" v="4775" actId="47"/>
        <pc:sldMkLst>
          <pc:docMk/>
          <pc:sldMk cId="290518262" sldId="261"/>
        </pc:sldMkLst>
      </pc:sldChg>
      <pc:sldChg chg="del">
        <pc:chgData name="MARTÍNEZ ESCRIBANO, Celia" userId="12b01a85-6e8f-4e2f-a493-de56f614c728" providerId="ADAL" clId="{88642280-8FEB-4A52-A60C-DF85486018EE}" dt="2022-11-22T08:04:11.348" v="4775" actId="47"/>
        <pc:sldMkLst>
          <pc:docMk/>
          <pc:sldMk cId="2046202565" sldId="262"/>
        </pc:sldMkLst>
      </pc:sldChg>
      <pc:sldChg chg="del">
        <pc:chgData name="MARTÍNEZ ESCRIBANO, Celia" userId="12b01a85-6e8f-4e2f-a493-de56f614c728" providerId="ADAL" clId="{88642280-8FEB-4A52-A60C-DF85486018EE}" dt="2022-11-22T08:04:11.348" v="4775" actId="47"/>
        <pc:sldMkLst>
          <pc:docMk/>
          <pc:sldMk cId="954025602" sldId="263"/>
        </pc:sldMkLst>
      </pc:sldChg>
      <pc:sldChg chg="del">
        <pc:chgData name="MARTÍNEZ ESCRIBANO, Celia" userId="12b01a85-6e8f-4e2f-a493-de56f614c728" providerId="ADAL" clId="{88642280-8FEB-4A52-A60C-DF85486018EE}" dt="2022-11-22T08:04:11.348" v="4775" actId="47"/>
        <pc:sldMkLst>
          <pc:docMk/>
          <pc:sldMk cId="2517217412" sldId="264"/>
        </pc:sldMkLst>
      </pc:sldChg>
      <pc:sldChg chg="del">
        <pc:chgData name="MARTÍNEZ ESCRIBANO, Celia" userId="12b01a85-6e8f-4e2f-a493-de56f614c728" providerId="ADAL" clId="{88642280-8FEB-4A52-A60C-DF85486018EE}" dt="2022-11-22T08:04:11.348" v="4775" actId="47"/>
        <pc:sldMkLst>
          <pc:docMk/>
          <pc:sldMk cId="2203260475" sldId="265"/>
        </pc:sldMkLst>
      </pc:sldChg>
      <pc:sldChg chg="delSp modSp mod">
        <pc:chgData name="MARTÍNEZ ESCRIBANO, Celia" userId="12b01a85-6e8f-4e2f-a493-de56f614c728" providerId="ADAL" clId="{88642280-8FEB-4A52-A60C-DF85486018EE}" dt="2022-11-22T08:04:22.362" v="4776" actId="478"/>
        <pc:sldMkLst>
          <pc:docMk/>
          <pc:sldMk cId="2462824737" sldId="266"/>
        </pc:sldMkLst>
        <pc:spChg chg="del">
          <ac:chgData name="MARTÍNEZ ESCRIBANO, Celia" userId="12b01a85-6e8f-4e2f-a493-de56f614c728" providerId="ADAL" clId="{88642280-8FEB-4A52-A60C-DF85486018EE}" dt="2022-11-22T08:04:22.362" v="4776" actId="478"/>
          <ac:spMkLst>
            <pc:docMk/>
            <pc:sldMk cId="2462824737" sldId="266"/>
            <ac:spMk id="2" creationId="{272D92C4-1A8E-2783-23E2-AADB00ACE19C}"/>
          </ac:spMkLst>
        </pc:spChg>
        <pc:spChg chg="mod">
          <ac:chgData name="MARTÍNEZ ESCRIBANO, Celia" userId="12b01a85-6e8f-4e2f-a493-de56f614c728" providerId="ADAL" clId="{88642280-8FEB-4A52-A60C-DF85486018EE}" dt="2022-11-22T08:03:58.399" v="4774" actId="20577"/>
          <ac:spMkLst>
            <pc:docMk/>
            <pc:sldMk cId="2462824737" sldId="266"/>
            <ac:spMk id="3" creationId="{74CF6DD1-1969-A148-AE14-C750786A6FA8}"/>
          </ac:spMkLst>
        </pc:spChg>
      </pc:sldChg>
      <pc:sldChg chg="del">
        <pc:chgData name="MARTÍNEZ ESCRIBANO, Celia" userId="12b01a85-6e8f-4e2f-a493-de56f614c728" providerId="ADAL" clId="{88642280-8FEB-4A52-A60C-DF85486018EE}" dt="2022-11-22T08:04:11.348" v="4775" actId="47"/>
        <pc:sldMkLst>
          <pc:docMk/>
          <pc:sldMk cId="3746458021" sldId="267"/>
        </pc:sldMkLst>
      </pc:sldChg>
      <pc:sldChg chg="delSp modSp mod">
        <pc:chgData name="MARTÍNEZ ESCRIBANO, Celia" userId="12b01a85-6e8f-4e2f-a493-de56f614c728" providerId="ADAL" clId="{88642280-8FEB-4A52-A60C-DF85486018EE}" dt="2022-11-18T13:25:16.992" v="1233" actId="113"/>
        <pc:sldMkLst>
          <pc:docMk/>
          <pc:sldMk cId="2842045623" sldId="268"/>
        </pc:sldMkLst>
        <pc:spChg chg="del">
          <ac:chgData name="MARTÍNEZ ESCRIBANO, Celia" userId="12b01a85-6e8f-4e2f-a493-de56f614c728" providerId="ADAL" clId="{88642280-8FEB-4A52-A60C-DF85486018EE}" dt="2022-11-18T13:15:50.121" v="0" actId="478"/>
          <ac:spMkLst>
            <pc:docMk/>
            <pc:sldMk cId="2842045623" sldId="268"/>
            <ac:spMk id="2" creationId="{2A36F03C-A6C8-CEF5-8647-F7380383DCDB}"/>
          </ac:spMkLst>
        </pc:spChg>
        <pc:spChg chg="del">
          <ac:chgData name="MARTÍNEZ ESCRIBANO, Celia" userId="12b01a85-6e8f-4e2f-a493-de56f614c728" providerId="ADAL" clId="{88642280-8FEB-4A52-A60C-DF85486018EE}" dt="2022-11-18T13:15:56.123" v="1" actId="478"/>
          <ac:spMkLst>
            <pc:docMk/>
            <pc:sldMk cId="2842045623" sldId="268"/>
            <ac:spMk id="3" creationId="{D2071C72-A79E-153A-9B58-D86AB093DEDC}"/>
          </ac:spMkLst>
        </pc:spChg>
        <pc:spChg chg="mod">
          <ac:chgData name="MARTÍNEZ ESCRIBANO, Celia" userId="12b01a85-6e8f-4e2f-a493-de56f614c728" providerId="ADAL" clId="{88642280-8FEB-4A52-A60C-DF85486018EE}" dt="2022-11-18T13:25:16.992" v="1233" actId="113"/>
          <ac:spMkLst>
            <pc:docMk/>
            <pc:sldMk cId="2842045623" sldId="268"/>
            <ac:spMk id="10" creationId="{00000000-0000-0000-0000-000000000000}"/>
          </ac:spMkLst>
        </pc:spChg>
      </pc:sldChg>
      <pc:sldChg chg="delSp modSp mod">
        <pc:chgData name="MARTÍNEZ ESCRIBANO, Celia" userId="12b01a85-6e8f-4e2f-a493-de56f614c728" providerId="ADAL" clId="{88642280-8FEB-4A52-A60C-DF85486018EE}" dt="2022-11-18T15:09:57.284" v="2017" actId="6549"/>
        <pc:sldMkLst>
          <pc:docMk/>
          <pc:sldMk cId="3928411713" sldId="269"/>
        </pc:sldMkLst>
        <pc:spChg chg="del">
          <ac:chgData name="MARTÍNEZ ESCRIBANO, Celia" userId="12b01a85-6e8f-4e2f-a493-de56f614c728" providerId="ADAL" clId="{88642280-8FEB-4A52-A60C-DF85486018EE}" dt="2022-11-18T13:24:02.462" v="1104" actId="478"/>
          <ac:spMkLst>
            <pc:docMk/>
            <pc:sldMk cId="3928411713" sldId="269"/>
            <ac:spMk id="2" creationId="{2A36F03C-A6C8-CEF5-8647-F7380383DCDB}"/>
          </ac:spMkLst>
        </pc:spChg>
        <pc:spChg chg="del">
          <ac:chgData name="MARTÍNEZ ESCRIBANO, Celia" userId="12b01a85-6e8f-4e2f-a493-de56f614c728" providerId="ADAL" clId="{88642280-8FEB-4A52-A60C-DF85486018EE}" dt="2022-11-18T13:24:07.276" v="1105" actId="478"/>
          <ac:spMkLst>
            <pc:docMk/>
            <pc:sldMk cId="3928411713" sldId="269"/>
            <ac:spMk id="3" creationId="{D2071C72-A79E-153A-9B58-D86AB093DEDC}"/>
          </ac:spMkLst>
        </pc:spChg>
        <pc:spChg chg="mod">
          <ac:chgData name="MARTÍNEZ ESCRIBANO, Celia" userId="12b01a85-6e8f-4e2f-a493-de56f614c728" providerId="ADAL" clId="{88642280-8FEB-4A52-A60C-DF85486018EE}" dt="2022-11-18T13:23:54.821" v="1103" actId="14100"/>
          <ac:spMkLst>
            <pc:docMk/>
            <pc:sldMk cId="3928411713" sldId="269"/>
            <ac:spMk id="5" creationId="{00000000-0000-0000-0000-000000000000}"/>
          </ac:spMkLst>
        </pc:spChg>
        <pc:spChg chg="mod">
          <ac:chgData name="MARTÍNEZ ESCRIBANO, Celia" userId="12b01a85-6e8f-4e2f-a493-de56f614c728" providerId="ADAL" clId="{88642280-8FEB-4A52-A60C-DF85486018EE}" dt="2022-11-18T15:09:57.284" v="2017" actId="6549"/>
          <ac:spMkLst>
            <pc:docMk/>
            <pc:sldMk cId="3928411713" sldId="269"/>
            <ac:spMk id="10" creationId="{00000000-0000-0000-0000-000000000000}"/>
          </ac:spMkLst>
        </pc:spChg>
      </pc:sldChg>
      <pc:sldChg chg="delSp modSp mod">
        <pc:chgData name="MARTÍNEZ ESCRIBANO, Celia" userId="12b01a85-6e8f-4e2f-a493-de56f614c728" providerId="ADAL" clId="{88642280-8FEB-4A52-A60C-DF85486018EE}" dt="2022-11-18T15:20:58.821" v="4035" actId="20577"/>
        <pc:sldMkLst>
          <pc:docMk/>
          <pc:sldMk cId="2802194333" sldId="270"/>
        </pc:sldMkLst>
        <pc:spChg chg="del">
          <ac:chgData name="MARTÍNEZ ESCRIBANO, Celia" userId="12b01a85-6e8f-4e2f-a493-de56f614c728" providerId="ADAL" clId="{88642280-8FEB-4A52-A60C-DF85486018EE}" dt="2022-11-18T15:17:23.185" v="3467" actId="478"/>
          <ac:spMkLst>
            <pc:docMk/>
            <pc:sldMk cId="2802194333" sldId="270"/>
            <ac:spMk id="2" creationId="{2A36F03C-A6C8-CEF5-8647-F7380383DCDB}"/>
          </ac:spMkLst>
        </pc:spChg>
        <pc:spChg chg="del">
          <ac:chgData name="MARTÍNEZ ESCRIBANO, Celia" userId="12b01a85-6e8f-4e2f-a493-de56f614c728" providerId="ADAL" clId="{88642280-8FEB-4A52-A60C-DF85486018EE}" dt="2022-11-18T15:17:26.826" v="3468" actId="478"/>
          <ac:spMkLst>
            <pc:docMk/>
            <pc:sldMk cId="2802194333" sldId="270"/>
            <ac:spMk id="3" creationId="{D2071C72-A79E-153A-9B58-D86AB093DEDC}"/>
          </ac:spMkLst>
        </pc:spChg>
        <pc:spChg chg="mod">
          <ac:chgData name="MARTÍNEZ ESCRIBANO, Celia" userId="12b01a85-6e8f-4e2f-a493-de56f614c728" providerId="ADAL" clId="{88642280-8FEB-4A52-A60C-DF85486018EE}" dt="2022-11-18T15:17:42.911" v="3524" actId="20577"/>
          <ac:spMkLst>
            <pc:docMk/>
            <pc:sldMk cId="2802194333" sldId="270"/>
            <ac:spMk id="5" creationId="{00000000-0000-0000-0000-000000000000}"/>
          </ac:spMkLst>
        </pc:spChg>
        <pc:spChg chg="mod">
          <ac:chgData name="MARTÍNEZ ESCRIBANO, Celia" userId="12b01a85-6e8f-4e2f-a493-de56f614c728" providerId="ADAL" clId="{88642280-8FEB-4A52-A60C-DF85486018EE}" dt="2022-11-18T15:20:58.821" v="4035" actId="20577"/>
          <ac:spMkLst>
            <pc:docMk/>
            <pc:sldMk cId="2802194333" sldId="270"/>
            <ac:spMk id="10" creationId="{00000000-0000-0000-0000-000000000000}"/>
          </ac:spMkLst>
        </pc:spChg>
      </pc:sldChg>
      <pc:sldChg chg="modSp add mod">
        <pc:chgData name="MARTÍNEZ ESCRIBANO, Celia" userId="12b01a85-6e8f-4e2f-a493-de56f614c728" providerId="ADAL" clId="{88642280-8FEB-4A52-A60C-DF85486018EE}" dt="2022-11-22T08:03:16.568" v="4756" actId="6549"/>
        <pc:sldMkLst>
          <pc:docMk/>
          <pc:sldMk cId="4066832436" sldId="271"/>
        </pc:sldMkLst>
        <pc:spChg chg="mod">
          <ac:chgData name="MARTÍNEZ ESCRIBANO, Celia" userId="12b01a85-6e8f-4e2f-a493-de56f614c728" providerId="ADAL" clId="{88642280-8FEB-4A52-A60C-DF85486018EE}" dt="2022-11-22T08:03:16.568" v="4756" actId="6549"/>
          <ac:spMkLst>
            <pc:docMk/>
            <pc:sldMk cId="4066832436" sldId="271"/>
            <ac:spMk id="10" creationId="{00000000-0000-0000-0000-000000000000}"/>
          </ac:spMkLst>
        </pc:spChg>
      </pc:sldChg>
      <pc:sldChg chg="modSp add mod">
        <pc:chgData name="MARTÍNEZ ESCRIBANO, Celia" userId="12b01a85-6e8f-4e2f-a493-de56f614c728" providerId="ADAL" clId="{88642280-8FEB-4A52-A60C-DF85486018EE}" dt="2022-11-18T15:17:06.325" v="3466" actId="20577"/>
        <pc:sldMkLst>
          <pc:docMk/>
          <pc:sldMk cId="3644473792" sldId="272"/>
        </pc:sldMkLst>
        <pc:spChg chg="mod">
          <ac:chgData name="MARTÍNEZ ESCRIBANO, Celia" userId="12b01a85-6e8f-4e2f-a493-de56f614c728" providerId="ADAL" clId="{88642280-8FEB-4A52-A60C-DF85486018EE}" dt="2022-11-18T15:17:06.325" v="3466" actId="20577"/>
          <ac:spMkLst>
            <pc:docMk/>
            <pc:sldMk cId="3644473792" sldId="272"/>
            <ac:spMk id="10" creationId="{00000000-0000-0000-0000-000000000000}"/>
          </ac:spMkLst>
        </pc:spChg>
      </pc:sldChg>
      <pc:sldChg chg="modSp add mod">
        <pc:chgData name="MARTÍNEZ ESCRIBANO, Celia" userId="12b01a85-6e8f-4e2f-a493-de56f614c728" providerId="ADAL" clId="{88642280-8FEB-4A52-A60C-DF85486018EE}" dt="2022-11-18T15:24:21.359" v="4717" actId="20577"/>
        <pc:sldMkLst>
          <pc:docMk/>
          <pc:sldMk cId="2652997888" sldId="273"/>
        </pc:sldMkLst>
        <pc:spChg chg="mod">
          <ac:chgData name="MARTÍNEZ ESCRIBANO, Celia" userId="12b01a85-6e8f-4e2f-a493-de56f614c728" providerId="ADAL" clId="{88642280-8FEB-4A52-A60C-DF85486018EE}" dt="2022-11-18T15:24:21.359" v="4717" actId="20577"/>
          <ac:spMkLst>
            <pc:docMk/>
            <pc:sldMk cId="2652997888" sldId="273"/>
            <ac:spMk id="10"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1597819"/>
            <a:ext cx="7772400" cy="1102519"/>
          </a:xfrm>
          <a:prstGeom prst="rect">
            <a:avLst/>
          </a:prstGeom>
        </p:spPr>
        <p:txBody>
          <a:bodyPr/>
          <a:lstStyle/>
          <a:p>
            <a:r>
              <a:rPr lang="es-ES_tradnl"/>
              <a:t>Clic para editar título</a:t>
            </a:r>
          </a:p>
        </p:txBody>
      </p:sp>
      <p:sp>
        <p:nvSpPr>
          <p:cNvPr id="3" name="Subtítulo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a:t>Haga clic para modificar el estilo de subtítulo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texto vertical 2"/>
          <p:cNvSpPr>
            <a:spLocks noGrp="1"/>
          </p:cNvSpPr>
          <p:nvPr>
            <p:ph type="body" orient="vert" idx="1"/>
          </p:nvPr>
        </p:nvSpPr>
        <p:spPr>
          <a:xfrm>
            <a:off x="457200" y="1200151"/>
            <a:ext cx="8229600" cy="3394472"/>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154781"/>
            <a:ext cx="2057400" cy="3290888"/>
          </a:xfrm>
          <a:prstGeom prst="rect">
            <a:avLst/>
          </a:prstGeom>
        </p:spPr>
        <p:txBody>
          <a:bodyPr vert="eaVert"/>
          <a:lstStyle/>
          <a:p>
            <a:r>
              <a:rPr lang="es-ES_tradnl"/>
              <a:t>Clic para editar título</a:t>
            </a:r>
          </a:p>
        </p:txBody>
      </p:sp>
      <p:sp>
        <p:nvSpPr>
          <p:cNvPr id="3" name="Marcador de texto vertical 2"/>
          <p:cNvSpPr>
            <a:spLocks noGrp="1"/>
          </p:cNvSpPr>
          <p:nvPr>
            <p:ph type="body" orient="vert" idx="1"/>
          </p:nvPr>
        </p:nvSpPr>
        <p:spPr>
          <a:xfrm>
            <a:off x="457200" y="154781"/>
            <a:ext cx="6019800" cy="3290888"/>
          </a:xfrm>
          <a:prstGeom prst="rect">
            <a:avLst/>
          </a:prstGeom>
        </p:spPr>
        <p:txBody>
          <a:bodyPr vert="eaVert"/>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idx="1"/>
          </p:nvPr>
        </p:nvSpPr>
        <p:spPr>
          <a:xfrm>
            <a:off x="457200" y="1200151"/>
            <a:ext cx="8229600" cy="3394472"/>
          </a:xfrm>
          <a:prstGeom prst="rect">
            <a:avLst/>
          </a:prstGeom>
        </p:spPr>
        <p:txBody>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s-ES_tradnl"/>
              <a:t>Clic para editar título</a:t>
            </a:r>
          </a:p>
        </p:txBody>
      </p:sp>
      <p:sp>
        <p:nvSpPr>
          <p:cNvPr id="3" name="Marcador de texto 2"/>
          <p:cNvSpPr>
            <a:spLocks noGrp="1"/>
          </p:cNvSpPr>
          <p:nvPr>
            <p:ph type="body" idx="1"/>
          </p:nvPr>
        </p:nvSpPr>
        <p:spPr>
          <a:xfrm>
            <a:off x="722313" y="2180035"/>
            <a:ext cx="7772400" cy="1125140"/>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a:t>Haga clic para modificar el estilo de texto del patrón</a:t>
            </a:r>
          </a:p>
        </p:txBody>
      </p:sp>
      <p:sp>
        <p:nvSpPr>
          <p:cNvPr id="4" name="Marcador de fecha 3"/>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5" name="Marcador de pie de página 4"/>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6" name="Marcador de número de diapositiva 5"/>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contenido 2"/>
          <p:cNvSpPr>
            <a:spLocks noGrp="1"/>
          </p:cNvSpPr>
          <p:nvPr>
            <p:ph sz="half" idx="1"/>
          </p:nvPr>
        </p:nvSpPr>
        <p:spPr>
          <a:xfrm>
            <a:off x="457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contenido 3"/>
          <p:cNvSpPr>
            <a:spLocks noGrp="1"/>
          </p:cNvSpPr>
          <p:nvPr>
            <p:ph sz="half" idx="2"/>
          </p:nvPr>
        </p:nvSpPr>
        <p:spPr>
          <a:xfrm>
            <a:off x="4648200" y="900113"/>
            <a:ext cx="4038600" cy="254555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lvl1pPr>
              <a:defRPr/>
            </a:lvl1pPr>
          </a:lstStyle>
          <a:p>
            <a:r>
              <a:rPr lang="es-ES_tradnl"/>
              <a:t>Clic para editar título</a:t>
            </a:r>
          </a:p>
        </p:txBody>
      </p:sp>
      <p:sp>
        <p:nvSpPr>
          <p:cNvPr id="3" name="Marcador de texto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4" name="Marcador de contenido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5" name="Marcador de texto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a:t>Haga clic para modificar el estilo de texto del patrón</a:t>
            </a:r>
          </a:p>
        </p:txBody>
      </p:sp>
      <p:sp>
        <p:nvSpPr>
          <p:cNvPr id="6" name="Marcador de contenido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7" name="Marcador de fecha 6"/>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8" name="Marcador de pie de página 7"/>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9" name="Marcador de número de diapositiva 8"/>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05979"/>
            <a:ext cx="8229600" cy="857250"/>
          </a:xfrm>
          <a:prstGeom prst="rect">
            <a:avLst/>
          </a:prstGeom>
        </p:spPr>
        <p:txBody>
          <a:bodyPr/>
          <a:lstStyle/>
          <a:p>
            <a:r>
              <a:rPr lang="es-ES_tradnl"/>
              <a:t>Clic para editar título</a:t>
            </a:r>
          </a:p>
        </p:txBody>
      </p:sp>
      <p:sp>
        <p:nvSpPr>
          <p:cNvPr id="3" name="Marcador de fecha 2"/>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4" name="Marcador de pie de página 3"/>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5" name="Marcador de número de diapositiva 4"/>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3" name="Marcador de pie de página 2"/>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4" name="Marcador de número de diapositiva 3"/>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1" y="204787"/>
            <a:ext cx="3008313" cy="871538"/>
          </a:xfrm>
          <a:prstGeom prst="rect">
            <a:avLst/>
          </a:prstGeom>
        </p:spPr>
        <p:txBody>
          <a:bodyPr anchor="b"/>
          <a:lstStyle>
            <a:lvl1pPr algn="l">
              <a:defRPr sz="2000" b="1"/>
            </a:lvl1pPr>
          </a:lstStyle>
          <a:p>
            <a:r>
              <a:rPr lang="es-ES_tradnl"/>
              <a:t>Clic para editar título</a:t>
            </a:r>
          </a:p>
        </p:txBody>
      </p:sp>
      <p:sp>
        <p:nvSpPr>
          <p:cNvPr id="3" name="Marcador de contenido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p>
        </p:txBody>
      </p:sp>
      <p:sp>
        <p:nvSpPr>
          <p:cNvPr id="4" name="Marcador de texto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s-ES_tradnl"/>
              <a:t>Clic para editar título</a:t>
            </a:r>
          </a:p>
        </p:txBody>
      </p:sp>
      <p:sp>
        <p:nvSpPr>
          <p:cNvPr id="3" name="Marcador de posición de imagen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Marcador de texto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a:t>Haga clic para modificar el estilo de texto del patrón</a:t>
            </a:r>
          </a:p>
        </p:txBody>
      </p:sp>
      <p:sp>
        <p:nvSpPr>
          <p:cNvPr id="5" name="Marcador de fecha 4"/>
          <p:cNvSpPr>
            <a:spLocks noGrp="1"/>
          </p:cNvSpPr>
          <p:nvPr>
            <p:ph type="dt" sz="half" idx="10"/>
          </p:nvPr>
        </p:nvSpPr>
        <p:spPr>
          <a:xfrm>
            <a:off x="457200" y="4767263"/>
            <a:ext cx="2133600" cy="273844"/>
          </a:xfrm>
          <a:prstGeom prst="rect">
            <a:avLst/>
          </a:prstGeom>
        </p:spPr>
        <p:txBody>
          <a:bodyPr/>
          <a:lstStyle/>
          <a:p>
            <a:fld id="{8EA66AE6-72B9-A24B-9050-7D5CC714E3AF}" type="datetimeFigureOut">
              <a:rPr lang="es-ES_tradnl" smtClean="0"/>
              <a:pPr/>
              <a:t>22/11/2022</a:t>
            </a:fld>
            <a:endParaRPr lang="es-ES_tradnl"/>
          </a:p>
        </p:txBody>
      </p:sp>
      <p:sp>
        <p:nvSpPr>
          <p:cNvPr id="6" name="Marcador de pie de página 5"/>
          <p:cNvSpPr>
            <a:spLocks noGrp="1"/>
          </p:cNvSpPr>
          <p:nvPr>
            <p:ph type="ftr" sz="quarter" idx="11"/>
          </p:nvPr>
        </p:nvSpPr>
        <p:spPr>
          <a:xfrm>
            <a:off x="3124200" y="4767263"/>
            <a:ext cx="2895600" cy="273844"/>
          </a:xfrm>
          <a:prstGeom prst="rect">
            <a:avLst/>
          </a:prstGeom>
        </p:spPr>
        <p:txBody>
          <a:bodyPr/>
          <a:lstStyle/>
          <a:p>
            <a:endParaRPr lang="es-ES_tradnl"/>
          </a:p>
        </p:txBody>
      </p:sp>
      <p:sp>
        <p:nvSpPr>
          <p:cNvPr id="7" name="Marcador de número de diapositiva 6"/>
          <p:cNvSpPr>
            <a:spLocks noGrp="1"/>
          </p:cNvSpPr>
          <p:nvPr>
            <p:ph type="sldNum" sz="quarter" idx="12"/>
          </p:nvPr>
        </p:nvSpPr>
        <p:spPr>
          <a:xfrm>
            <a:off x="6553200" y="4767263"/>
            <a:ext cx="2133600" cy="273844"/>
          </a:xfrm>
          <a:prstGeom prst="rect">
            <a:avLst/>
          </a:prstGeom>
        </p:spPr>
        <p:txBody>
          <a:bodyPr/>
          <a:lstStyle/>
          <a:p>
            <a:fld id="{758A9CED-6C4F-B34B-A0A8-3BE9A753BC7C}" type="slidenum">
              <a:rPr lang="es-ES_tradnl" smtClean="0"/>
              <a:pPr/>
              <a:t>‹Nº›</a:t>
            </a:fld>
            <a:endParaRPr lang="es-ES_trad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 b="-1000"/>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32560" y="1425751"/>
            <a:ext cx="4648200" cy="1102519"/>
          </a:xfrm>
        </p:spPr>
        <p:txBody>
          <a:bodyPr>
            <a:normAutofit/>
          </a:bodyPr>
          <a:lstStyle/>
          <a:p>
            <a:r>
              <a:rPr lang="es-ES_tradnl" sz="2800" b="1" dirty="0">
                <a:solidFill>
                  <a:srgbClr val="232A58"/>
                </a:solidFill>
                <a:ea typeface="Open sans" panose="020B0606030504020204" pitchFamily="34" charset="0"/>
                <a:cs typeface="Open sans" panose="020B0606030504020204" pitchFamily="34" charset="0"/>
              </a:rPr>
              <a:t>Aspectos constitucionales del proceso civil</a:t>
            </a:r>
          </a:p>
        </p:txBody>
      </p:sp>
      <p:sp>
        <p:nvSpPr>
          <p:cNvPr id="3" name="Subtítulo 2"/>
          <p:cNvSpPr>
            <a:spLocks noGrp="1"/>
          </p:cNvSpPr>
          <p:nvPr>
            <p:ph type="subTitle" idx="1"/>
          </p:nvPr>
        </p:nvSpPr>
        <p:spPr>
          <a:xfrm>
            <a:off x="4800600" y="2520803"/>
            <a:ext cx="3733800" cy="495300"/>
          </a:xfrm>
        </p:spPr>
        <p:txBody>
          <a:bodyPr>
            <a:noAutofit/>
          </a:bodyPr>
          <a:lstStyle/>
          <a:p>
            <a:r>
              <a:rPr lang="es-ES_tradnl" sz="1800" b="1" dirty="0">
                <a:solidFill>
                  <a:srgbClr val="3B358B"/>
                </a:solidFill>
                <a:latin typeface="+mj-lt"/>
                <a:ea typeface="Open sans" panose="020B0606030504020204" pitchFamily="34" charset="0"/>
                <a:cs typeface="Open sans" panose="020B0606030504020204" pitchFamily="34" charset="0"/>
              </a:rPr>
              <a:t>Celia Martínez Escribano</a:t>
            </a:r>
          </a:p>
          <a:p>
            <a:r>
              <a:rPr lang="es-ES_tradnl" sz="1800" b="1" dirty="0">
                <a:solidFill>
                  <a:srgbClr val="3B358B"/>
                </a:solidFill>
                <a:latin typeface="+mj-lt"/>
                <a:ea typeface="Open sans" panose="020B0606030504020204" pitchFamily="34" charset="0"/>
                <a:cs typeface="Open sans" panose="020B0606030504020204" pitchFamily="34" charset="0"/>
              </a:rPr>
              <a:t>Catedrática de Derecho Civil</a:t>
            </a:r>
          </a:p>
          <a:p>
            <a:r>
              <a:rPr lang="es-ES_tradnl" sz="1800" b="1" dirty="0">
                <a:solidFill>
                  <a:srgbClr val="3B358B"/>
                </a:solidFill>
                <a:latin typeface="+mj-lt"/>
                <a:ea typeface="Open sans" panose="020B0606030504020204" pitchFamily="34" charset="0"/>
                <a:cs typeface="Open sans" panose="020B0606030504020204" pitchFamily="34" charset="0"/>
              </a:rPr>
              <a:t>Letrada del Tribunal Constitucional</a:t>
            </a:r>
          </a:p>
        </p:txBody>
      </p:sp>
    </p:spTree>
    <p:extLst>
      <p:ext uri="{BB962C8B-B14F-4D97-AF65-F5344CB8AC3E}">
        <p14:creationId xmlns:p14="http://schemas.microsoft.com/office/powerpoint/2010/main" val="2930197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391400" cy="461665"/>
          </a:xfrm>
          <a:prstGeom prst="rect">
            <a:avLst/>
          </a:prstGeom>
          <a:noFill/>
        </p:spPr>
        <p:txBody>
          <a:bodyPr wrap="square" rtlCol="0">
            <a:spAutoFit/>
          </a:bodyPr>
          <a:lstStyle/>
          <a:p>
            <a:r>
              <a:rPr lang="es-ES_tradnl" sz="2400" b="1" dirty="0">
                <a:solidFill>
                  <a:srgbClr val="3C358E"/>
                </a:solidFill>
                <a:latin typeface="+mj-lt"/>
                <a:cs typeface="Calibri"/>
              </a:rPr>
              <a:t>La tutela de derechos fundamentales sustantivos</a:t>
            </a:r>
          </a:p>
        </p:txBody>
      </p:sp>
      <p:sp>
        <p:nvSpPr>
          <p:cNvPr id="10" name="CuadroTexto 9"/>
          <p:cNvSpPr txBox="1"/>
          <p:nvPr/>
        </p:nvSpPr>
        <p:spPr>
          <a:xfrm>
            <a:off x="609600" y="1968684"/>
            <a:ext cx="7202760" cy="2292935"/>
          </a:xfrm>
          <a:prstGeom prst="rect">
            <a:avLst/>
          </a:prstGeom>
          <a:noFill/>
        </p:spPr>
        <p:txBody>
          <a:bodyPr wrap="square" rtlCol="0">
            <a:spAutoFit/>
          </a:bodyPr>
          <a:lstStyle/>
          <a:p>
            <a:r>
              <a:rPr lang="es-ES_tradnl" sz="1300" dirty="0">
                <a:latin typeface="+mj-lt"/>
                <a:ea typeface="Open sans" panose="020B0606030504020204" pitchFamily="34" charset="0"/>
                <a:cs typeface="Open sans" panose="020B0606030504020204" pitchFamily="34" charset="0"/>
              </a:rPr>
              <a:t>Procedimiento de tramitación preferente</a:t>
            </a:r>
          </a:p>
          <a:p>
            <a:r>
              <a:rPr lang="es-ES_tradnl" sz="1300" dirty="0">
                <a:latin typeface="+mj-lt"/>
                <a:ea typeface="Open sans" panose="020B0606030504020204" pitchFamily="34" charset="0"/>
                <a:cs typeface="Open sans" panose="020B0606030504020204" pitchFamily="34" charset="0"/>
              </a:rPr>
              <a:t>Recurso de casación:</a:t>
            </a:r>
          </a:p>
          <a:p>
            <a:r>
              <a:rPr lang="es-ES_tradnl" sz="1300" dirty="0">
                <a:latin typeface="+mj-lt"/>
                <a:ea typeface="Open sans" panose="020B0606030504020204" pitchFamily="34" charset="0"/>
                <a:cs typeface="Open sans" panose="020B0606030504020204" pitchFamily="34" charset="0"/>
              </a:rPr>
              <a:t>- Cauce propio, distinto del interés casacional: no se requiere acreditar el interés casacional</a:t>
            </a:r>
          </a:p>
          <a:p>
            <a:pPr algn="just"/>
            <a:r>
              <a:rPr lang="es-ES_tradnl" sz="1300" dirty="0">
                <a:latin typeface="+mj-lt"/>
                <a:ea typeface="Open sans" panose="020B0606030504020204" pitchFamily="34" charset="0"/>
                <a:cs typeface="Open sans" panose="020B0606030504020204" pitchFamily="34" charset="0"/>
              </a:rPr>
              <a:t>- Inadmisión por carencia manifiesta de fundamento más limitada en la práctica (STC 100/2009)</a:t>
            </a:r>
          </a:p>
          <a:p>
            <a:r>
              <a:rPr lang="es-ES_tradnl" sz="1300" dirty="0">
                <a:latin typeface="+mj-lt"/>
                <a:ea typeface="Open sans" panose="020B0606030504020204" pitchFamily="34" charset="0"/>
                <a:cs typeface="Open sans" panose="020B0606030504020204" pitchFamily="34" charset="0"/>
              </a:rPr>
              <a:t>- Consecuencia: es más fácil la admisión de estos recursos de casación</a:t>
            </a:r>
          </a:p>
          <a:p>
            <a:pPr algn="just"/>
            <a:r>
              <a:rPr lang="es-ES_tradnl" sz="1300" dirty="0">
                <a:latin typeface="+mj-lt"/>
                <a:ea typeface="Open sans" panose="020B0606030504020204" pitchFamily="34" charset="0"/>
                <a:cs typeface="Open sans" panose="020B0606030504020204" pitchFamily="34" charset="0"/>
              </a:rPr>
              <a:t>- Posible justificación: la fijación de jurisprudencia corresponde al Tribunal Constitucional, a partir del art. 123.1 CE, mientras que en cuestiones de legalidad ordinaria corresponde al Tribunal Supremo</a:t>
            </a:r>
          </a:p>
          <a:p>
            <a:pPr algn="just"/>
            <a:r>
              <a:rPr lang="es-ES_tradnl" sz="1300" dirty="0">
                <a:latin typeface="+mj-lt"/>
                <a:ea typeface="Open sans" panose="020B0606030504020204" pitchFamily="34" charset="0"/>
                <a:cs typeface="Open sans" panose="020B0606030504020204" pitchFamily="34" charset="0"/>
              </a:rPr>
              <a:t>- El recurso de casación tiene aquí un contenido más amplio que en otros ámbitos, y el recurso de amparo sería el que va dirigido a fijar, matizar o revisar la jurisprudencia</a:t>
            </a:r>
          </a:p>
          <a:p>
            <a:pPr algn="just"/>
            <a:r>
              <a:rPr lang="es-ES_tradnl" sz="1300" dirty="0">
                <a:latin typeface="+mj-lt"/>
                <a:ea typeface="Open sans" panose="020B0606030504020204" pitchFamily="34" charset="0"/>
                <a:cs typeface="Open sans" panose="020B0606030504020204" pitchFamily="34" charset="0"/>
              </a:rPr>
              <a:t>- No obstante, en la práctica no son muchos los pronunciamientos del Tribunal Constitucional sobre estas cuestiones </a:t>
            </a:r>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634808" cy="461665"/>
          </a:xfrm>
          <a:prstGeom prst="rect">
            <a:avLst/>
          </a:prstGeom>
          <a:noFill/>
        </p:spPr>
        <p:txBody>
          <a:bodyPr wrap="square" rtlCol="0">
            <a:spAutoFit/>
          </a:bodyPr>
          <a:lstStyle/>
          <a:p>
            <a:r>
              <a:rPr lang="es-ES_tradnl" sz="2400" b="1" dirty="0">
                <a:solidFill>
                  <a:srgbClr val="3C358E"/>
                </a:solidFill>
                <a:latin typeface="+mj-lt"/>
                <a:cs typeface="Calibri"/>
              </a:rPr>
              <a:t>La tutela de derechos fundamentales de carácter procesal</a:t>
            </a:r>
          </a:p>
        </p:txBody>
      </p:sp>
      <p:sp>
        <p:nvSpPr>
          <p:cNvPr id="10" name="CuadroTexto 9"/>
          <p:cNvSpPr txBox="1"/>
          <p:nvPr/>
        </p:nvSpPr>
        <p:spPr>
          <a:xfrm>
            <a:off x="609600" y="1968684"/>
            <a:ext cx="7418784" cy="2893100"/>
          </a:xfrm>
          <a:prstGeom prst="rect">
            <a:avLst/>
          </a:prstGeom>
          <a:noFill/>
        </p:spPr>
        <p:txBody>
          <a:bodyPr wrap="square" rtlCol="0">
            <a:spAutoFit/>
          </a:bodyPr>
          <a:lstStyle/>
          <a:p>
            <a:pPr algn="just"/>
            <a:r>
              <a:rPr lang="es-ES_tradnl" sz="1300" dirty="0">
                <a:latin typeface="+mj-lt"/>
                <a:ea typeface="Open sans" panose="020B0606030504020204" pitchFamily="34" charset="0"/>
                <a:cs typeface="Open sans" panose="020B0606030504020204" pitchFamily="34" charset="0"/>
              </a:rPr>
              <a:t>Alcanza a cualquier procedimiento, y en cualquier momento de su tramitación. Se puede recurrir en amparo siempre que se haya agotado la vía judicial respecto de la vulneración, aunque el proceso no haya terminado.</a:t>
            </a:r>
          </a:p>
          <a:p>
            <a:pPr algn="just"/>
            <a:r>
              <a:rPr lang="es-ES_tradnl" sz="1300" dirty="0">
                <a:latin typeface="+mj-lt"/>
                <a:ea typeface="Open sans" panose="020B0606030504020204" pitchFamily="34" charset="0"/>
                <a:cs typeface="Open sans" panose="020B0606030504020204" pitchFamily="34" charset="0"/>
              </a:rPr>
              <a:t>Incluye el derecho a la tutela judicial efectiva y las garantías procesales, salvo las estrictamente penales</a:t>
            </a:r>
          </a:p>
          <a:p>
            <a:pPr algn="just"/>
            <a:r>
              <a:rPr lang="es-ES_tradnl" sz="1300" dirty="0">
                <a:latin typeface="+mj-lt"/>
                <a:ea typeface="Open sans" panose="020B0606030504020204" pitchFamily="34" charset="0"/>
                <a:cs typeface="Open sans" panose="020B0606030504020204" pitchFamily="34" charset="0"/>
              </a:rPr>
              <a:t>Muchas cuestiones procesales son de legalidad ordinaria, algunas tienen dimensión constitucional. La jurisprudencia constitucional permite deslindarlas:</a:t>
            </a:r>
          </a:p>
          <a:p>
            <a:pPr algn="just"/>
            <a:r>
              <a:rPr lang="es-ES_tradnl" sz="1300" b="1" dirty="0">
                <a:latin typeface="+mj-lt"/>
                <a:ea typeface="Open sans" panose="020B0606030504020204" pitchFamily="34" charset="0"/>
                <a:cs typeface="Open sans" panose="020B0606030504020204" pitchFamily="34" charset="0"/>
              </a:rPr>
              <a:t>1.- El derecho de acceso a la jurisdicción: </a:t>
            </a:r>
          </a:p>
          <a:p>
            <a:pPr algn="just"/>
            <a:r>
              <a:rPr lang="es-ES_tradnl" sz="1300" dirty="0">
                <a:latin typeface="+mj-lt"/>
                <a:ea typeface="Open sans" panose="020B0606030504020204" pitchFamily="34" charset="0"/>
                <a:cs typeface="Open sans" panose="020B0606030504020204" pitchFamily="34" charset="0"/>
              </a:rPr>
              <a:t>Especial importancia, control intenso, a la luz del principio </a:t>
            </a:r>
            <a:r>
              <a:rPr lang="es-ES_tradnl" sz="1300" i="1" dirty="0">
                <a:latin typeface="+mj-lt"/>
                <a:ea typeface="Open sans" panose="020B0606030504020204" pitchFamily="34" charset="0"/>
                <a:cs typeface="Open sans" panose="020B0606030504020204" pitchFamily="34" charset="0"/>
              </a:rPr>
              <a:t>pro </a:t>
            </a:r>
            <a:r>
              <a:rPr lang="es-ES_tradnl" sz="1300" i="1" dirty="0" err="1">
                <a:latin typeface="+mj-lt"/>
                <a:ea typeface="Open sans" panose="020B0606030504020204" pitchFamily="34" charset="0"/>
                <a:cs typeface="Open sans" panose="020B0606030504020204" pitchFamily="34" charset="0"/>
              </a:rPr>
              <a:t>actione</a:t>
            </a:r>
            <a:endParaRPr lang="es-ES_tradnl" sz="1300" i="1" dirty="0">
              <a:latin typeface="+mj-lt"/>
              <a:ea typeface="Open sans" panose="020B0606030504020204" pitchFamily="34" charset="0"/>
              <a:cs typeface="Open sans" panose="020B0606030504020204" pitchFamily="34" charset="0"/>
            </a:endParaRPr>
          </a:p>
          <a:p>
            <a:pPr algn="just"/>
            <a:r>
              <a:rPr lang="es-ES_tradnl" sz="1300" dirty="0">
                <a:latin typeface="+mj-lt"/>
                <a:ea typeface="Open sans" panose="020B0606030504020204" pitchFamily="34" charset="0"/>
                <a:cs typeface="Open sans" panose="020B0606030504020204" pitchFamily="34" charset="0"/>
              </a:rPr>
              <a:t>No cabe interpretaciones excesivamente formalistas o rigoristas que impliquen una desproporción entre los fines perseguidos y los intereses que se sacrifican</a:t>
            </a:r>
          </a:p>
          <a:p>
            <a:pPr algn="just"/>
            <a:r>
              <a:rPr lang="es-ES_tradnl" sz="1300" dirty="0">
                <a:latin typeface="+mj-lt"/>
                <a:ea typeface="Open sans" panose="020B0606030504020204" pitchFamily="34" charset="0"/>
                <a:cs typeface="Open sans" panose="020B0606030504020204" pitchFamily="34" charset="0"/>
              </a:rPr>
              <a:t>Es distinto del derecho al recurso, que, salvo en materia penal, es de legalidad ordinaria: canon de motivación</a:t>
            </a:r>
          </a:p>
          <a:p>
            <a:pPr algn="just"/>
            <a:r>
              <a:rPr lang="es-ES_tradnl" sz="1300" dirty="0">
                <a:latin typeface="+mj-lt"/>
                <a:ea typeface="Open sans" panose="020B0606030504020204" pitchFamily="34" charset="0"/>
                <a:cs typeface="Open sans" panose="020B0606030504020204" pitchFamily="34" charset="0"/>
              </a:rPr>
              <a:t>Ejemplo: la STC 86/2022, sobre el derecho a la asistencia jurídica gratuita y la interpretación del art. 2 h) LAJG</a:t>
            </a:r>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42045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562800" cy="461665"/>
          </a:xfrm>
          <a:prstGeom prst="rect">
            <a:avLst/>
          </a:prstGeom>
          <a:noFill/>
        </p:spPr>
        <p:txBody>
          <a:bodyPr wrap="square" rtlCol="0">
            <a:spAutoFit/>
          </a:bodyPr>
          <a:lstStyle/>
          <a:p>
            <a:r>
              <a:rPr lang="es-ES_tradnl" sz="2400" b="1" dirty="0">
                <a:solidFill>
                  <a:srgbClr val="3C358E"/>
                </a:solidFill>
                <a:latin typeface="+mj-lt"/>
                <a:cs typeface="Calibri"/>
              </a:rPr>
              <a:t>La tutela de derechos fundamentales de carácter procesal</a:t>
            </a:r>
          </a:p>
        </p:txBody>
      </p:sp>
      <p:sp>
        <p:nvSpPr>
          <p:cNvPr id="10" name="CuadroTexto 9"/>
          <p:cNvSpPr txBox="1"/>
          <p:nvPr/>
        </p:nvSpPr>
        <p:spPr>
          <a:xfrm>
            <a:off x="609600" y="1968684"/>
            <a:ext cx="7634808" cy="2092881"/>
          </a:xfrm>
          <a:prstGeom prst="rect">
            <a:avLst/>
          </a:prstGeom>
          <a:noFill/>
        </p:spPr>
        <p:txBody>
          <a:bodyPr wrap="square" rtlCol="0">
            <a:spAutoFit/>
          </a:bodyPr>
          <a:lstStyle/>
          <a:p>
            <a:r>
              <a:rPr lang="es-ES_tradnl" sz="1300" b="1" dirty="0">
                <a:latin typeface="+mj-lt"/>
                <a:ea typeface="Open sans" panose="020B0606030504020204" pitchFamily="34" charset="0"/>
                <a:cs typeface="Open sans" panose="020B0606030504020204" pitchFamily="34" charset="0"/>
              </a:rPr>
              <a:t>2.- El emplazamiento del demandado</a:t>
            </a:r>
          </a:p>
          <a:p>
            <a:pPr algn="just"/>
            <a:r>
              <a:rPr lang="es-ES_tradnl" sz="1300" dirty="0">
                <a:latin typeface="+mj-lt"/>
                <a:ea typeface="Open sans" panose="020B0606030504020204" pitchFamily="34" charset="0"/>
                <a:cs typeface="Open sans" panose="020B0606030504020204" pitchFamily="34" charset="0"/>
              </a:rPr>
              <a:t>Especial importancia en la constitución de la relación jurídica procesal, para evitar indefensión</a:t>
            </a:r>
          </a:p>
          <a:p>
            <a:pPr algn="just"/>
            <a:r>
              <a:rPr lang="es-ES_tradnl" sz="1300" dirty="0">
                <a:latin typeface="+mj-lt"/>
                <a:ea typeface="Open sans" panose="020B0606030504020204" pitchFamily="34" charset="0"/>
                <a:cs typeface="Open sans" panose="020B0606030504020204" pitchFamily="34" charset="0"/>
              </a:rPr>
              <a:t>Importancia del emplazamiento personal: averiguación del domicilio</a:t>
            </a:r>
          </a:p>
          <a:p>
            <a:pPr algn="just"/>
            <a:r>
              <a:rPr lang="es-ES_tradnl" sz="1300" dirty="0">
                <a:latin typeface="+mj-lt"/>
                <a:ea typeface="Open sans" panose="020B0606030504020204" pitchFamily="34" charset="0"/>
                <a:cs typeface="Open sans" panose="020B0606030504020204" pitchFamily="34" charset="0"/>
              </a:rPr>
              <a:t>Relevancia de la conducta del demandado</a:t>
            </a:r>
          </a:p>
          <a:p>
            <a:pPr algn="just"/>
            <a:r>
              <a:rPr lang="es-ES_tradnl" sz="1300" dirty="0">
                <a:latin typeface="+mj-lt"/>
                <a:ea typeface="Open sans" panose="020B0606030504020204" pitchFamily="34" charset="0"/>
                <a:cs typeface="Open sans" panose="020B0606030504020204" pitchFamily="34" charset="0"/>
              </a:rPr>
              <a:t>Interpretación </a:t>
            </a:r>
            <a:r>
              <a:rPr lang="es-ES_tradnl" sz="1300" i="1" dirty="0" err="1">
                <a:latin typeface="+mj-lt"/>
                <a:ea typeface="Open sans" panose="020B0606030504020204" pitchFamily="34" charset="0"/>
                <a:cs typeface="Open sans" panose="020B0606030504020204" pitchFamily="34" charset="0"/>
              </a:rPr>
              <a:t>secundum</a:t>
            </a:r>
            <a:r>
              <a:rPr lang="es-ES_tradnl" sz="1300" i="1" dirty="0">
                <a:latin typeface="+mj-lt"/>
                <a:ea typeface="Open sans" panose="020B0606030504020204" pitchFamily="34" charset="0"/>
                <a:cs typeface="Open sans" panose="020B0606030504020204" pitchFamily="34" charset="0"/>
              </a:rPr>
              <a:t> </a:t>
            </a:r>
            <a:r>
              <a:rPr lang="es-ES_tradnl" sz="1300" i="1" dirty="0" err="1">
                <a:latin typeface="+mj-lt"/>
                <a:ea typeface="Open sans" panose="020B0606030504020204" pitchFamily="34" charset="0"/>
                <a:cs typeface="Open sans" panose="020B0606030504020204" pitchFamily="34" charset="0"/>
              </a:rPr>
              <a:t>constitutionem</a:t>
            </a:r>
            <a:r>
              <a:rPr lang="es-ES_tradnl" sz="1300" dirty="0">
                <a:latin typeface="+mj-lt"/>
                <a:ea typeface="Open sans" panose="020B0606030504020204" pitchFamily="34" charset="0"/>
                <a:cs typeface="Open sans" panose="020B0606030504020204" pitchFamily="34" charset="0"/>
              </a:rPr>
              <a:t> del art. 164 párrafo tercero LEC: desahucios arrendaticios y reclamación de rentas</a:t>
            </a:r>
          </a:p>
          <a:p>
            <a:pPr algn="just"/>
            <a:r>
              <a:rPr lang="es-ES_tradnl" sz="1300" dirty="0">
                <a:latin typeface="+mj-lt"/>
                <a:ea typeface="Open sans" panose="020B0606030504020204" pitchFamily="34" charset="0"/>
                <a:cs typeface="Open sans" panose="020B0606030504020204" pitchFamily="34" charset="0"/>
              </a:rPr>
              <a:t>Emplazamiento al demandado por medios electrónicos: STC 40/2020. En todo caso, el primer emplazamiento debe realizarse en forma personal</a:t>
            </a:r>
          </a:p>
          <a:p>
            <a:pPr algn="just"/>
            <a:r>
              <a:rPr lang="es-ES_tradnl" sz="1300" dirty="0">
                <a:latin typeface="+mj-lt"/>
                <a:ea typeface="Open sans" panose="020B0606030504020204" pitchFamily="34" charset="0"/>
                <a:cs typeface="Open sans" panose="020B0606030504020204" pitchFamily="34" charset="0"/>
              </a:rPr>
              <a:t>Diligencia no solo en la averiguación del domicilio, sino en la realización de las gestiones necesarias para que se lleve a cabo el emplazamiento personal: STC 131/2020</a:t>
            </a:r>
            <a:endParaRPr lang="es-ES_tradnl" sz="13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8411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562800" cy="461665"/>
          </a:xfrm>
          <a:prstGeom prst="rect">
            <a:avLst/>
          </a:prstGeom>
          <a:noFill/>
        </p:spPr>
        <p:txBody>
          <a:bodyPr wrap="square" rtlCol="0">
            <a:spAutoFit/>
          </a:bodyPr>
          <a:lstStyle/>
          <a:p>
            <a:r>
              <a:rPr lang="es-ES_tradnl" sz="2400" b="1" dirty="0">
                <a:solidFill>
                  <a:srgbClr val="3C358E"/>
                </a:solidFill>
                <a:latin typeface="+mj-lt"/>
                <a:cs typeface="Calibri"/>
              </a:rPr>
              <a:t>La tutela de derechos fundamentales de carácter procesal</a:t>
            </a:r>
          </a:p>
        </p:txBody>
      </p:sp>
      <p:sp>
        <p:nvSpPr>
          <p:cNvPr id="10" name="CuadroTexto 9"/>
          <p:cNvSpPr txBox="1"/>
          <p:nvPr/>
        </p:nvSpPr>
        <p:spPr>
          <a:xfrm>
            <a:off x="609600" y="1968684"/>
            <a:ext cx="7634808" cy="2292935"/>
          </a:xfrm>
          <a:prstGeom prst="rect">
            <a:avLst/>
          </a:prstGeom>
          <a:noFill/>
        </p:spPr>
        <p:txBody>
          <a:bodyPr wrap="square" rtlCol="0">
            <a:spAutoFit/>
          </a:bodyPr>
          <a:lstStyle/>
          <a:p>
            <a:r>
              <a:rPr lang="es-ES_tradnl" sz="1300" b="1" dirty="0">
                <a:latin typeface="+mj-lt"/>
                <a:ea typeface="Open sans" panose="020B0606030504020204" pitchFamily="34" charset="0"/>
                <a:cs typeface="Open sans" panose="020B0606030504020204" pitchFamily="34" charset="0"/>
              </a:rPr>
              <a:t>3.- El deber de motivación</a:t>
            </a:r>
          </a:p>
          <a:p>
            <a:r>
              <a:rPr lang="es-ES_tradnl" sz="1300" dirty="0">
                <a:latin typeface="+mj-lt"/>
                <a:ea typeface="Open sans" panose="020B0606030504020204" pitchFamily="34" charset="0"/>
                <a:cs typeface="Open sans" panose="020B0606030504020204" pitchFamily="34" charset="0"/>
              </a:rPr>
              <a:t>Control externo de la motivación: que la motivación exista y no sea irracional, arbitraria o fundada en un error patente. </a:t>
            </a:r>
          </a:p>
          <a:p>
            <a:r>
              <a:rPr lang="es-ES_tradnl" sz="1300" dirty="0">
                <a:latin typeface="+mj-lt"/>
                <a:ea typeface="Open sans" panose="020B0606030504020204" pitchFamily="34" charset="0"/>
                <a:cs typeface="Open sans" panose="020B0606030504020204" pitchFamily="34" charset="0"/>
              </a:rPr>
              <a:t>Imposibilidad de descender a la legalidad ordinaria: el art. 24 CE no comporta el derecho al acierto judicial</a:t>
            </a:r>
          </a:p>
          <a:p>
            <a:r>
              <a:rPr lang="es-ES_tradnl" sz="1300" dirty="0">
                <a:latin typeface="+mj-lt"/>
                <a:ea typeface="Open sans" panose="020B0606030504020204" pitchFamily="34" charset="0"/>
                <a:cs typeface="Open sans" panose="020B0606030504020204" pitchFamily="34" charset="0"/>
              </a:rPr>
              <a:t>Deber de motivación reforzada: interés superior del menor, más recientemente, protección al discapacitado</a:t>
            </a:r>
          </a:p>
          <a:p>
            <a:r>
              <a:rPr lang="es-ES_tradnl" sz="1300" dirty="0">
                <a:latin typeface="+mj-lt"/>
                <a:ea typeface="Open sans" panose="020B0606030504020204" pitchFamily="34" charset="0"/>
                <a:cs typeface="Open sans" panose="020B0606030504020204" pitchFamily="34" charset="0"/>
              </a:rPr>
              <a:t>Deber de motivación y selección no razonable de la norma aplicable al proceso y principio de primacía del derecho de la UE: jurisprudencia desarrollada respecto de procedimientos de ejecución (principalmente ejecución hipotecaria) en relación con la jurisprudencia del TJUE que interpreta Directiva 93/13/CEE</a:t>
            </a:r>
          </a:p>
          <a:p>
            <a:r>
              <a:rPr lang="es-ES_tradnl" sz="1300" dirty="0">
                <a:latin typeface="+mj-lt"/>
                <a:ea typeface="Open sans" panose="020B0606030504020204" pitchFamily="34" charset="0"/>
                <a:cs typeface="Open sans" panose="020B0606030504020204" pitchFamily="34" charset="0"/>
              </a:rPr>
              <a:t>Anulación de laudos arbitrales por razón de orden público: debe limitarse a que el laudo </a:t>
            </a:r>
            <a:r>
              <a:rPr lang="es-ES_tradnl" sz="1300" dirty="0" err="1">
                <a:latin typeface="+mj-lt"/>
                <a:ea typeface="Open sans" panose="020B0606030504020204" pitchFamily="34" charset="0"/>
                <a:cs typeface="Open sans" panose="020B0606030504020204" pitchFamily="34" charset="0"/>
              </a:rPr>
              <a:t>arbital</a:t>
            </a:r>
            <a:r>
              <a:rPr lang="es-ES_tradnl" sz="1300" dirty="0">
                <a:latin typeface="+mj-lt"/>
                <a:ea typeface="Open sans" panose="020B0606030504020204" pitchFamily="34" charset="0"/>
                <a:cs typeface="Open sans" panose="020B0606030504020204" pitchFamily="34" charset="0"/>
              </a:rPr>
              <a:t> sea arbitrario, ilógico, absurdo o irracional.</a:t>
            </a:r>
          </a:p>
          <a:p>
            <a:endParaRPr lang="es-ES_tradnl"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066832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562800" cy="461665"/>
          </a:xfrm>
          <a:prstGeom prst="rect">
            <a:avLst/>
          </a:prstGeom>
          <a:noFill/>
        </p:spPr>
        <p:txBody>
          <a:bodyPr wrap="square" rtlCol="0">
            <a:spAutoFit/>
          </a:bodyPr>
          <a:lstStyle/>
          <a:p>
            <a:r>
              <a:rPr lang="es-ES_tradnl" sz="2400" b="1" dirty="0">
                <a:solidFill>
                  <a:srgbClr val="3C358E"/>
                </a:solidFill>
                <a:latin typeface="+mj-lt"/>
                <a:cs typeface="Calibri"/>
              </a:rPr>
              <a:t>La tutela de derechos fundamentales de carácter procesal</a:t>
            </a:r>
          </a:p>
        </p:txBody>
      </p:sp>
      <p:sp>
        <p:nvSpPr>
          <p:cNvPr id="10" name="CuadroTexto 9"/>
          <p:cNvSpPr txBox="1"/>
          <p:nvPr/>
        </p:nvSpPr>
        <p:spPr>
          <a:xfrm>
            <a:off x="609600" y="1968684"/>
            <a:ext cx="7634808" cy="1692771"/>
          </a:xfrm>
          <a:prstGeom prst="rect">
            <a:avLst/>
          </a:prstGeom>
          <a:noFill/>
        </p:spPr>
        <p:txBody>
          <a:bodyPr wrap="square" rtlCol="0">
            <a:spAutoFit/>
          </a:bodyPr>
          <a:lstStyle/>
          <a:p>
            <a:r>
              <a:rPr lang="es-ES_tradnl" sz="1300" b="1" dirty="0">
                <a:latin typeface="+mj-lt"/>
                <a:ea typeface="Open sans" panose="020B0606030504020204" pitchFamily="34" charset="0"/>
                <a:cs typeface="Open sans" panose="020B0606030504020204" pitchFamily="34" charset="0"/>
              </a:rPr>
              <a:t>4.- Invariabilidad de las resoluciones judiciales firmes</a:t>
            </a:r>
          </a:p>
          <a:p>
            <a:pPr algn="just"/>
            <a:r>
              <a:rPr lang="es-ES_tradnl" sz="1300" dirty="0">
                <a:latin typeface="+mj-lt"/>
                <a:ea typeface="Open sans" panose="020B0606030504020204" pitchFamily="34" charset="0"/>
                <a:cs typeface="Open sans" panose="020B0606030504020204" pitchFamily="34" charset="0"/>
              </a:rPr>
              <a:t>Derecho a la ejecución de la sentencia en sus propios términos y al respeto en las situaciones jurídicas declaradas</a:t>
            </a:r>
          </a:p>
          <a:p>
            <a:pPr algn="just"/>
            <a:r>
              <a:rPr lang="es-ES_tradnl" sz="1300" dirty="0">
                <a:latin typeface="+mj-lt"/>
                <a:ea typeface="Open sans" panose="020B0606030504020204" pitchFamily="34" charset="0"/>
                <a:cs typeface="Open sans" panose="020B0606030504020204" pitchFamily="34" charset="0"/>
              </a:rPr>
              <a:t>Exigencia del derecho a la tutela judicial efectiva se extiende a la necesidad de respetar la resolución judicial firme</a:t>
            </a:r>
          </a:p>
          <a:p>
            <a:pPr algn="just"/>
            <a:r>
              <a:rPr lang="es-ES_tradnl" sz="1300" dirty="0">
                <a:latin typeface="+mj-lt"/>
                <a:ea typeface="Open sans" panose="020B0606030504020204" pitchFamily="34" charset="0"/>
                <a:cs typeface="Open sans" panose="020B0606030504020204" pitchFamily="34" charset="0"/>
              </a:rPr>
              <a:t>Parámetro de control equiparado al de la motivación de las resoluciones judiciales: control externo de razonabilidad y no arbitrariedad ni error patente</a:t>
            </a:r>
          </a:p>
          <a:p>
            <a:endParaRPr lang="es-ES_tradnl"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644473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391400" cy="461665"/>
          </a:xfrm>
          <a:prstGeom prst="rect">
            <a:avLst/>
          </a:prstGeom>
          <a:noFill/>
        </p:spPr>
        <p:txBody>
          <a:bodyPr wrap="square" rtlCol="0">
            <a:spAutoFit/>
          </a:bodyPr>
          <a:lstStyle/>
          <a:p>
            <a:r>
              <a:rPr lang="es-ES_tradnl" sz="2400" b="1" dirty="0">
                <a:solidFill>
                  <a:srgbClr val="3C358E"/>
                </a:solidFill>
                <a:latin typeface="+mj-lt"/>
                <a:cs typeface="Calibri"/>
              </a:rPr>
              <a:t>Requisitos para recurrir ante el Tribunal Constitucional</a:t>
            </a:r>
          </a:p>
        </p:txBody>
      </p:sp>
      <p:sp>
        <p:nvSpPr>
          <p:cNvPr id="10" name="CuadroTexto 9"/>
          <p:cNvSpPr txBox="1"/>
          <p:nvPr/>
        </p:nvSpPr>
        <p:spPr>
          <a:xfrm>
            <a:off x="609600" y="1968684"/>
            <a:ext cx="6248400" cy="2893100"/>
          </a:xfrm>
          <a:prstGeom prst="rect">
            <a:avLst/>
          </a:prstGeom>
          <a:noFill/>
        </p:spPr>
        <p:txBody>
          <a:bodyPr wrap="square" rtlCol="0">
            <a:spAutoFit/>
          </a:bodyPr>
          <a:lstStyle/>
          <a:p>
            <a:r>
              <a:rPr lang="es-ES_tradnl" sz="1300" dirty="0">
                <a:latin typeface="+mj-lt"/>
                <a:ea typeface="Open sans" panose="020B0606030504020204" pitchFamily="34" charset="0"/>
                <a:cs typeface="Open sans" panose="020B0606030504020204" pitchFamily="34" charset="0"/>
              </a:rPr>
              <a:t>Subsidiariedad del recurso de amparo:</a:t>
            </a:r>
          </a:p>
          <a:p>
            <a:pPr marL="285750" indent="-285750">
              <a:buFontTx/>
              <a:buChar char="-"/>
            </a:pPr>
            <a:r>
              <a:rPr lang="es-ES_tradnl" sz="1300" dirty="0">
                <a:latin typeface="+mj-lt"/>
                <a:ea typeface="Open sans" panose="020B0606030504020204" pitchFamily="34" charset="0"/>
                <a:cs typeface="Open sans" panose="020B0606030504020204" pitchFamily="34" charset="0"/>
              </a:rPr>
              <a:t>Derechos fundamentales sustantivos</a:t>
            </a:r>
          </a:p>
          <a:p>
            <a:pPr marL="285750" indent="-285750">
              <a:buFontTx/>
              <a:buChar char="-"/>
            </a:pPr>
            <a:r>
              <a:rPr lang="es-ES_tradnl" sz="1300" dirty="0">
                <a:latin typeface="+mj-lt"/>
                <a:ea typeface="Open sans" panose="020B0606030504020204" pitchFamily="34" charset="0"/>
                <a:cs typeface="Open sans" panose="020B0606030504020204" pitchFamily="34" charset="0"/>
              </a:rPr>
              <a:t>Art. 24 CE</a:t>
            </a:r>
          </a:p>
          <a:p>
            <a:pPr marL="285750" indent="-285750">
              <a:buFontTx/>
              <a:buChar char="-"/>
            </a:pPr>
            <a:r>
              <a:rPr lang="es-ES_tradnl" sz="1300" dirty="0">
                <a:latin typeface="+mj-lt"/>
                <a:ea typeface="Open sans" panose="020B0606030504020204" pitchFamily="34" charset="0"/>
                <a:cs typeface="Open sans" panose="020B0606030504020204" pitchFamily="34" charset="0"/>
              </a:rPr>
              <a:t>El incidente de nulidad de actuaciones: cuándo procede</a:t>
            </a:r>
          </a:p>
          <a:p>
            <a:endParaRPr lang="es-ES_tradnl" sz="1300" dirty="0">
              <a:latin typeface="+mj-lt"/>
              <a:ea typeface="Open sans" panose="020B0606030504020204" pitchFamily="34" charset="0"/>
              <a:cs typeface="Open sans" panose="020B0606030504020204" pitchFamily="34" charset="0"/>
            </a:endParaRPr>
          </a:p>
          <a:p>
            <a:r>
              <a:rPr lang="es-ES_tradnl" sz="1300" dirty="0">
                <a:latin typeface="+mj-lt"/>
                <a:ea typeface="Open sans" panose="020B0606030504020204" pitchFamily="34" charset="0"/>
                <a:cs typeface="Open sans" panose="020B0606030504020204" pitchFamily="34" charset="0"/>
              </a:rPr>
              <a:t>Correcto agotamiento de la vía judicial</a:t>
            </a:r>
          </a:p>
          <a:p>
            <a:pPr marL="285750" indent="-285750">
              <a:buFontTx/>
              <a:buChar char="-"/>
            </a:pPr>
            <a:r>
              <a:rPr lang="es-ES_tradnl" sz="1300" dirty="0">
                <a:latin typeface="+mj-lt"/>
                <a:ea typeface="Open sans" panose="020B0606030504020204" pitchFamily="34" charset="0"/>
                <a:cs typeface="Open sans" panose="020B0606030504020204" pitchFamily="34" charset="0"/>
              </a:rPr>
              <a:t>Falta de agotamiento o agotamiento defectuoso</a:t>
            </a:r>
          </a:p>
          <a:p>
            <a:pPr marL="285750" indent="-285750">
              <a:buFontTx/>
              <a:buChar char="-"/>
            </a:pPr>
            <a:r>
              <a:rPr lang="es-ES_tradnl" sz="1300" dirty="0">
                <a:latin typeface="+mj-lt"/>
                <a:ea typeface="Open sans" panose="020B0606030504020204" pitchFamily="34" charset="0"/>
                <a:cs typeface="Open sans" panose="020B0606030504020204" pitchFamily="34" charset="0"/>
              </a:rPr>
              <a:t>Se determina caso por caso</a:t>
            </a:r>
          </a:p>
          <a:p>
            <a:endParaRPr lang="es-ES_tradnl" sz="1300" dirty="0">
              <a:latin typeface="+mj-lt"/>
              <a:ea typeface="Open sans" panose="020B0606030504020204" pitchFamily="34" charset="0"/>
              <a:cs typeface="Open sans" panose="020B0606030504020204" pitchFamily="34" charset="0"/>
            </a:endParaRPr>
          </a:p>
          <a:p>
            <a:r>
              <a:rPr lang="es-ES_tradnl" sz="1300" dirty="0">
                <a:latin typeface="+mj-lt"/>
                <a:ea typeface="Open sans" panose="020B0606030504020204" pitchFamily="34" charset="0"/>
                <a:cs typeface="Open sans" panose="020B0606030504020204" pitchFamily="34" charset="0"/>
              </a:rPr>
              <a:t>La presentación del recurso de amparo en plazo</a:t>
            </a:r>
          </a:p>
          <a:p>
            <a:pPr marL="285750" indent="-285750">
              <a:buFontTx/>
              <a:buChar char="-"/>
            </a:pPr>
            <a:r>
              <a:rPr lang="es-ES_tradnl" sz="1300" dirty="0">
                <a:latin typeface="+mj-lt"/>
                <a:ea typeface="Open sans" panose="020B0606030504020204" pitchFamily="34" charset="0"/>
                <a:cs typeface="Open sans" panose="020B0606030504020204" pitchFamily="34" charset="0"/>
              </a:rPr>
              <a:t>Plazo de 30 días</a:t>
            </a:r>
          </a:p>
          <a:p>
            <a:pPr marL="285750" indent="-285750">
              <a:buFontTx/>
              <a:buChar char="-"/>
            </a:pPr>
            <a:r>
              <a:rPr lang="es-ES_tradnl" sz="1300" dirty="0">
                <a:latin typeface="+mj-lt"/>
                <a:ea typeface="Open sans" panose="020B0606030504020204" pitchFamily="34" charset="0"/>
                <a:cs typeface="Open sans" panose="020B0606030504020204" pitchFamily="34" charset="0"/>
              </a:rPr>
              <a:t>Extemporaneidad por recurso manifiestamente improcedente</a:t>
            </a:r>
          </a:p>
          <a:p>
            <a:pPr marL="285750" indent="-285750">
              <a:buFontTx/>
              <a:buChar char="-"/>
            </a:pPr>
            <a:r>
              <a:rPr lang="es-ES_tradnl" sz="1300" dirty="0">
                <a:latin typeface="+mj-lt"/>
                <a:ea typeface="Open sans" panose="020B0606030504020204" pitchFamily="34" charset="0"/>
                <a:cs typeface="Open sans" panose="020B0606030504020204" pitchFamily="34" charset="0"/>
              </a:rPr>
              <a:t>Régimen derivado de la disposición final 16.1.2º LEC</a:t>
            </a:r>
          </a:p>
          <a:p>
            <a:pPr marL="285750" indent="-285750">
              <a:buFontTx/>
              <a:buChar char="-"/>
            </a:pPr>
            <a:r>
              <a:rPr lang="es-ES_tradnl" sz="1300" dirty="0">
                <a:latin typeface="+mj-lt"/>
                <a:ea typeface="Open sans" panose="020B0606030504020204" pitchFamily="34" charset="0"/>
                <a:cs typeface="Open sans" panose="020B0606030504020204" pitchFamily="34" charset="0"/>
              </a:rPr>
              <a:t>El incidente de nulidad de actuaciones</a:t>
            </a:r>
          </a:p>
        </p:txBody>
      </p:sp>
    </p:spTree>
    <p:extLst>
      <p:ext uri="{BB962C8B-B14F-4D97-AF65-F5344CB8AC3E}">
        <p14:creationId xmlns:p14="http://schemas.microsoft.com/office/powerpoint/2010/main" val="28021943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609600" y="1491630"/>
            <a:ext cx="7391400" cy="461665"/>
          </a:xfrm>
          <a:prstGeom prst="rect">
            <a:avLst/>
          </a:prstGeom>
          <a:noFill/>
        </p:spPr>
        <p:txBody>
          <a:bodyPr wrap="square" rtlCol="0">
            <a:spAutoFit/>
          </a:bodyPr>
          <a:lstStyle/>
          <a:p>
            <a:r>
              <a:rPr lang="es-ES_tradnl" sz="2400" b="1" dirty="0">
                <a:solidFill>
                  <a:srgbClr val="3C358E"/>
                </a:solidFill>
                <a:latin typeface="+mj-lt"/>
                <a:cs typeface="Calibri"/>
              </a:rPr>
              <a:t>Requisitos para recurrir ante el Tribunal Constitucional</a:t>
            </a:r>
          </a:p>
        </p:txBody>
      </p:sp>
      <p:sp>
        <p:nvSpPr>
          <p:cNvPr id="10" name="CuadroTexto 9"/>
          <p:cNvSpPr txBox="1"/>
          <p:nvPr/>
        </p:nvSpPr>
        <p:spPr>
          <a:xfrm>
            <a:off x="609600" y="1968684"/>
            <a:ext cx="6842720" cy="2092881"/>
          </a:xfrm>
          <a:prstGeom prst="rect">
            <a:avLst/>
          </a:prstGeom>
          <a:noFill/>
        </p:spPr>
        <p:txBody>
          <a:bodyPr wrap="square" rtlCol="0">
            <a:spAutoFit/>
          </a:bodyPr>
          <a:lstStyle/>
          <a:p>
            <a:r>
              <a:rPr lang="es-ES_tradnl" sz="1300" dirty="0">
                <a:latin typeface="+mj-lt"/>
                <a:ea typeface="Open sans" panose="020B0606030504020204" pitchFamily="34" charset="0"/>
                <a:cs typeface="Open sans" panose="020B0606030504020204" pitchFamily="34" charset="0"/>
              </a:rPr>
              <a:t>Especial trascendencia constitucional</a:t>
            </a:r>
          </a:p>
          <a:p>
            <a:pPr marL="285750" indent="-285750">
              <a:buFontTx/>
              <a:buChar char="-"/>
            </a:pPr>
            <a:r>
              <a:rPr lang="es-ES_tradnl" sz="1300" dirty="0">
                <a:latin typeface="+mj-lt"/>
                <a:ea typeface="Open sans" panose="020B0606030504020204" pitchFamily="34" charset="0"/>
                <a:cs typeface="Open sans" panose="020B0606030504020204" pitchFamily="34" charset="0"/>
              </a:rPr>
              <a:t>Requisito insubsanable</a:t>
            </a:r>
          </a:p>
          <a:p>
            <a:pPr marL="285750" indent="-285750">
              <a:buFontTx/>
              <a:buChar char="-"/>
            </a:pPr>
            <a:r>
              <a:rPr lang="es-ES_tradnl" sz="1300" dirty="0">
                <a:latin typeface="+mj-lt"/>
                <a:ea typeface="Open sans" panose="020B0606030504020204" pitchFamily="34" charset="0"/>
                <a:cs typeface="Open sans" panose="020B0606030504020204" pitchFamily="34" charset="0"/>
              </a:rPr>
              <a:t>Falta de justificación e insuficiente justificación</a:t>
            </a:r>
          </a:p>
          <a:p>
            <a:pPr marL="285750" indent="-285750">
              <a:buFontTx/>
              <a:buChar char="-"/>
            </a:pPr>
            <a:r>
              <a:rPr lang="es-ES_tradnl" sz="1300" dirty="0">
                <a:latin typeface="+mj-lt"/>
                <a:ea typeface="Open sans" panose="020B0606030504020204" pitchFamily="34" charset="0"/>
                <a:cs typeface="Open sans" panose="020B0606030504020204" pitchFamily="34" charset="0"/>
              </a:rPr>
              <a:t>Motivos de especial trascendencia constitucional: del recurso objetivo al recurso subjetivo</a:t>
            </a:r>
          </a:p>
          <a:p>
            <a:pPr marL="285750" indent="-285750">
              <a:buFontTx/>
              <a:buChar char="-"/>
            </a:pPr>
            <a:r>
              <a:rPr lang="es-ES_tradnl" sz="1300" dirty="0">
                <a:latin typeface="+mj-lt"/>
                <a:ea typeface="Open sans" panose="020B0606030504020204" pitchFamily="34" charset="0"/>
                <a:cs typeface="Open sans" panose="020B0606030504020204" pitchFamily="34" charset="0"/>
              </a:rPr>
              <a:t>El límite de la legalidad ordinaria</a:t>
            </a:r>
          </a:p>
          <a:p>
            <a:endParaRPr lang="es-ES_tradnl" sz="1300" dirty="0">
              <a:latin typeface="+mj-lt"/>
              <a:ea typeface="Open sans" panose="020B0606030504020204" pitchFamily="34" charset="0"/>
              <a:cs typeface="Open sans" panose="020B0606030504020204" pitchFamily="34" charset="0"/>
            </a:endParaRPr>
          </a:p>
          <a:p>
            <a:pPr algn="just"/>
            <a:r>
              <a:rPr lang="es-ES_tradnl" sz="1300" dirty="0">
                <a:latin typeface="+mj-lt"/>
                <a:ea typeface="Open sans" panose="020B0606030504020204" pitchFamily="34" charset="0"/>
                <a:cs typeface="Open sans" panose="020B0606030504020204" pitchFamily="34" charset="0"/>
              </a:rPr>
              <a:t>Valoración final: la protección de los aspectos constitucionales en el proceso civil viene marcada por la jurisprudencia constitucional (art. 123.1 CE) pero la tutela debe realizarse siempre en primer lugar en la jurisdicción civil, y solo de modo subsidiario y siempre que se justifique, procede un pronunciamiento del Tribunal Constitucional previo planteamiento del recurso </a:t>
            </a:r>
            <a:r>
              <a:rPr lang="es-ES_tradnl" sz="1300">
                <a:latin typeface="+mj-lt"/>
                <a:ea typeface="Open sans" panose="020B0606030504020204" pitchFamily="34" charset="0"/>
                <a:cs typeface="Open sans" panose="020B0606030504020204" pitchFamily="34" charset="0"/>
              </a:rPr>
              <a:t>de amparo</a:t>
            </a:r>
            <a:endParaRPr lang="es-ES_tradnl" sz="1300" dirty="0">
              <a:latin typeface="+mj-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52997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4CF6DD1-1969-A148-AE14-C750786A6FA8}"/>
              </a:ext>
            </a:extLst>
          </p:cNvPr>
          <p:cNvSpPr>
            <a:spLocks noGrp="1"/>
          </p:cNvSpPr>
          <p:nvPr>
            <p:ph idx="1"/>
          </p:nvPr>
        </p:nvSpPr>
        <p:spPr/>
        <p:txBody>
          <a:bodyPr/>
          <a:lstStyle/>
          <a:p>
            <a:pPr marL="0" indent="0" algn="ctr">
              <a:buNone/>
            </a:pPr>
            <a:endParaRPr lang="es-ES" dirty="0"/>
          </a:p>
          <a:p>
            <a:pPr marL="0" indent="0" algn="ctr">
              <a:buNone/>
            </a:pPr>
            <a:endParaRPr lang="es-ES" dirty="0"/>
          </a:p>
          <a:p>
            <a:pPr marL="0" indent="0" algn="ctr">
              <a:buNone/>
            </a:pPr>
            <a:r>
              <a:rPr lang="es-ES" dirty="0"/>
              <a:t>Muchas gracias</a:t>
            </a:r>
          </a:p>
        </p:txBody>
      </p:sp>
    </p:spTree>
    <p:extLst>
      <p:ext uri="{BB962C8B-B14F-4D97-AF65-F5344CB8AC3E}">
        <p14:creationId xmlns:p14="http://schemas.microsoft.com/office/powerpoint/2010/main" val="246282473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287</TotalTime>
  <Words>842</Words>
  <Application>Microsoft Office PowerPoint</Application>
  <PresentationFormat>Presentación en pantalla (16:9)</PresentationFormat>
  <Paragraphs>68</Paragraphs>
  <Slides>9</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9</vt:i4>
      </vt:variant>
    </vt:vector>
  </HeadingPairs>
  <TitlesOfParts>
    <vt:vector size="13" baseType="lpstr">
      <vt:lpstr>Arial</vt:lpstr>
      <vt:lpstr>Calibri</vt:lpstr>
      <vt:lpstr>Open sans</vt:lpstr>
      <vt:lpstr>Tema de Office</vt:lpstr>
      <vt:lpstr>Aspectos constitucionales del proceso civil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dx</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Titulo de la  Buena Práctica</dc:title>
  <dc:creator>dx</dc:creator>
  <cp:lastModifiedBy>MARTÍNEZ ESCRIBANO, Celia</cp:lastModifiedBy>
  <cp:revision>31</cp:revision>
  <dcterms:created xsi:type="dcterms:W3CDTF">2021-07-07T07:43:49Z</dcterms:created>
  <dcterms:modified xsi:type="dcterms:W3CDTF">2022-11-22T08:04:24Z</dcterms:modified>
</cp:coreProperties>
</file>