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9" r:id="rId2"/>
    <p:sldId id="262" r:id="rId3"/>
    <p:sldId id="279" r:id="rId4"/>
    <p:sldId id="288" r:id="rId5"/>
    <p:sldId id="277" r:id="rId6"/>
    <p:sldId id="276" r:id="rId7"/>
    <p:sldId id="271" r:id="rId8"/>
    <p:sldId id="272" r:id="rId9"/>
    <p:sldId id="273" r:id="rId10"/>
    <p:sldId id="274" r:id="rId11"/>
    <p:sldId id="270" r:id="rId12"/>
    <p:sldId id="278" r:id="rId13"/>
    <p:sldId id="284" r:id="rId14"/>
    <p:sldId id="280" r:id="rId15"/>
    <p:sldId id="286" r:id="rId16"/>
    <p:sldId id="287" r:id="rId17"/>
    <p:sldId id="292" r:id="rId18"/>
    <p:sldId id="294" r:id="rId19"/>
    <p:sldId id="290" r:id="rId20"/>
    <p:sldId id="289" r:id="rId21"/>
    <p:sldId id="295" r:id="rId22"/>
    <p:sldId id="296" r:id="rId23"/>
    <p:sldId id="293" r:id="rId24"/>
    <p:sldId id="258" r:id="rId25"/>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B"/>
    <a:srgbClr val="232A58"/>
    <a:srgbClr val="45B7E9"/>
    <a:srgbClr val="1F244C"/>
    <a:srgbClr val="3B3489"/>
    <a:srgbClr val="3C358E"/>
    <a:srgbClr val="3B358C"/>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snapToObjects="1" showGuides="1">
      <p:cViewPr varScale="1">
        <p:scale>
          <a:sx n="107" d="100"/>
          <a:sy n="107" d="100"/>
        </p:scale>
        <p:origin x="114" y="540"/>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7D65C-7F67-4C69-BDB2-DDEF1210FC0C}" type="datetimeFigureOut">
              <a:rPr lang="es-ES" smtClean="0"/>
              <a:t>22/11/2022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D9EF6-3893-46DA-AA19-BFF02891B9B0}" type="slidenum">
              <a:rPr lang="es-ES" smtClean="0"/>
              <a:t>‹Nº›</a:t>
            </a:fld>
            <a:endParaRPr lang="es-ES"/>
          </a:p>
        </p:txBody>
      </p:sp>
    </p:spTree>
    <p:extLst>
      <p:ext uri="{BB962C8B-B14F-4D97-AF65-F5344CB8AC3E}">
        <p14:creationId xmlns:p14="http://schemas.microsoft.com/office/powerpoint/2010/main" val="891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27D9EF6-3893-46DA-AA19-BFF02891B9B0}" type="slidenum">
              <a:rPr lang="es-ES" smtClean="0"/>
              <a:t>11</a:t>
            </a:fld>
            <a:endParaRPr lang="es-ES"/>
          </a:p>
        </p:txBody>
      </p:sp>
    </p:spTree>
    <p:extLst>
      <p:ext uri="{BB962C8B-B14F-4D97-AF65-F5344CB8AC3E}">
        <p14:creationId xmlns:p14="http://schemas.microsoft.com/office/powerpoint/2010/main" val="224811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3778540-11F6-4BBE-B553-71ADA0640490}" type="slidenum">
              <a:rPr lang="es-ES" smtClean="0"/>
              <a:pPr/>
              <a:t>14</a:t>
            </a:fld>
            <a:endParaRPr lang="es-ES"/>
          </a:p>
        </p:txBody>
      </p:sp>
    </p:spTree>
    <p:extLst>
      <p:ext uri="{BB962C8B-B14F-4D97-AF65-F5344CB8AC3E}">
        <p14:creationId xmlns:p14="http://schemas.microsoft.com/office/powerpoint/2010/main" val="70648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ep.org/es/resources/informe-sobre-la-brecha-de-emisiones-2019"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ep.org/es/events/online-event/informe-sobre-la-brecha-de-adaptacion-2022-lanzamiento"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climatecasechart.com/about/"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65909" y="699542"/>
            <a:ext cx="4648200" cy="1102519"/>
          </a:xfrm>
        </p:spPr>
        <p:txBody>
          <a:bodyPr>
            <a:normAutofit fontScale="90000"/>
          </a:bodyPr>
          <a:lstStyle/>
          <a:p>
            <a:r>
              <a:rPr lang="es-ES" sz="2700" b="1" i="0" dirty="0">
                <a:solidFill>
                  <a:srgbClr val="C00000"/>
                </a:solidFill>
                <a:effectLst/>
                <a:latin typeface="Calibri" panose="020F0502020204030204" pitchFamily="34" charset="0"/>
                <a:cs typeface="Calibri" panose="020F0502020204030204" pitchFamily="34" charset="0"/>
              </a:rPr>
              <a:t>Litigación climática en la UE: </a:t>
            </a:r>
            <a:br>
              <a:rPr lang="es-ES" sz="2700" b="1" i="0" dirty="0">
                <a:solidFill>
                  <a:srgbClr val="C00000"/>
                </a:solidFill>
                <a:effectLst/>
                <a:latin typeface="Calibri" panose="020F0502020204030204" pitchFamily="34" charset="0"/>
                <a:cs typeface="Calibri" panose="020F0502020204030204" pitchFamily="34" charset="0"/>
              </a:rPr>
            </a:br>
            <a:r>
              <a:rPr lang="es-ES" sz="2700" b="1" i="0" dirty="0">
                <a:solidFill>
                  <a:srgbClr val="C00000"/>
                </a:solidFill>
                <a:effectLst/>
                <a:latin typeface="Calibri" panose="020F0502020204030204" pitchFamily="34" charset="0"/>
                <a:cs typeface="Calibri" panose="020F0502020204030204" pitchFamily="34" charset="0"/>
              </a:rPr>
              <a:t>El papel de los derechos humanos y de la ciencia en los </a:t>
            </a:r>
            <a:br>
              <a:rPr lang="es-ES" sz="2700" b="1" i="0" dirty="0">
                <a:solidFill>
                  <a:srgbClr val="C00000"/>
                </a:solidFill>
                <a:effectLst/>
                <a:latin typeface="Calibri" panose="020F0502020204030204" pitchFamily="34" charset="0"/>
                <a:cs typeface="Calibri" panose="020F0502020204030204" pitchFamily="34" charset="0"/>
              </a:rPr>
            </a:br>
            <a:r>
              <a:rPr lang="es-ES" sz="2700" b="1" i="0" dirty="0">
                <a:solidFill>
                  <a:srgbClr val="C00000"/>
                </a:solidFill>
                <a:effectLst/>
                <a:latin typeface="Calibri" panose="020F0502020204030204" pitchFamily="34" charset="0"/>
                <a:cs typeface="Calibri" panose="020F0502020204030204" pitchFamily="34" charset="0"/>
              </a:rPr>
              <a:t>“litigios climáticos públicos”</a:t>
            </a:r>
            <a:br>
              <a:rPr lang="es-ES" sz="2700" b="1" i="0" dirty="0">
                <a:solidFill>
                  <a:srgbClr val="C00000"/>
                </a:solidFill>
                <a:effectLst/>
                <a:latin typeface="Calibri" panose="020F0502020204030204" pitchFamily="34" charset="0"/>
                <a:cs typeface="Calibri" panose="020F0502020204030204" pitchFamily="34" charset="0"/>
              </a:rPr>
            </a:br>
            <a:endParaRPr lang="es-ES_tradnl" sz="2800" b="1" dirty="0">
              <a:solidFill>
                <a:srgbClr val="C00000"/>
              </a:solidFill>
              <a:ea typeface="Open sans" panose="020B0606030504020204" pitchFamily="34" charset="0"/>
              <a:cs typeface="Open sans" panose="020B0606030504020204" pitchFamily="34" charset="0"/>
            </a:endParaRPr>
          </a:p>
        </p:txBody>
      </p:sp>
      <p:sp>
        <p:nvSpPr>
          <p:cNvPr id="3" name="Subtítulo 2"/>
          <p:cNvSpPr>
            <a:spLocks noGrp="1"/>
          </p:cNvSpPr>
          <p:nvPr>
            <p:ph type="subTitle" idx="1"/>
          </p:nvPr>
        </p:nvSpPr>
        <p:spPr>
          <a:xfrm>
            <a:off x="4800600" y="2520803"/>
            <a:ext cx="3733800" cy="495300"/>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Carmen Plaza</a:t>
            </a:r>
          </a:p>
          <a:p>
            <a:pPr>
              <a:spcBef>
                <a:spcPts val="0"/>
              </a:spcBef>
            </a:pPr>
            <a:r>
              <a:rPr lang="es-ES_tradnl" sz="1200" b="1" dirty="0">
                <a:solidFill>
                  <a:srgbClr val="3B358B"/>
                </a:solidFill>
                <a:latin typeface="+mj-lt"/>
                <a:ea typeface="Open sans" panose="020B0606030504020204" pitchFamily="34" charset="0"/>
                <a:cs typeface="Open sans" panose="020B0606030504020204" pitchFamily="34" charset="0"/>
              </a:rPr>
              <a:t>Profesora Titular de la UCM</a:t>
            </a:r>
          </a:p>
          <a:p>
            <a:pPr>
              <a:spcBef>
                <a:spcPts val="0"/>
              </a:spcBef>
            </a:pPr>
            <a:r>
              <a:rPr lang="es-ES_tradnl" sz="1200" b="1" dirty="0">
                <a:solidFill>
                  <a:srgbClr val="3B358B"/>
                </a:solidFill>
                <a:latin typeface="+mj-lt"/>
                <a:ea typeface="Open sans" panose="020B0606030504020204" pitchFamily="34" charset="0"/>
                <a:cs typeface="Open sans" panose="020B0606030504020204" pitchFamily="34" charset="0"/>
              </a:rPr>
              <a:t>Letrada del TC (2015-2022)</a:t>
            </a:r>
          </a:p>
        </p:txBody>
      </p:sp>
    </p:spTree>
    <p:extLst>
      <p:ext uri="{BB962C8B-B14F-4D97-AF65-F5344CB8AC3E}">
        <p14:creationId xmlns:p14="http://schemas.microsoft.com/office/powerpoint/2010/main" val="293019760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543DE-0F8E-419E-3EFB-237F3B5336C4}"/>
              </a:ext>
            </a:extLst>
          </p:cNvPr>
          <p:cNvSpPr>
            <a:spLocks noGrp="1"/>
          </p:cNvSpPr>
          <p:nvPr>
            <p:ph type="title"/>
          </p:nvPr>
        </p:nvSpPr>
        <p:spPr>
          <a:xfrm>
            <a:off x="3779912" y="555867"/>
            <a:ext cx="5184576" cy="435695"/>
          </a:xfrm>
        </p:spPr>
        <p:txBody>
          <a:bodyPr/>
          <a:lstStyle/>
          <a:p>
            <a:pPr algn="r"/>
            <a:r>
              <a:rPr lang="es-ES" sz="2000" b="1" dirty="0">
                <a:solidFill>
                  <a:schemeClr val="accent1">
                    <a:lumMod val="75000"/>
                  </a:schemeClr>
                </a:solidFill>
              </a:rPr>
              <a:t>El papel de la ciencia: su reconocimiento jurídico</a:t>
            </a:r>
          </a:p>
        </p:txBody>
      </p:sp>
      <p:sp>
        <p:nvSpPr>
          <p:cNvPr id="3" name="Marcador de contenido 2">
            <a:extLst>
              <a:ext uri="{FF2B5EF4-FFF2-40B4-BE49-F238E27FC236}">
                <a16:creationId xmlns:a16="http://schemas.microsoft.com/office/drawing/2014/main" id="{1DF3EE10-9B96-B38A-34C4-CB64AAE76F03}"/>
              </a:ext>
            </a:extLst>
          </p:cNvPr>
          <p:cNvSpPr>
            <a:spLocks noGrp="1"/>
          </p:cNvSpPr>
          <p:nvPr>
            <p:ph idx="1"/>
          </p:nvPr>
        </p:nvSpPr>
        <p:spPr>
          <a:xfrm>
            <a:off x="457200" y="1200150"/>
            <a:ext cx="8229600" cy="3819871"/>
          </a:xfrm>
        </p:spPr>
        <p:txBody>
          <a:bodyPr/>
          <a:lstStyle/>
          <a:p>
            <a:pPr marL="400050" indent="-400050">
              <a:buAutoNum type="romanUcPeriod"/>
            </a:pPr>
            <a:r>
              <a:rPr lang="es-ES" sz="1800" b="1" dirty="0">
                <a:solidFill>
                  <a:srgbClr val="C00000"/>
                </a:solidFill>
                <a:effectLst/>
                <a:ea typeface="Calibri" panose="020F0502020204030204" pitchFamily="34" charset="0"/>
              </a:rPr>
              <a:t>En instrumentos internacionales y de la UE: </a:t>
            </a:r>
          </a:p>
          <a:p>
            <a:pPr marL="0" indent="0">
              <a:buNone/>
            </a:pPr>
            <a:r>
              <a:rPr lang="es-ES" sz="1400" dirty="0">
                <a:solidFill>
                  <a:srgbClr val="C00000"/>
                </a:solidFill>
                <a:effectLst/>
                <a:ea typeface="Calibri" panose="020F0502020204030204" pitchFamily="34" charset="0"/>
              </a:rPr>
              <a:t>1972: </a:t>
            </a:r>
            <a:r>
              <a:rPr lang="es-ES" sz="1400" dirty="0">
                <a:effectLst/>
                <a:ea typeface="Calibri" panose="020F0502020204030204" pitchFamily="34" charset="0"/>
              </a:rPr>
              <a:t>Principio 18 </a:t>
            </a:r>
            <a:r>
              <a:rPr lang="es-ES" sz="1400" b="1" dirty="0">
                <a:effectLst/>
                <a:ea typeface="Calibri" panose="020F0502020204030204" pitchFamily="34" charset="0"/>
              </a:rPr>
              <a:t>Declaración de Estocolmo</a:t>
            </a:r>
          </a:p>
          <a:p>
            <a:pPr marL="0" indent="0">
              <a:buNone/>
            </a:pPr>
            <a:r>
              <a:rPr lang="es-ES" sz="1400" dirty="0">
                <a:solidFill>
                  <a:srgbClr val="C00000"/>
                </a:solidFill>
                <a:ea typeface="Calibri" panose="020F0502020204030204" pitchFamily="34" charset="0"/>
              </a:rPr>
              <a:t>1986: </a:t>
            </a:r>
            <a:r>
              <a:rPr lang="es-ES" sz="1400" dirty="0">
                <a:ea typeface="Calibri" panose="020F0502020204030204" pitchFamily="34" charset="0"/>
              </a:rPr>
              <a:t>Art. 130 R </a:t>
            </a:r>
            <a:r>
              <a:rPr lang="es-ES" sz="1400" b="1" dirty="0">
                <a:ea typeface="Calibri" panose="020F0502020204030204" pitchFamily="34" charset="0"/>
              </a:rPr>
              <a:t>TCEE / Ley del Clima Europea</a:t>
            </a:r>
          </a:p>
          <a:p>
            <a:pPr marL="0" indent="0">
              <a:buNone/>
            </a:pPr>
            <a:r>
              <a:rPr lang="es-ES" sz="1400" dirty="0">
                <a:solidFill>
                  <a:srgbClr val="C00000"/>
                </a:solidFill>
                <a:effectLst/>
                <a:ea typeface="Calibri" panose="020F0502020204030204" pitchFamily="34" charset="0"/>
              </a:rPr>
              <a:t>2015: </a:t>
            </a:r>
            <a:r>
              <a:rPr lang="es-ES" sz="1400" b="1" dirty="0">
                <a:effectLst/>
                <a:latin typeface="Calibri Light" panose="020F0302020204030204" pitchFamily="34" charset="0"/>
                <a:ea typeface="Calibri" panose="020F0502020204030204" pitchFamily="34" charset="0"/>
              </a:rPr>
              <a:t>Acuerdo de París: </a:t>
            </a:r>
            <a:r>
              <a:rPr lang="es-ES" sz="1400" dirty="0">
                <a:effectLst/>
                <a:latin typeface="Calibri Light" panose="020F0302020204030204" pitchFamily="34" charset="0"/>
                <a:ea typeface="Calibri" panose="020F0502020204030204" pitchFamily="34" charset="0"/>
              </a:rPr>
              <a:t>"los </a:t>
            </a:r>
            <a:r>
              <a:rPr lang="es-ES" sz="1400" b="1" dirty="0">
                <a:effectLst/>
                <a:latin typeface="Calibri Light" panose="020F0302020204030204" pitchFamily="34" charset="0"/>
                <a:ea typeface="Calibri" panose="020F0502020204030204" pitchFamily="34" charset="0"/>
              </a:rPr>
              <a:t>mejores datos científicos </a:t>
            </a:r>
            <a:r>
              <a:rPr lang="es-ES" sz="1400" dirty="0">
                <a:effectLst/>
                <a:latin typeface="Calibri Light" panose="020F0302020204030204" pitchFamily="34" charset="0"/>
                <a:ea typeface="Calibri" panose="020F0502020204030204" pitchFamily="34" charset="0"/>
              </a:rPr>
              <a:t>disponibles" (art. 4).</a:t>
            </a:r>
          </a:p>
          <a:p>
            <a:pPr marL="0" indent="0">
              <a:buNone/>
            </a:pPr>
            <a:endParaRPr lang="es-ES" sz="1400" dirty="0">
              <a:effectLst/>
              <a:latin typeface="Calibri Light" panose="020F0302020204030204" pitchFamily="34" charset="0"/>
              <a:ea typeface="Calibri" panose="020F0502020204030204" pitchFamily="34" charset="0"/>
            </a:endParaRPr>
          </a:p>
          <a:p>
            <a:pPr marL="0" indent="0">
              <a:buNone/>
            </a:pPr>
            <a:r>
              <a:rPr lang="es-ES" sz="1800" b="1" dirty="0">
                <a:solidFill>
                  <a:srgbClr val="C00000"/>
                </a:solidFill>
                <a:effectLst/>
                <a:ea typeface="Calibri" panose="020F0502020204030204" pitchFamily="34" charset="0"/>
              </a:rPr>
              <a:t>II. El Grupo Intergubernamental de Expertos sobre Cambio Climático</a:t>
            </a:r>
            <a:r>
              <a:rPr lang="es-ES" sz="1800" dirty="0">
                <a:solidFill>
                  <a:srgbClr val="C00000"/>
                </a:solidFill>
                <a:effectLst/>
                <a:ea typeface="Calibri" panose="020F0502020204030204" pitchFamily="34" charset="0"/>
              </a:rPr>
              <a:t> </a:t>
            </a:r>
            <a:r>
              <a:rPr lang="es-ES" sz="1800" b="1" dirty="0">
                <a:solidFill>
                  <a:srgbClr val="C00000"/>
                </a:solidFill>
                <a:effectLst/>
                <a:ea typeface="Calibri" panose="020F0502020204030204" pitchFamily="34" charset="0"/>
              </a:rPr>
              <a:t>(IPCC)</a:t>
            </a:r>
          </a:p>
          <a:p>
            <a:pPr marL="0" indent="0">
              <a:buNone/>
            </a:pPr>
            <a:r>
              <a:rPr lang="es-ES" sz="1300" dirty="0">
                <a:solidFill>
                  <a:srgbClr val="000000"/>
                </a:solidFill>
                <a:effectLst/>
                <a:ea typeface="Calibri" panose="020F0502020204030204" pitchFamily="34" charset="0"/>
              </a:rPr>
              <a:t>1988 Creado bajo los auspicios del </a:t>
            </a:r>
            <a:r>
              <a:rPr lang="es-ES" sz="1400" dirty="0">
                <a:solidFill>
                  <a:srgbClr val="000000"/>
                </a:solidFill>
                <a:effectLst/>
                <a:latin typeface="Times New Roman" panose="02020603050405020304" pitchFamily="18" charset="0"/>
                <a:ea typeface="Calibri" panose="020F0502020204030204" pitchFamily="34" charset="0"/>
              </a:rPr>
              <a:t>PNUMA y la OMM</a:t>
            </a:r>
            <a:r>
              <a:rPr lang="es-ES" sz="1400" dirty="0">
                <a:solidFill>
                  <a:srgbClr val="000000"/>
                </a:solidFill>
                <a:latin typeface="Times New Roman" panose="02020603050405020304" pitchFamily="18" charset="0"/>
                <a:ea typeface="Calibri" panose="020F0502020204030204" pitchFamily="34" charset="0"/>
              </a:rPr>
              <a:t>: 195 miembros representantes de los estados parte. </a:t>
            </a:r>
            <a:endParaRPr lang="es-ES" sz="1400" b="1" dirty="0">
              <a:solidFill>
                <a:srgbClr val="000000"/>
              </a:solidFill>
              <a:effectLst/>
              <a:latin typeface="Times New Roman" panose="02020603050405020304" pitchFamily="18" charset="0"/>
              <a:ea typeface="Calibri" panose="020F0502020204030204" pitchFamily="34" charset="0"/>
            </a:endParaRPr>
          </a:p>
          <a:p>
            <a:pPr>
              <a:buFont typeface="+mj-lt"/>
              <a:buAutoNum type="romanLcPeriod"/>
            </a:pPr>
            <a:r>
              <a:rPr lang="es-ES" sz="1400" b="1" dirty="0">
                <a:solidFill>
                  <a:srgbClr val="000000"/>
                </a:solidFill>
                <a:latin typeface="Times New Roman" panose="02020603050405020304" pitchFamily="18" charset="0"/>
                <a:ea typeface="Calibri" panose="020F0502020204030204" pitchFamily="34" charset="0"/>
              </a:rPr>
              <a:t>Primer informe periódico (1990) + Principio de precaución (Declaración de Río 1992) = CMCC</a:t>
            </a:r>
            <a:endParaRPr lang="es-ES" sz="1300" dirty="0">
              <a:solidFill>
                <a:srgbClr val="000000"/>
              </a:solidFill>
              <a:effectLst/>
              <a:ea typeface="Calibri" panose="020F0502020204030204" pitchFamily="34" charset="0"/>
            </a:endParaRPr>
          </a:p>
          <a:p>
            <a:pPr>
              <a:buFont typeface="+mj-lt"/>
              <a:buAutoNum type="romanLcPeriod"/>
            </a:pPr>
            <a:r>
              <a:rPr lang="es-ES" sz="1300" dirty="0">
                <a:solidFill>
                  <a:srgbClr val="000000"/>
                </a:solidFill>
                <a:effectLst/>
                <a:ea typeface="Calibri" panose="020F0502020204030204" pitchFamily="34" charset="0"/>
              </a:rPr>
              <a:t>Segundo informe periódico (1995): Protocolo de Kioto</a:t>
            </a:r>
          </a:p>
          <a:p>
            <a:pPr>
              <a:buFont typeface="+mj-lt"/>
              <a:buAutoNum type="romanLcPeriod"/>
            </a:pPr>
            <a:r>
              <a:rPr lang="es-ES" sz="1300" dirty="0">
                <a:solidFill>
                  <a:srgbClr val="000000"/>
                </a:solidFill>
                <a:ea typeface="Calibri" panose="020F0502020204030204" pitchFamily="34" charset="0"/>
              </a:rPr>
              <a:t>Cuarto informe periódico (2007): reducción GEI de los </a:t>
            </a:r>
            <a:r>
              <a:rPr lang="es-ES" sz="1300" dirty="0">
                <a:effectLst/>
                <a:latin typeface="Calibri" panose="020F0502020204030204" pitchFamily="34" charset="0"/>
                <a:ea typeface="Calibri" panose="020F0502020204030204" pitchFamily="34" charset="0"/>
                <a:cs typeface="Times New Roman" panose="02020603050405020304" pitchFamily="18" charset="0"/>
              </a:rPr>
              <a:t>países desarrollados entre el 25 y el 40% respecto a 1990</a:t>
            </a:r>
            <a:endParaRPr lang="es-ES" sz="1300" dirty="0">
              <a:solidFill>
                <a:srgbClr val="000000"/>
              </a:solidFill>
              <a:ea typeface="Calibri" panose="020F0502020204030204" pitchFamily="34" charset="0"/>
            </a:endParaRPr>
          </a:p>
          <a:p>
            <a:pPr>
              <a:buFont typeface="+mj-lt"/>
              <a:buAutoNum type="romanLcPeriod"/>
            </a:pPr>
            <a:r>
              <a:rPr lang="es-ES" sz="1300" dirty="0">
                <a:solidFill>
                  <a:srgbClr val="000000"/>
                </a:solidFill>
                <a:ea typeface="Calibri" panose="020F0502020204030204" pitchFamily="34" charset="0"/>
              </a:rPr>
              <a:t>Quinto informe periódico (2014): Acuerdo de París</a:t>
            </a:r>
          </a:p>
          <a:p>
            <a:pPr>
              <a:buFont typeface="+mj-lt"/>
              <a:buAutoNum type="romanLcPeriod"/>
            </a:pPr>
            <a:r>
              <a:rPr lang="es-ES" sz="1300" dirty="0">
                <a:solidFill>
                  <a:srgbClr val="000000"/>
                </a:solidFill>
                <a:ea typeface="Calibri" panose="020F0502020204030204" pitchFamily="34" charset="0"/>
              </a:rPr>
              <a:t>Informe especial sobre el impacto de un calentamiento global de 1.5ºC (oct. 2018)</a:t>
            </a:r>
          </a:p>
          <a:p>
            <a:pPr>
              <a:buFont typeface="+mj-lt"/>
              <a:buAutoNum type="romanLcPeriod"/>
            </a:pPr>
            <a:r>
              <a:rPr lang="es-ES" sz="1300" dirty="0">
                <a:solidFill>
                  <a:srgbClr val="000000"/>
                </a:solidFill>
                <a:ea typeface="Calibri" panose="020F0502020204030204" pitchFamily="34" charset="0"/>
              </a:rPr>
              <a:t>Sexto informe periódico (2022): </a:t>
            </a:r>
            <a:r>
              <a:rPr lang="es-ES" sz="1300" dirty="0" err="1">
                <a:solidFill>
                  <a:srgbClr val="000000"/>
                </a:solidFill>
                <a:ea typeface="Calibri" panose="020F0502020204030204" pitchFamily="34" charset="0"/>
              </a:rPr>
              <a:t>CoP</a:t>
            </a:r>
            <a:r>
              <a:rPr lang="es-ES" sz="1300" dirty="0">
                <a:solidFill>
                  <a:srgbClr val="000000"/>
                </a:solidFill>
                <a:ea typeface="Calibri" panose="020F0502020204030204" pitchFamily="34" charset="0"/>
              </a:rPr>
              <a:t> 27</a:t>
            </a:r>
          </a:p>
          <a:p>
            <a:pPr marL="0" indent="0">
              <a:buNone/>
            </a:pPr>
            <a:r>
              <a:rPr lang="es-ES" sz="1600" b="1" dirty="0">
                <a:solidFill>
                  <a:srgbClr val="C00000"/>
                </a:solidFill>
                <a:effectLst/>
                <a:ea typeface="Calibri" panose="020F0502020204030204" pitchFamily="34" charset="0"/>
              </a:rPr>
              <a:t>III. Comités expertos en la UE y Estados miembros</a:t>
            </a:r>
          </a:p>
          <a:p>
            <a:pPr marL="0" indent="0">
              <a:buNone/>
            </a:pPr>
            <a:endParaRPr lang="es-ES" sz="1600" b="1" dirty="0">
              <a:solidFill>
                <a:srgbClr val="C00000"/>
              </a:solidFill>
              <a:effectLst/>
              <a:ea typeface="Calibri" panose="020F0502020204030204" pitchFamily="34" charset="0"/>
            </a:endParaRPr>
          </a:p>
        </p:txBody>
      </p:sp>
      <p:pic>
        <p:nvPicPr>
          <p:cNvPr id="5122" name="Picture 2" descr="Resultado de imagen de IPCC logo">
            <a:extLst>
              <a:ext uri="{FF2B5EF4-FFF2-40B4-BE49-F238E27FC236}">
                <a16:creationId xmlns:a16="http://schemas.microsoft.com/office/drawing/2014/main" id="{36BBCC46-9DEE-BFD1-24A6-BE7875FD7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959192"/>
            <a:ext cx="1522512" cy="118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FD5B010-3C85-7866-F76F-9E55797FF7E5}"/>
              </a:ext>
            </a:extLst>
          </p:cNvPr>
          <p:cNvSpPr>
            <a:spLocks noGrp="1"/>
          </p:cNvSpPr>
          <p:nvPr>
            <p:ph type="body" idx="1"/>
          </p:nvPr>
        </p:nvSpPr>
        <p:spPr>
          <a:xfrm>
            <a:off x="4346431" y="332284"/>
            <a:ext cx="5112568" cy="479822"/>
          </a:xfrm>
        </p:spPr>
        <p:txBody>
          <a:bodyPr/>
          <a:lstStyle/>
          <a:p>
            <a:r>
              <a:rPr lang="es-ES" dirty="0">
                <a:solidFill>
                  <a:schemeClr val="accent1">
                    <a:lumMod val="75000"/>
                  </a:schemeClr>
                </a:solidFill>
                <a:latin typeface="+mj-lt"/>
              </a:rPr>
              <a:t>Lo que dice la ciencia (IPCC):</a:t>
            </a:r>
          </a:p>
        </p:txBody>
      </p:sp>
      <p:sp>
        <p:nvSpPr>
          <p:cNvPr id="4" name="Marcador de contenido 3">
            <a:extLst>
              <a:ext uri="{FF2B5EF4-FFF2-40B4-BE49-F238E27FC236}">
                <a16:creationId xmlns:a16="http://schemas.microsoft.com/office/drawing/2014/main" id="{4CC8BFF7-D94C-0FBF-BC2C-C9078B1A265B}"/>
              </a:ext>
            </a:extLst>
          </p:cNvPr>
          <p:cNvSpPr>
            <a:spLocks noGrp="1"/>
          </p:cNvSpPr>
          <p:nvPr>
            <p:ph sz="half" idx="2"/>
          </p:nvPr>
        </p:nvSpPr>
        <p:spPr>
          <a:xfrm>
            <a:off x="2915816" y="817823"/>
            <a:ext cx="6228184" cy="4227934"/>
          </a:xfrm>
        </p:spPr>
        <p:txBody>
          <a:bodyPr/>
          <a:lstStyle/>
          <a:p>
            <a:pPr>
              <a:spcBef>
                <a:spcPts val="200"/>
              </a:spcBef>
              <a:buFont typeface="Wingdings" panose="05000000000000000000" pitchFamily="2" charset="2"/>
              <a:buChar char="Ø"/>
            </a:pPr>
            <a:r>
              <a:rPr lang="es-ES" sz="1300" dirty="0"/>
              <a:t>Las actividades humanas (emisiones de GEI) son la </a:t>
            </a:r>
            <a:r>
              <a:rPr lang="es-ES" sz="1300" b="1" dirty="0"/>
              <a:t>causa principal del CC</a:t>
            </a:r>
            <a:r>
              <a:rPr lang="es-ES" sz="1300" dirty="0"/>
              <a:t>: la concentración de GEI ha aumentado de forma constante desde la Revolución Industrial (IPCC). </a:t>
            </a:r>
          </a:p>
          <a:p>
            <a:pPr>
              <a:spcBef>
                <a:spcPts val="200"/>
              </a:spcBef>
              <a:buFont typeface="Wingdings" panose="05000000000000000000" pitchFamily="2" charset="2"/>
              <a:buChar char="Ø"/>
            </a:pPr>
            <a:endParaRPr lang="es-ES" sz="1300" dirty="0"/>
          </a:p>
          <a:p>
            <a:pPr>
              <a:spcBef>
                <a:spcPts val="200"/>
              </a:spcBef>
              <a:buFont typeface="Wingdings" panose="05000000000000000000" pitchFamily="2" charset="2"/>
              <a:buChar char="Ø"/>
            </a:pPr>
            <a:r>
              <a:rPr lang="es-ES" sz="1300" b="1" dirty="0"/>
              <a:t>Temperatura media mundial en 2019: + 1,1 º C</a:t>
            </a:r>
            <a:r>
              <a:rPr lang="es-ES" sz="1300" dirty="0"/>
              <a:t> sobre el periodo preindustrial (OMM). En 2019 concluye una década de calor global excepcional. El 30% de la población mundial queda ya expuesta a olas de calor mortales más de 20 días al año (IPCC). 327 muertes en España 2022</a:t>
            </a:r>
          </a:p>
          <a:p>
            <a:pPr>
              <a:spcBef>
                <a:spcPts val="200"/>
              </a:spcBef>
              <a:buFont typeface="Wingdings" panose="05000000000000000000" pitchFamily="2" charset="2"/>
              <a:buChar char="Ø"/>
            </a:pPr>
            <a:endParaRPr lang="es-ES" sz="1300" dirty="0"/>
          </a:p>
          <a:p>
            <a:pPr>
              <a:spcBef>
                <a:spcPts val="200"/>
              </a:spcBef>
              <a:buFont typeface="Wingdings" panose="05000000000000000000" pitchFamily="2" charset="2"/>
              <a:buChar char="Ø"/>
            </a:pPr>
            <a:r>
              <a:rPr lang="es-ES" sz="1300" b="1" dirty="0"/>
              <a:t>A finales de siglo incremento de 2,4 a 2,6 °C</a:t>
            </a:r>
            <a:r>
              <a:rPr lang="es-ES" sz="1300" dirty="0"/>
              <a:t> si se mantienen las previsiones de emisiones actuales. Cada décima de intensificará los riesgos: 35 millones de personas expuestas a hambruna con un incremento de 1,5°C; 370 millones con incremento de 2°C (IPCC)</a:t>
            </a:r>
          </a:p>
          <a:p>
            <a:pPr>
              <a:spcBef>
                <a:spcPts val="200"/>
              </a:spcBef>
              <a:buFont typeface="Wingdings" panose="05000000000000000000" pitchFamily="2" charset="2"/>
              <a:buChar char="Ø"/>
            </a:pPr>
            <a:endParaRPr lang="es-ES" sz="1300" dirty="0"/>
          </a:p>
          <a:p>
            <a:pPr>
              <a:spcBef>
                <a:spcPts val="200"/>
              </a:spcBef>
              <a:buFont typeface="Wingdings" panose="05000000000000000000" pitchFamily="2" charset="2"/>
              <a:buChar char="Ø"/>
            </a:pPr>
            <a:r>
              <a:rPr lang="es-ES" sz="1300" b="1" dirty="0"/>
              <a:t>Estimación del esfuerzo de reducción de GEI: </a:t>
            </a:r>
            <a:r>
              <a:rPr lang="es-ES" sz="1300" dirty="0"/>
              <a:t>Los países desarrollados debían reducir sus emisiones en un rango de entre el </a:t>
            </a:r>
            <a:r>
              <a:rPr lang="es-ES" sz="1300" b="1" dirty="0"/>
              <a:t>25 y el 40% para 2020 </a:t>
            </a:r>
            <a:r>
              <a:rPr lang="es-ES" sz="1300" dirty="0"/>
              <a:t>en relación con 1990 (4º Informe IPPC)</a:t>
            </a:r>
          </a:p>
          <a:p>
            <a:pPr>
              <a:spcBef>
                <a:spcPts val="200"/>
              </a:spcBef>
              <a:buFont typeface="Wingdings" panose="05000000000000000000" pitchFamily="2" charset="2"/>
              <a:buChar char="Ø"/>
            </a:pPr>
            <a:endParaRPr lang="es-ES" sz="1300" dirty="0"/>
          </a:p>
          <a:p>
            <a:pPr>
              <a:spcBef>
                <a:spcPts val="200"/>
              </a:spcBef>
              <a:buFont typeface="Wingdings" panose="05000000000000000000" pitchFamily="2" charset="2"/>
              <a:buChar char="Ø"/>
            </a:pPr>
            <a:r>
              <a:rPr lang="es-ES" sz="1300" dirty="0"/>
              <a:t>Para no superar el  +1,5 °C: </a:t>
            </a:r>
            <a:r>
              <a:rPr lang="es-ES" sz="1300" b="1" dirty="0"/>
              <a:t>reducción de emisiones un 7,6% al año hasta 2030</a:t>
            </a:r>
            <a:r>
              <a:rPr lang="es-ES" sz="1300" dirty="0"/>
              <a:t>. [</a:t>
            </a:r>
            <a:r>
              <a:rPr lang="es-ES" sz="1100" b="0" i="0" dirty="0">
                <a:solidFill>
                  <a:srgbClr val="1E1E1E"/>
                </a:solidFill>
                <a:effectLst/>
              </a:rPr>
              <a:t>datos </a:t>
            </a:r>
            <a:r>
              <a:rPr lang="es-ES" sz="1000" dirty="0" err="1">
                <a:hlinkClick r:id="rId3"/>
              </a:rPr>
              <a:t>Emissions</a:t>
            </a:r>
            <a:r>
              <a:rPr lang="es-ES" sz="1000" dirty="0">
                <a:hlinkClick r:id="rId3"/>
              </a:rPr>
              <a:t> Gap </a:t>
            </a:r>
            <a:r>
              <a:rPr lang="es-ES" sz="1000" dirty="0" err="1">
                <a:hlinkClick r:id="rId3"/>
              </a:rPr>
              <a:t>Report</a:t>
            </a:r>
            <a:r>
              <a:rPr lang="es-ES" sz="1000" dirty="0">
                <a:hlinkClick r:id="rId3"/>
              </a:rPr>
              <a:t> 2019 (unep.org)</a:t>
            </a:r>
            <a:r>
              <a:rPr lang="es-ES" sz="1000" dirty="0"/>
              <a:t>] UNEP, Informe sobre la brecha de emisiones 2019.</a:t>
            </a:r>
            <a:endParaRPr lang="es-ES" sz="1300" dirty="0"/>
          </a:p>
        </p:txBody>
      </p:sp>
      <p:pic>
        <p:nvPicPr>
          <p:cNvPr id="2" name="Imagen 1">
            <a:extLst>
              <a:ext uri="{FF2B5EF4-FFF2-40B4-BE49-F238E27FC236}">
                <a16:creationId xmlns:a16="http://schemas.microsoft.com/office/drawing/2014/main" id="{652C8110-4C7F-E9A4-5508-C16A58AA3B2C}"/>
              </a:ext>
            </a:extLst>
          </p:cNvPr>
          <p:cNvPicPr>
            <a:picLocks noChangeAspect="1"/>
          </p:cNvPicPr>
          <p:nvPr/>
        </p:nvPicPr>
        <p:blipFill>
          <a:blip r:embed="rId4"/>
          <a:stretch>
            <a:fillRect/>
          </a:stretch>
        </p:blipFill>
        <p:spPr>
          <a:xfrm>
            <a:off x="0" y="0"/>
            <a:ext cx="2987824" cy="5143500"/>
          </a:xfrm>
          <a:prstGeom prst="rect">
            <a:avLst/>
          </a:prstGeom>
        </p:spPr>
      </p:pic>
    </p:spTree>
    <p:extLst>
      <p:ext uri="{BB962C8B-B14F-4D97-AF65-F5344CB8AC3E}">
        <p14:creationId xmlns:p14="http://schemas.microsoft.com/office/powerpoint/2010/main" val="114878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9F10302-F3F6-C83E-5B62-4C44BBE5BAB2}"/>
              </a:ext>
            </a:extLst>
          </p:cNvPr>
          <p:cNvSpPr>
            <a:spLocks noGrp="1"/>
          </p:cNvSpPr>
          <p:nvPr>
            <p:ph type="body" idx="1"/>
          </p:nvPr>
        </p:nvSpPr>
        <p:spPr>
          <a:xfrm>
            <a:off x="457200" y="1151335"/>
            <a:ext cx="5122912" cy="479822"/>
          </a:xfrm>
        </p:spPr>
        <p:txBody>
          <a:bodyPr/>
          <a:lstStyle/>
          <a:p>
            <a:endParaRPr lang="es-ES" b="0" i="0" dirty="0">
              <a:solidFill>
                <a:schemeClr val="accent1">
                  <a:lumMod val="75000"/>
                </a:schemeClr>
              </a:solidFill>
              <a:effectLst/>
              <a:latin typeface="Roboto Slab"/>
            </a:endParaRPr>
          </a:p>
          <a:p>
            <a:endParaRPr lang="es-ES" b="0" dirty="0">
              <a:solidFill>
                <a:schemeClr val="accent1">
                  <a:lumMod val="75000"/>
                </a:schemeClr>
              </a:solidFill>
              <a:latin typeface="Roboto Slab"/>
            </a:endParaRPr>
          </a:p>
          <a:p>
            <a:endParaRPr lang="es-ES" b="0" i="0" dirty="0">
              <a:solidFill>
                <a:schemeClr val="accent1">
                  <a:lumMod val="75000"/>
                </a:schemeClr>
              </a:solidFill>
              <a:effectLst/>
              <a:latin typeface="Roboto Slab"/>
            </a:endParaRPr>
          </a:p>
          <a:p>
            <a:r>
              <a:rPr lang="es-ES" b="0" i="0" dirty="0">
                <a:solidFill>
                  <a:schemeClr val="accent1">
                    <a:lumMod val="50000"/>
                  </a:schemeClr>
                </a:solidFill>
                <a:effectLst/>
              </a:rPr>
              <a:t>La ciencia en los litigios climáticos</a:t>
            </a:r>
          </a:p>
        </p:txBody>
      </p:sp>
      <p:sp>
        <p:nvSpPr>
          <p:cNvPr id="4" name="Marcador de contenido 3">
            <a:extLst>
              <a:ext uri="{FF2B5EF4-FFF2-40B4-BE49-F238E27FC236}">
                <a16:creationId xmlns:a16="http://schemas.microsoft.com/office/drawing/2014/main" id="{83EEAFF7-4566-2778-3875-433EEBD34730}"/>
              </a:ext>
            </a:extLst>
          </p:cNvPr>
          <p:cNvSpPr>
            <a:spLocks noGrp="1"/>
          </p:cNvSpPr>
          <p:nvPr>
            <p:ph sz="half" idx="2"/>
          </p:nvPr>
        </p:nvSpPr>
        <p:spPr>
          <a:xfrm>
            <a:off x="453680" y="2030611"/>
            <a:ext cx="4910408" cy="2470869"/>
          </a:xfrm>
        </p:spPr>
        <p:txBody>
          <a:bodyPr/>
          <a:lstStyle/>
          <a:p>
            <a:pPr>
              <a:buFontTx/>
              <a:buChar char="-"/>
            </a:pPr>
            <a:r>
              <a:rPr lang="es-ES" sz="1600" dirty="0"/>
              <a:t>Delimitación de la </a:t>
            </a:r>
            <a:r>
              <a:rPr lang="es-ES" sz="1600" b="1" dirty="0"/>
              <a:t>discrecionalidad</a:t>
            </a:r>
            <a:r>
              <a:rPr lang="es-ES" sz="1600" dirty="0"/>
              <a:t> en relación con la determinación de los objetivos de reducción nacional (CDN) y las medidas a adoptar por los poderes públicos</a:t>
            </a:r>
          </a:p>
          <a:p>
            <a:pPr>
              <a:buFontTx/>
              <a:buChar char="-"/>
            </a:pPr>
            <a:endParaRPr lang="es-ES" sz="1600" dirty="0"/>
          </a:p>
          <a:p>
            <a:pPr>
              <a:buFontTx/>
              <a:buChar char="-"/>
            </a:pPr>
            <a:r>
              <a:rPr lang="es-ES" sz="1600" dirty="0"/>
              <a:t>Establecer la </a:t>
            </a:r>
            <a:r>
              <a:rPr lang="es-ES" sz="1600" b="1" dirty="0"/>
              <a:t>relación de causalidad </a:t>
            </a:r>
            <a:r>
              <a:rPr lang="es-ES" sz="1600" dirty="0"/>
              <a:t>entre las actividades humanas, el cambio climático global y los impactos en los sistemas humanos y naturales. </a:t>
            </a:r>
          </a:p>
        </p:txBody>
      </p:sp>
      <p:pic>
        <p:nvPicPr>
          <p:cNvPr id="5" name="Picture 2" descr="Ver las imágenes de origen">
            <a:extLst>
              <a:ext uri="{FF2B5EF4-FFF2-40B4-BE49-F238E27FC236}">
                <a16:creationId xmlns:a16="http://schemas.microsoft.com/office/drawing/2014/main" id="{EFA6C272-1AF5-577A-7E26-455640594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771550"/>
            <a:ext cx="2862075" cy="372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88571-AD15-6961-87B7-66403E6D57CA}"/>
              </a:ext>
            </a:extLst>
          </p:cNvPr>
          <p:cNvSpPr>
            <a:spLocks noGrp="1"/>
          </p:cNvSpPr>
          <p:nvPr>
            <p:ph type="title"/>
          </p:nvPr>
        </p:nvSpPr>
        <p:spPr>
          <a:xfrm>
            <a:off x="258706" y="843558"/>
            <a:ext cx="8748464" cy="569218"/>
          </a:xfrm>
        </p:spPr>
        <p:txBody>
          <a:bodyPr/>
          <a:lstStyle/>
          <a:p>
            <a:pPr algn="l"/>
            <a:r>
              <a:rPr lang="es-ES" sz="2400" dirty="0"/>
              <a:t>Litigios climáticos y derechos humanos</a:t>
            </a:r>
            <a:endParaRPr lang="es-ES" sz="3600" dirty="0"/>
          </a:p>
        </p:txBody>
      </p:sp>
      <p:sp>
        <p:nvSpPr>
          <p:cNvPr id="3" name="Marcador de contenido 2">
            <a:extLst>
              <a:ext uri="{FF2B5EF4-FFF2-40B4-BE49-F238E27FC236}">
                <a16:creationId xmlns:a16="http://schemas.microsoft.com/office/drawing/2014/main" id="{1A3F68E2-24AC-A359-9FF6-957A1DAB5609}"/>
              </a:ext>
            </a:extLst>
          </p:cNvPr>
          <p:cNvSpPr>
            <a:spLocks noGrp="1"/>
          </p:cNvSpPr>
          <p:nvPr>
            <p:ph idx="1"/>
          </p:nvPr>
        </p:nvSpPr>
        <p:spPr>
          <a:xfrm>
            <a:off x="323528" y="1203598"/>
            <a:ext cx="8229600" cy="3603847"/>
          </a:xfrm>
        </p:spPr>
        <p:txBody>
          <a:bodyPr/>
          <a:lstStyle/>
          <a:p>
            <a:pPr marL="0" indent="0">
              <a:buNone/>
            </a:pPr>
            <a:endParaRPr lang="es-ES" sz="1600" dirty="0">
              <a:latin typeface="+mj-lt"/>
            </a:endParaRPr>
          </a:p>
          <a:p>
            <a:pPr marL="0" indent="0">
              <a:buNone/>
            </a:pPr>
            <a:r>
              <a:rPr lang="es-ES" sz="1300" b="1" dirty="0"/>
              <a:t>I. Reconocimiento del vínculo entre derechos humanos y cambio climático en el Acuerdo de París (Preámbulo). </a:t>
            </a:r>
          </a:p>
          <a:p>
            <a:pPr marL="0" indent="0">
              <a:buNone/>
            </a:pPr>
            <a:endParaRPr lang="es-ES" sz="1300" b="1" dirty="0"/>
          </a:p>
          <a:p>
            <a:pPr marL="0" indent="0">
              <a:buNone/>
            </a:pPr>
            <a:r>
              <a:rPr lang="es-ES" sz="1300" b="1" dirty="0"/>
              <a:t>II. Reciente giro hacia los derechos humanos de la litigación climática</a:t>
            </a:r>
          </a:p>
          <a:p>
            <a:r>
              <a:rPr lang="es-ES" sz="1300" dirty="0"/>
              <a:t>En los litigios climáticos públicos: </a:t>
            </a:r>
            <a:r>
              <a:rPr lang="es-ES" sz="1300" dirty="0">
                <a:effectLst/>
                <a:ea typeface="Calibri" panose="020F0502020204030204" pitchFamily="34" charset="0"/>
                <a:cs typeface="Times New Roman" panose="02020603050405020304" pitchFamily="18" charset="0"/>
              </a:rPr>
              <a:t>Fundación </a:t>
            </a:r>
            <a:r>
              <a:rPr lang="es-ES" sz="1300" dirty="0" err="1">
                <a:effectLst/>
                <a:ea typeface="Calibri" panose="020F0502020204030204" pitchFamily="34" charset="0"/>
                <a:cs typeface="Times New Roman" panose="02020603050405020304" pitchFamily="18" charset="0"/>
              </a:rPr>
              <a:t>Urgenda</a:t>
            </a:r>
            <a:r>
              <a:rPr lang="es-ES" sz="1300" dirty="0">
                <a:effectLst/>
                <a:ea typeface="Calibri" panose="020F0502020204030204" pitchFamily="34" charset="0"/>
                <a:cs typeface="Times New Roman" panose="02020603050405020304" pitchFamily="18" charset="0"/>
              </a:rPr>
              <a:t> c. Estado Neerlandés (</a:t>
            </a:r>
            <a:r>
              <a:rPr lang="es-ES" sz="1300" dirty="0"/>
              <a:t>2019); </a:t>
            </a:r>
            <a:r>
              <a:rPr lang="en-GB" sz="1300" dirty="0">
                <a:effectLst/>
                <a:ea typeface="Calibri" panose="020F0502020204030204" pitchFamily="34" charset="0"/>
                <a:cs typeface="Times New Roman" panose="02020603050405020304" pitchFamily="18" charset="0"/>
              </a:rPr>
              <a:t>Friends of the Earth v. </a:t>
            </a:r>
            <a:r>
              <a:rPr lang="en-GB" sz="1300" dirty="0" err="1">
                <a:effectLst/>
                <a:ea typeface="Calibri" panose="020F0502020204030204" pitchFamily="34" charset="0"/>
                <a:cs typeface="Times New Roman" panose="02020603050405020304" pitchFamily="18" charset="0"/>
              </a:rPr>
              <a:t>Gobierno</a:t>
            </a:r>
            <a:r>
              <a:rPr lang="en-GB" sz="1300" dirty="0">
                <a:effectLst/>
                <a:ea typeface="Calibri" panose="020F0502020204030204" pitchFamily="34" charset="0"/>
                <a:cs typeface="Times New Roman" panose="02020603050405020304" pitchFamily="18" charset="0"/>
              </a:rPr>
              <a:t> </a:t>
            </a:r>
            <a:r>
              <a:rPr lang="en-GB" sz="1300" dirty="0" err="1">
                <a:effectLst/>
                <a:ea typeface="Calibri" panose="020F0502020204030204" pitchFamily="34" charset="0"/>
                <a:cs typeface="Times New Roman" panose="02020603050405020304" pitchFamily="18" charset="0"/>
              </a:rPr>
              <a:t>Irlandés</a:t>
            </a:r>
            <a:r>
              <a:rPr lang="en-GB" sz="1300" dirty="0">
                <a:effectLst/>
                <a:ea typeface="Calibri" panose="020F0502020204030204" pitchFamily="34" charset="0"/>
                <a:cs typeface="Times New Roman" panose="02020603050405020304" pitchFamily="18" charset="0"/>
              </a:rPr>
              <a:t> (2021); </a:t>
            </a:r>
            <a:r>
              <a:rPr lang="es-ES" sz="1300" i="1" dirty="0">
                <a:effectLst/>
                <a:ea typeface="Calibri" panose="020F0502020204030204" pitchFamily="34" charset="0"/>
                <a:cs typeface="Times New Roman" panose="02020603050405020304" pitchFamily="18" charset="0"/>
              </a:rPr>
              <a:t>Neubauer, et al. v Germany, (</a:t>
            </a:r>
            <a:r>
              <a:rPr lang="es-ES" sz="1300" dirty="0">
                <a:effectLst/>
                <a:ea typeface="Calibri" panose="020F0502020204030204" pitchFamily="34" charset="0"/>
                <a:cs typeface="Times New Roman" panose="02020603050405020304" pitchFamily="18" charset="0"/>
              </a:rPr>
              <a:t>Auto de 24 de marzo de 2021), entre otros.</a:t>
            </a:r>
          </a:p>
          <a:p>
            <a:r>
              <a:rPr lang="es-ES" sz="1300" dirty="0">
                <a:solidFill>
                  <a:srgbClr val="212121"/>
                </a:solidFill>
                <a:ea typeface="Calibri" panose="020F0502020204030204" pitchFamily="34" charset="0"/>
                <a:cs typeface="Times New Roman" panose="02020603050405020304" pitchFamily="18" charset="0"/>
              </a:rPr>
              <a:t>Y privados: </a:t>
            </a:r>
            <a:r>
              <a:rPr lang="es-ES" sz="1300" dirty="0" err="1">
                <a:solidFill>
                  <a:srgbClr val="212121"/>
                </a:solidFill>
                <a:effectLst/>
                <a:ea typeface="Calibri" panose="020F0502020204030204" pitchFamily="34" charset="0"/>
              </a:rPr>
              <a:t>Milieudefensie</a:t>
            </a:r>
            <a:r>
              <a:rPr lang="es-ES" sz="1300" dirty="0">
                <a:solidFill>
                  <a:srgbClr val="212121"/>
                </a:solidFill>
                <a:ea typeface="Calibri" panose="020F0502020204030204" pitchFamily="34" charset="0"/>
              </a:rPr>
              <a:t> et </a:t>
            </a:r>
            <a:r>
              <a:rPr lang="es-ES" sz="1300" dirty="0" err="1">
                <a:solidFill>
                  <a:srgbClr val="212121"/>
                </a:solidFill>
                <a:ea typeface="Calibri" panose="020F0502020204030204" pitchFamily="34" charset="0"/>
              </a:rPr>
              <a:t>all</a:t>
            </a:r>
            <a:r>
              <a:rPr lang="es-ES" sz="1300" dirty="0">
                <a:solidFill>
                  <a:srgbClr val="212121"/>
                </a:solidFill>
                <a:ea typeface="Calibri" panose="020F0502020204030204" pitchFamily="34" charset="0"/>
              </a:rPr>
              <a:t>. v. Shell (Tribunal de distrito de La Haya mayo 2021)</a:t>
            </a:r>
          </a:p>
          <a:p>
            <a:pPr marL="0" indent="0">
              <a:buNone/>
            </a:pPr>
            <a:endParaRPr lang="es-ES" sz="1300" dirty="0">
              <a:solidFill>
                <a:srgbClr val="212121"/>
              </a:solidFill>
              <a:ea typeface="Calibri" panose="020F0502020204030204" pitchFamily="34" charset="0"/>
            </a:endParaRPr>
          </a:p>
          <a:p>
            <a:pPr marL="0" indent="0">
              <a:buNone/>
            </a:pPr>
            <a:r>
              <a:rPr lang="es-ES" sz="1300" dirty="0">
                <a:solidFill>
                  <a:srgbClr val="212121"/>
                </a:solidFill>
                <a:ea typeface="Calibri" panose="020F0502020204030204" pitchFamily="34" charset="0"/>
              </a:rPr>
              <a:t>II. </a:t>
            </a:r>
            <a:r>
              <a:rPr lang="es-ES" sz="1300" b="1" dirty="0">
                <a:solidFill>
                  <a:srgbClr val="212121"/>
                </a:solidFill>
                <a:ea typeface="Calibri" panose="020F0502020204030204" pitchFamily="34" charset="0"/>
              </a:rPr>
              <a:t>C</a:t>
            </a:r>
            <a:r>
              <a:rPr lang="es-ES" sz="1300" b="1" dirty="0">
                <a:solidFill>
                  <a:srgbClr val="212121"/>
                </a:solidFill>
              </a:rPr>
              <a:t>ausa/efecto: reconocimiento internacional de la estrecha relación entre los </a:t>
            </a:r>
            <a:r>
              <a:rPr lang="es-ES" sz="1300" b="1" dirty="0" err="1">
                <a:solidFill>
                  <a:srgbClr val="212121"/>
                </a:solidFill>
              </a:rPr>
              <a:t>ddhh</a:t>
            </a:r>
            <a:r>
              <a:rPr lang="es-ES" sz="1300" b="1" dirty="0">
                <a:solidFill>
                  <a:srgbClr val="212121"/>
                </a:solidFill>
              </a:rPr>
              <a:t> y medio ambiente</a:t>
            </a:r>
            <a:endParaRPr lang="es-ES" sz="1300" dirty="0">
              <a:solidFill>
                <a:srgbClr val="212121"/>
              </a:solidFill>
            </a:endParaRPr>
          </a:p>
          <a:p>
            <a:r>
              <a:rPr lang="es-ES" sz="1300" dirty="0">
                <a:solidFill>
                  <a:srgbClr val="212121"/>
                </a:solidFill>
              </a:rPr>
              <a:t>Reconocido por TEDH y CIDH en la interpretación de derechos de primera generación (vida, integridad física, propiedad..</a:t>
            </a:r>
          </a:p>
          <a:p>
            <a:r>
              <a:rPr lang="es-ES" sz="1300" b="1" i="0" u="none" strike="noStrike" baseline="0" dirty="0">
                <a:solidFill>
                  <a:srgbClr val="232A58"/>
                </a:solidFill>
              </a:rPr>
              <a:t>Resolución 48/13 del Consejo de Derechos Humanos ONU </a:t>
            </a:r>
            <a:r>
              <a:rPr lang="es-ES" sz="1300" i="0" u="none" strike="noStrike" baseline="0" dirty="0"/>
              <a:t>(oct. 2021):</a:t>
            </a:r>
            <a:r>
              <a:rPr lang="es-ES" sz="1300" b="1" i="0" u="none" strike="noStrike" baseline="0" dirty="0">
                <a:solidFill>
                  <a:schemeClr val="accent1">
                    <a:lumMod val="75000"/>
                  </a:schemeClr>
                </a:solidFill>
              </a:rPr>
              <a:t>  </a:t>
            </a:r>
            <a:r>
              <a:rPr lang="es-ES" sz="1300" dirty="0">
                <a:solidFill>
                  <a:srgbClr val="000000"/>
                </a:solidFill>
              </a:rPr>
              <a:t>R</a:t>
            </a:r>
            <a:r>
              <a:rPr lang="es-ES" sz="1300" i="0" u="none" strike="noStrike" baseline="0" dirty="0">
                <a:solidFill>
                  <a:srgbClr val="000000"/>
                </a:solidFill>
              </a:rPr>
              <a:t>econoce el derecho humano a un medio ambiente limpio, sano y sostenible para todas las personas, e invita a los gobiernos a seguir examinando la cuestión en la Asamblea General de la ONU. </a:t>
            </a:r>
          </a:p>
          <a:p>
            <a:r>
              <a:rPr lang="es-ES" sz="1300" b="1" i="0" u="none" strike="noStrike" baseline="0" dirty="0">
                <a:solidFill>
                  <a:srgbClr val="232A58"/>
                </a:solidFill>
              </a:rPr>
              <a:t>Resolución 76/300 de la Asamblea General el 28 de julio de 2022: </a:t>
            </a:r>
            <a:r>
              <a:rPr lang="es-ES" sz="1300" b="0" i="1" u="none" strike="noStrike" baseline="0" dirty="0">
                <a:solidFill>
                  <a:srgbClr val="000000"/>
                </a:solidFill>
              </a:rPr>
              <a:t>Reconoce </a:t>
            </a:r>
            <a:r>
              <a:rPr lang="es-ES" sz="1300" b="0" i="0" u="none" strike="noStrike" baseline="0" dirty="0">
                <a:solidFill>
                  <a:srgbClr val="000000"/>
                </a:solidFill>
              </a:rPr>
              <a:t>el </a:t>
            </a:r>
            <a:r>
              <a:rPr lang="es-ES" sz="1300" b="1" i="0" u="none" strike="noStrike" baseline="0" dirty="0"/>
              <a:t>derecho a un medio ambiente limpio, saludable y sostenible como un derecho humano</a:t>
            </a:r>
            <a:r>
              <a:rPr lang="es-ES" sz="1300" dirty="0"/>
              <a:t>.</a:t>
            </a:r>
            <a:endParaRPr lang="es-ES" sz="1300" b="0" i="0" u="none" strike="noStrike" baseline="0" dirty="0"/>
          </a:p>
          <a:p>
            <a:pPr marL="0" indent="0">
              <a:buNone/>
            </a:pPr>
            <a:endParaRPr lang="es-ES" sz="1400" dirty="0">
              <a:solidFill>
                <a:srgbClr val="000000"/>
              </a:solidFill>
              <a:latin typeface="Times New Roman" panose="02020603050405020304" pitchFamily="18" charset="0"/>
            </a:endParaRPr>
          </a:p>
          <a:p>
            <a:pPr marL="0" indent="0">
              <a:buNone/>
            </a:pPr>
            <a:r>
              <a:rPr lang="es-ES" sz="1400" dirty="0">
                <a:solidFill>
                  <a:srgbClr val="212121"/>
                </a:solidFill>
                <a:latin typeface="+mj-lt"/>
              </a:rPr>
              <a:t> </a:t>
            </a:r>
            <a:endParaRPr lang="es-ES" dirty="0"/>
          </a:p>
        </p:txBody>
      </p:sp>
    </p:spTree>
    <p:extLst>
      <p:ext uri="{BB962C8B-B14F-4D97-AF65-F5344CB8AC3E}">
        <p14:creationId xmlns:p14="http://schemas.microsoft.com/office/powerpoint/2010/main" val="29210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915566"/>
            <a:ext cx="6336703" cy="432048"/>
          </a:xfrm>
        </p:spPr>
        <p:txBody>
          <a:bodyPr>
            <a:normAutofit fontScale="90000"/>
          </a:bodyPr>
          <a:lstStyle/>
          <a:p>
            <a:pPr algn="l"/>
            <a:r>
              <a:rPr lang="es-ES" sz="2000" b="1" dirty="0">
                <a:solidFill>
                  <a:srgbClr val="C00000"/>
                </a:solidFill>
                <a:latin typeface="+mn-lt"/>
              </a:rPr>
              <a:t>“Reverdecimiento” del Convenio Europeo de Derechos Humanos</a:t>
            </a:r>
            <a:endParaRPr lang="es-ES" sz="4000" b="1" dirty="0">
              <a:solidFill>
                <a:srgbClr val="C00000"/>
              </a:solidFill>
              <a:latin typeface="+mn-lt"/>
            </a:endParaRPr>
          </a:p>
        </p:txBody>
      </p:sp>
      <p:sp>
        <p:nvSpPr>
          <p:cNvPr id="3" name="Marcador de contenido 2"/>
          <p:cNvSpPr>
            <a:spLocks noGrp="1"/>
          </p:cNvSpPr>
          <p:nvPr>
            <p:ph idx="1"/>
          </p:nvPr>
        </p:nvSpPr>
        <p:spPr>
          <a:xfrm>
            <a:off x="107504" y="1347614"/>
            <a:ext cx="8928992" cy="3566018"/>
          </a:xfrm>
        </p:spPr>
        <p:txBody>
          <a:bodyPr>
            <a:normAutofit fontScale="92500"/>
          </a:bodyPr>
          <a:lstStyle/>
          <a:p>
            <a:pPr>
              <a:buFont typeface="Wingdings" panose="05000000000000000000" pitchFamily="2" charset="2"/>
              <a:buChar char="Ø"/>
            </a:pPr>
            <a:r>
              <a:rPr lang="es-ES" sz="1400" dirty="0"/>
              <a:t>Derecho a la </a:t>
            </a:r>
            <a:r>
              <a:rPr lang="es-ES" sz="1400" b="1" dirty="0"/>
              <a:t>vida y a la integridad física </a:t>
            </a:r>
            <a:r>
              <a:rPr lang="es-ES" sz="1400" dirty="0"/>
              <a:t>(art. 2 CEDH)</a:t>
            </a:r>
          </a:p>
          <a:p>
            <a:pPr>
              <a:buFont typeface="Wingdings" panose="05000000000000000000" pitchFamily="2" charset="2"/>
              <a:buChar char="Ø"/>
            </a:pPr>
            <a:r>
              <a:rPr lang="es-ES" sz="1400" dirty="0"/>
              <a:t>Derecho al respeto de la </a:t>
            </a:r>
            <a:r>
              <a:rPr lang="es-ES" sz="1400" b="1" dirty="0"/>
              <a:t>vida privada y familiar </a:t>
            </a:r>
            <a:r>
              <a:rPr lang="es-ES" sz="1400" dirty="0"/>
              <a:t>(art. 8 CEDH) </a:t>
            </a:r>
          </a:p>
          <a:p>
            <a:pPr>
              <a:buFont typeface="Wingdings" panose="05000000000000000000" pitchFamily="2" charset="2"/>
              <a:buChar char="Ø"/>
            </a:pPr>
            <a:r>
              <a:rPr lang="es-ES" sz="1400" dirty="0"/>
              <a:t>Derecho de </a:t>
            </a:r>
            <a:r>
              <a:rPr lang="es-ES" sz="1400" b="1" dirty="0"/>
              <a:t>propiedad</a:t>
            </a:r>
            <a:r>
              <a:rPr lang="es-ES" sz="1400" dirty="0"/>
              <a:t> (art. 1 del Protocolo </a:t>
            </a:r>
            <a:r>
              <a:rPr lang="es-ES" sz="1400" dirty="0" err="1"/>
              <a:t>Nº</a:t>
            </a:r>
            <a:r>
              <a:rPr lang="es-ES" sz="1400" dirty="0"/>
              <a:t> 1)</a:t>
            </a:r>
          </a:p>
          <a:p>
            <a:pPr>
              <a:buFont typeface="Wingdings" panose="05000000000000000000" pitchFamily="2" charset="2"/>
              <a:buChar char="Ø"/>
            </a:pPr>
            <a:r>
              <a:rPr lang="es-ES" sz="1400" dirty="0"/>
              <a:t>Derecho de acceso a un </a:t>
            </a:r>
            <a:r>
              <a:rPr lang="es-ES" sz="1400" b="1" dirty="0"/>
              <a:t>recurso efectivo</a:t>
            </a:r>
            <a:r>
              <a:rPr lang="es-ES" sz="1400" dirty="0"/>
              <a:t> frente a violaciones de los derechos del Convenio (art. 13)</a:t>
            </a:r>
          </a:p>
          <a:p>
            <a:pPr lvl="1"/>
            <a:endParaRPr lang="es-ES" sz="1100" dirty="0"/>
          </a:p>
          <a:p>
            <a:pPr lvl="1">
              <a:buFont typeface="Wingdings" panose="05000000000000000000" pitchFamily="2" charset="2"/>
              <a:buChar char="§"/>
            </a:pPr>
            <a:r>
              <a:rPr lang="es-ES" sz="1300" i="1" dirty="0"/>
              <a:t>SSTEDH </a:t>
            </a:r>
            <a:r>
              <a:rPr lang="es-ES" sz="1300" b="1" i="1" dirty="0" err="1"/>
              <a:t>Hatton</a:t>
            </a:r>
            <a:r>
              <a:rPr lang="es-ES" sz="1300" i="1" dirty="0"/>
              <a:t> y otros c. Reino Unido de 2003: vulneración art. 8 por ruido del tráfico aéreo en aeropuertos y art. 13 por falta de derecho a un recurso nacional efectivo.</a:t>
            </a:r>
          </a:p>
          <a:p>
            <a:pPr lvl="1">
              <a:buFont typeface="Wingdings" panose="05000000000000000000" pitchFamily="2" charset="2"/>
              <a:buChar char="§"/>
            </a:pPr>
            <a:r>
              <a:rPr lang="es-ES" sz="1300" i="1" dirty="0"/>
              <a:t>STEDH en el asunto </a:t>
            </a:r>
            <a:r>
              <a:rPr lang="es-ES" sz="1300" b="1" i="1" dirty="0"/>
              <a:t>López Ostra c. España</a:t>
            </a:r>
            <a:r>
              <a:rPr lang="es-ES" sz="1300" i="1" dirty="0"/>
              <a:t>, de 9 de diciembre de 1994: vulneración del art. 8 CEDH por emisiones gases y olores de una planta de depuración con mal funcionamiento. Inactividad de la Administración.  </a:t>
            </a:r>
          </a:p>
          <a:p>
            <a:pPr lvl="1">
              <a:buFont typeface="Wingdings" panose="05000000000000000000" pitchFamily="2" charset="2"/>
              <a:buChar char="§"/>
            </a:pPr>
            <a:r>
              <a:rPr lang="es-ES" sz="1300" i="1" dirty="0"/>
              <a:t>STEDH en los asuntos Moreno Gómez c. España de 2004, </a:t>
            </a:r>
            <a:r>
              <a:rPr lang="es-ES" sz="1300" b="1" i="1" dirty="0"/>
              <a:t>Martínez </a:t>
            </a:r>
            <a:r>
              <a:rPr lang="es-ES" sz="1300" b="1" i="1" dirty="0" err="1"/>
              <a:t>Martínez</a:t>
            </a:r>
            <a:r>
              <a:rPr lang="es-ES" sz="1300" b="1" i="1" dirty="0"/>
              <a:t> c. España </a:t>
            </a:r>
            <a:r>
              <a:rPr lang="es-ES" sz="1300" i="1" dirty="0"/>
              <a:t>de 2011, vulneración del art. 8 CEDH por ruidos de bares, discotecas y actividades hosteleras</a:t>
            </a:r>
          </a:p>
          <a:p>
            <a:pPr lvl="1">
              <a:buFont typeface="Wingdings" panose="05000000000000000000" pitchFamily="2" charset="2"/>
              <a:buChar char="§"/>
            </a:pPr>
            <a:r>
              <a:rPr lang="en-US" sz="1300" i="1" dirty="0"/>
              <a:t>STEDH  30 </a:t>
            </a:r>
            <a:r>
              <a:rPr lang="en-US" sz="1300" i="1" dirty="0" err="1"/>
              <a:t>nov</a:t>
            </a:r>
            <a:r>
              <a:rPr lang="en-US" sz="1300" i="1" dirty="0"/>
              <a:t> 2004, </a:t>
            </a:r>
            <a:r>
              <a:rPr lang="en-US" sz="1300" b="1" i="1" dirty="0" err="1"/>
              <a:t>Öneryıldız</a:t>
            </a:r>
            <a:r>
              <a:rPr lang="en-US" sz="1300" b="1" i="1" dirty="0"/>
              <a:t> c. </a:t>
            </a:r>
            <a:r>
              <a:rPr lang="en-US" sz="1300" b="1" i="1" dirty="0" err="1"/>
              <a:t>Turquía</a:t>
            </a:r>
            <a:r>
              <a:rPr lang="en-US" sz="1300" b="1" i="1" dirty="0"/>
              <a:t>:</a:t>
            </a:r>
            <a:r>
              <a:rPr lang="en-US" sz="1300" i="1" dirty="0"/>
              <a:t> </a:t>
            </a:r>
            <a:r>
              <a:rPr lang="en-US" sz="1300" i="1" dirty="0" err="1"/>
              <a:t>vulneración</a:t>
            </a:r>
            <a:r>
              <a:rPr lang="en-US" sz="1300" i="1" dirty="0"/>
              <a:t> del art. 2  y 13 CEDH y del art. 1 del </a:t>
            </a:r>
            <a:r>
              <a:rPr lang="en-US" sz="1300" i="1" dirty="0" err="1"/>
              <a:t>Prolocolo</a:t>
            </a:r>
            <a:r>
              <a:rPr lang="en-US" sz="1300" i="1" dirty="0"/>
              <a:t> Nº 1 (derecho de </a:t>
            </a:r>
            <a:r>
              <a:rPr lang="en-US" sz="1300" i="1" dirty="0" err="1"/>
              <a:t>propiedad</a:t>
            </a:r>
            <a:r>
              <a:rPr lang="en-US" sz="1300" i="1" dirty="0"/>
              <a:t>) </a:t>
            </a:r>
            <a:r>
              <a:rPr lang="en-US" sz="1300" i="1" dirty="0" err="1"/>
              <a:t>por</a:t>
            </a:r>
            <a:r>
              <a:rPr lang="en-US" sz="1300" i="1" dirty="0"/>
              <a:t> explosion </a:t>
            </a:r>
            <a:r>
              <a:rPr lang="en-US" sz="1300" i="1" dirty="0" err="1"/>
              <a:t>en</a:t>
            </a:r>
            <a:r>
              <a:rPr lang="en-US" sz="1300" i="1" dirty="0"/>
              <a:t> </a:t>
            </a:r>
            <a:r>
              <a:rPr lang="en-US" sz="1300" i="1" dirty="0" err="1"/>
              <a:t>vertedero</a:t>
            </a:r>
            <a:r>
              <a:rPr lang="en-US" sz="1300" i="1" dirty="0"/>
              <a:t> illegal.</a:t>
            </a:r>
            <a:endParaRPr lang="es-ES" sz="1300" i="1" dirty="0"/>
          </a:p>
          <a:p>
            <a:pPr lvl="1">
              <a:buFont typeface="Wingdings" panose="05000000000000000000" pitchFamily="2" charset="2"/>
              <a:buChar char="§"/>
            </a:pPr>
            <a:r>
              <a:rPr lang="es-ES" sz="1300" i="1" dirty="0"/>
              <a:t>STEDH asunto </a:t>
            </a:r>
            <a:r>
              <a:rPr lang="es-ES" sz="1300" b="1" i="1" dirty="0" err="1"/>
              <a:t>Tătar</a:t>
            </a:r>
            <a:r>
              <a:rPr lang="es-ES" sz="1300" b="1" i="1" dirty="0"/>
              <a:t> c. Rumanía</a:t>
            </a:r>
            <a:r>
              <a:rPr lang="es-ES" sz="1300" i="1" dirty="0"/>
              <a:t> 27 de enero de 2009 (rotura de balsa de sustancias tóxicas en las inmediaciones de los domicilios de los demandantes): los gobiernos tienen la </a:t>
            </a:r>
            <a:r>
              <a:rPr lang="es-ES" sz="1300" b="1" i="1" dirty="0"/>
              <a:t>obligación positiva de proteger los derechos del art. 2 y 8 CEDH </a:t>
            </a:r>
            <a:r>
              <a:rPr lang="es-ES" sz="1300" i="1" dirty="0"/>
              <a:t>mediante las necesarias iniciativas normativas que regulen la concesión de licencias, el funcionamiento y el control de las actividades peligrosas y que estos regímenes normativos y administrativos deben permitir al Estado y al público evaluar los riesgos.</a:t>
            </a:r>
          </a:p>
        </p:txBody>
      </p:sp>
      <p:pic>
        <p:nvPicPr>
          <p:cNvPr id="1038" name="Picture 14" descr="Ver las imágenes de origen">
            <a:extLst>
              <a:ext uri="{FF2B5EF4-FFF2-40B4-BE49-F238E27FC236}">
                <a16:creationId xmlns:a16="http://schemas.microsoft.com/office/drawing/2014/main" id="{EAD389CB-C0C7-E755-1DB3-A5974606A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19522"/>
            <a:ext cx="1800199" cy="109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88571-AD15-6961-87B7-66403E6D57CA}"/>
              </a:ext>
            </a:extLst>
          </p:cNvPr>
          <p:cNvSpPr>
            <a:spLocks noGrp="1"/>
          </p:cNvSpPr>
          <p:nvPr>
            <p:ph type="title"/>
          </p:nvPr>
        </p:nvSpPr>
        <p:spPr>
          <a:xfrm>
            <a:off x="460576" y="946262"/>
            <a:ext cx="8748464" cy="569218"/>
          </a:xfrm>
        </p:spPr>
        <p:txBody>
          <a:bodyPr/>
          <a:lstStyle/>
          <a:p>
            <a:pPr algn="l"/>
            <a:r>
              <a:rPr lang="es-ES" sz="2400" i="1" dirty="0" err="1">
                <a:solidFill>
                  <a:schemeClr val="accent1">
                    <a:lumMod val="50000"/>
                  </a:schemeClr>
                </a:solidFill>
                <a:effectLst/>
                <a:latin typeface="+mj-lt"/>
                <a:ea typeface="Calibri" panose="020F0502020204030204" pitchFamily="34" charset="0"/>
                <a:cs typeface="Times New Roman" panose="02020603050405020304" pitchFamily="18" charset="0"/>
              </a:rPr>
              <a:t>Urgenda</a:t>
            </a:r>
            <a:r>
              <a:rPr lang="es-ES" sz="2400" i="1" dirty="0">
                <a:solidFill>
                  <a:schemeClr val="accent1">
                    <a:lumMod val="50000"/>
                  </a:schemeClr>
                </a:solidFill>
                <a:effectLst/>
                <a:latin typeface="+mj-lt"/>
                <a:ea typeface="Calibri" panose="020F0502020204030204" pitchFamily="34" charset="0"/>
                <a:cs typeface="Times New Roman" panose="02020603050405020304" pitchFamily="18" charset="0"/>
              </a:rPr>
              <a:t> c. Gobierno Neerlandés</a:t>
            </a:r>
            <a:endParaRPr lang="es-ES" sz="2400" i="1" dirty="0">
              <a:solidFill>
                <a:schemeClr val="accent1">
                  <a:lumMod val="50000"/>
                </a:schemeClr>
              </a:solidFill>
              <a:latin typeface="+mj-lt"/>
            </a:endParaRPr>
          </a:p>
        </p:txBody>
      </p:sp>
      <p:sp>
        <p:nvSpPr>
          <p:cNvPr id="3" name="Marcador de contenido 2">
            <a:extLst>
              <a:ext uri="{FF2B5EF4-FFF2-40B4-BE49-F238E27FC236}">
                <a16:creationId xmlns:a16="http://schemas.microsoft.com/office/drawing/2014/main" id="{1A3F68E2-24AC-A359-9FF6-957A1DAB5609}"/>
              </a:ext>
            </a:extLst>
          </p:cNvPr>
          <p:cNvSpPr>
            <a:spLocks noGrp="1"/>
          </p:cNvSpPr>
          <p:nvPr>
            <p:ph idx="1"/>
          </p:nvPr>
        </p:nvSpPr>
        <p:spPr>
          <a:xfrm>
            <a:off x="323528" y="1515480"/>
            <a:ext cx="8229600" cy="3603847"/>
          </a:xfrm>
        </p:spPr>
        <p:txBody>
          <a:bodyPr/>
          <a:lstStyle/>
          <a:p>
            <a:r>
              <a:rPr lang="es-ES" sz="1300" dirty="0"/>
              <a:t>2011 el Gobierno rebajó su objetivo de reducción GEI de 30% a 20 % para el 2020. </a:t>
            </a:r>
          </a:p>
          <a:p>
            <a:r>
              <a:rPr lang="es-ES" sz="1300" dirty="0"/>
              <a:t>La fundación </a:t>
            </a:r>
            <a:r>
              <a:rPr lang="es-ES" sz="1300" dirty="0" err="1"/>
              <a:t>Urgenda</a:t>
            </a:r>
            <a:r>
              <a:rPr lang="es-ES" sz="1300" dirty="0"/>
              <a:t> </a:t>
            </a:r>
            <a:r>
              <a:rPr lang="es-ES" sz="1300" dirty="0">
                <a:effectLst/>
                <a:ea typeface="Calibri" panose="020F0502020204030204" pitchFamily="34" charset="0"/>
              </a:rPr>
              <a:t>solicitó una orden judicial exigiendo al Estado una mayor reducción</a:t>
            </a:r>
            <a:r>
              <a:rPr lang="es-ES" sz="1300" dirty="0">
                <a:ea typeface="Calibri" panose="020F0502020204030204" pitchFamily="34" charset="0"/>
              </a:rPr>
              <a:t>:</a:t>
            </a:r>
            <a:r>
              <a:rPr lang="es-ES" sz="1300" dirty="0">
                <a:effectLst/>
                <a:ea typeface="Calibri" panose="020F0502020204030204" pitchFamily="34" charset="0"/>
              </a:rPr>
              <a:t> entre un 25% a un 40%. </a:t>
            </a:r>
            <a:r>
              <a:rPr lang="es-ES" sz="1300" dirty="0"/>
              <a:t>La Ley del clima exigía</a:t>
            </a:r>
            <a:r>
              <a:rPr lang="es-ES" sz="1300" dirty="0">
                <a:effectLst/>
                <a:ea typeface="Calibri" panose="020F0502020204030204" pitchFamily="34" charset="0"/>
              </a:rPr>
              <a:t> la reducción hasta el 49% en 2030 y el 95% en 2050.</a:t>
            </a:r>
          </a:p>
          <a:p>
            <a:r>
              <a:rPr lang="es-ES" sz="1300" dirty="0"/>
              <a:t>El Tribunal de Distrito de la Haya en 2015 estima la demanda (</a:t>
            </a:r>
            <a:r>
              <a:rPr lang="es-ES" sz="1300" dirty="0" err="1"/>
              <a:t>Urgenda</a:t>
            </a:r>
            <a:r>
              <a:rPr lang="es-ES" sz="1300" dirty="0"/>
              <a:t> I): declara carente de justificación la reducción a 20% y ordena al Gobierno la reducción de sus emisiones en al menos un 25%. </a:t>
            </a:r>
          </a:p>
          <a:p>
            <a:r>
              <a:rPr lang="es-ES" sz="1300" b="0" i="0" u="none" strike="noStrike" baseline="0" dirty="0"/>
              <a:t>Tribunal de Apelación de La Haya (</a:t>
            </a:r>
            <a:r>
              <a:rPr lang="es-ES" sz="1300" b="0" i="0" u="none" strike="noStrike" baseline="0" dirty="0" err="1"/>
              <a:t>Urgenda</a:t>
            </a:r>
            <a:r>
              <a:rPr lang="es-ES" sz="1300" b="0" i="0" u="none" strike="noStrike" baseline="0" dirty="0"/>
              <a:t> II) </a:t>
            </a:r>
            <a:r>
              <a:rPr lang="es-ES" sz="1300" b="1" i="0" u="none" strike="noStrike" baseline="0" dirty="0"/>
              <a:t>rechaza</a:t>
            </a:r>
            <a:r>
              <a:rPr lang="es-ES" sz="1300" dirty="0"/>
              <a:t> en oct. de 2018 el </a:t>
            </a:r>
            <a:r>
              <a:rPr lang="es-ES" sz="1300" b="0" i="0" u="none" strike="noStrike" baseline="0" dirty="0"/>
              <a:t>recurso del Gobierno holandés contra la sentencia de instancia</a:t>
            </a:r>
            <a:r>
              <a:rPr lang="es-ES" sz="1300" dirty="0"/>
              <a:t> (y, </a:t>
            </a:r>
            <a:r>
              <a:rPr lang="es-ES" sz="1300" b="0" i="0" u="none" strike="noStrike" baseline="0" dirty="0"/>
              <a:t>entre otras alegaciones, la de la </a:t>
            </a:r>
            <a:r>
              <a:rPr lang="es-ES" sz="1300" b="1" i="0" u="none" strike="noStrike" baseline="0" dirty="0"/>
              <a:t>vulneración</a:t>
            </a:r>
            <a:r>
              <a:rPr lang="es-ES" sz="1300" b="0" i="0" u="none" strike="noStrike" baseline="0" dirty="0"/>
              <a:t> del principio de </a:t>
            </a:r>
            <a:r>
              <a:rPr lang="es-ES" sz="1300" b="1" i="0" u="none" strike="noStrike" baseline="0" dirty="0"/>
              <a:t>división de poderes</a:t>
            </a:r>
            <a:r>
              <a:rPr lang="es-ES" sz="1300" b="0" i="0" u="none" strike="noStrike" baseline="0" dirty="0"/>
              <a:t>). Estima, además, la alegación de </a:t>
            </a:r>
            <a:r>
              <a:rPr lang="es-ES" sz="1300" dirty="0" err="1"/>
              <a:t>Urgenda</a:t>
            </a:r>
            <a:r>
              <a:rPr lang="es-ES" sz="1300" dirty="0"/>
              <a:t> </a:t>
            </a:r>
            <a:r>
              <a:rPr lang="es-ES" sz="1300" b="0" i="0" u="none" strike="noStrike" baseline="0" dirty="0"/>
              <a:t>de vulneración de derechos fundamentales (art. 2 y 8 CEDH)</a:t>
            </a:r>
            <a:endParaRPr lang="es-ES" sz="1300" dirty="0"/>
          </a:p>
          <a:p>
            <a:r>
              <a:rPr lang="es-ES" sz="1300" b="1" dirty="0"/>
              <a:t>TS confirma </a:t>
            </a:r>
            <a:r>
              <a:rPr lang="es-ES" sz="1300" dirty="0"/>
              <a:t>en dic. 2019 la sentencia de apelación (</a:t>
            </a:r>
            <a:r>
              <a:rPr lang="es-ES" sz="1300" dirty="0" err="1"/>
              <a:t>Urgenda</a:t>
            </a:r>
            <a:r>
              <a:rPr lang="es-ES" sz="1300" dirty="0"/>
              <a:t> III). Declara:</a:t>
            </a:r>
          </a:p>
          <a:p>
            <a:pPr lvl="1"/>
            <a:r>
              <a:rPr lang="es-ES" sz="1200" dirty="0">
                <a:ea typeface="Calibri" panose="020F0502020204030204" pitchFamily="34" charset="0"/>
              </a:rPr>
              <a:t>La </a:t>
            </a:r>
            <a:r>
              <a:rPr lang="es-ES" sz="1200" b="1" dirty="0">
                <a:ea typeface="Calibri" panose="020F0502020204030204" pitchFamily="34" charset="0"/>
              </a:rPr>
              <a:t>insuficiencia de los objetivos de reducción establecidos por el Gobierno</a:t>
            </a:r>
            <a:r>
              <a:rPr lang="es-ES" sz="1200" dirty="0">
                <a:ea typeface="Calibri" panose="020F0502020204030204" pitchFamily="34" charset="0"/>
              </a:rPr>
              <a:t> para alcanzar los objetivos fijados por el Acuerdo de París. </a:t>
            </a:r>
          </a:p>
          <a:p>
            <a:pPr lvl="1"/>
            <a:r>
              <a:rPr lang="es-ES" sz="1200" dirty="0"/>
              <a:t>Los planes de cambio climático del gobierno holandés </a:t>
            </a:r>
            <a:r>
              <a:rPr lang="es-ES" sz="1200" b="1" dirty="0"/>
              <a:t>vulneran los arts. 2 </a:t>
            </a:r>
            <a:r>
              <a:rPr lang="es-ES" sz="1200" dirty="0"/>
              <a:t>(derecho a la vida) y </a:t>
            </a:r>
            <a:r>
              <a:rPr lang="es-ES" sz="1200" b="1" dirty="0"/>
              <a:t>8</a:t>
            </a:r>
            <a:r>
              <a:rPr lang="es-ES" sz="1200" dirty="0"/>
              <a:t> (derecho al respeto de la vida privada y familiar) del CEDH de las generaciones presentes y futuras, así como los correlativos derechos fundamentales de la Constitución Neerlandesa. </a:t>
            </a:r>
          </a:p>
          <a:p>
            <a:pPr lvl="1"/>
            <a:r>
              <a:rPr lang="es-ES" sz="1200" dirty="0">
                <a:effectLst/>
                <a:ea typeface="Calibri" panose="020F0502020204030204" pitchFamily="34" charset="0"/>
                <a:cs typeface="Times New Roman" panose="02020603050405020304" pitchFamily="18" charset="0"/>
              </a:rPr>
              <a:t>Confirma </a:t>
            </a:r>
            <a:r>
              <a:rPr lang="es-ES" sz="1200" b="1" dirty="0">
                <a:effectLst/>
                <a:ea typeface="Calibri" panose="020F0502020204030204" pitchFamily="34" charset="0"/>
                <a:cs typeface="Times New Roman" panose="02020603050405020304" pitchFamily="18" charset="0"/>
              </a:rPr>
              <a:t>el valor de los informes y valoraciones científicas del IPCC </a:t>
            </a:r>
            <a:r>
              <a:rPr lang="es-ES" sz="1200" dirty="0">
                <a:effectLst/>
                <a:ea typeface="Calibri" panose="020F0502020204030204" pitchFamily="34" charset="0"/>
                <a:cs typeface="Times New Roman" panose="02020603050405020304" pitchFamily="18" charset="0"/>
              </a:rPr>
              <a:t>para determinar la reducción mínima del Estado (el objetivo de reducción del 25-40% que se indica en el IV informe periódico del IPCC para los países desarrollados). </a:t>
            </a:r>
          </a:p>
          <a:p>
            <a:endParaRPr lang="es-ES" sz="1300" dirty="0"/>
          </a:p>
          <a:p>
            <a:endParaRPr lang="es-ES" dirty="0"/>
          </a:p>
        </p:txBody>
      </p:sp>
      <p:pic>
        <p:nvPicPr>
          <p:cNvPr id="7172" name="Picture 4" descr="Ver las imágenes de origen">
            <a:extLst>
              <a:ext uri="{FF2B5EF4-FFF2-40B4-BE49-F238E27FC236}">
                <a16:creationId xmlns:a16="http://schemas.microsoft.com/office/drawing/2014/main" id="{4F75E6CC-EECD-CAA9-F498-F3AC3D2F7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56638"/>
            <a:ext cx="1248272" cy="135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42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88571-AD15-6961-87B7-66403E6D57CA}"/>
              </a:ext>
            </a:extLst>
          </p:cNvPr>
          <p:cNvSpPr>
            <a:spLocks noGrp="1"/>
          </p:cNvSpPr>
          <p:nvPr>
            <p:ph type="title"/>
          </p:nvPr>
        </p:nvSpPr>
        <p:spPr>
          <a:xfrm>
            <a:off x="251520" y="915541"/>
            <a:ext cx="6696744" cy="569218"/>
          </a:xfrm>
        </p:spPr>
        <p:txBody>
          <a:bodyPr/>
          <a:lstStyle/>
          <a:p>
            <a:pPr algn="l"/>
            <a:r>
              <a:rPr lang="en-GB" sz="2200" b="1" i="1" dirty="0">
                <a:solidFill>
                  <a:schemeClr val="accent1">
                    <a:lumMod val="50000"/>
                  </a:schemeClr>
                </a:solidFill>
                <a:latin typeface="+mj-lt"/>
                <a:ea typeface="Calibri" panose="020F0502020204030204" pitchFamily="34" charset="0"/>
                <a:cs typeface="Times New Roman" panose="02020603050405020304" pitchFamily="18" charset="0"/>
              </a:rPr>
              <a:t>Friends of the Earth v. </a:t>
            </a:r>
            <a:r>
              <a:rPr lang="en-GB" sz="2200" b="1" i="1" dirty="0" err="1">
                <a:solidFill>
                  <a:schemeClr val="accent1">
                    <a:lumMod val="50000"/>
                  </a:schemeClr>
                </a:solidFill>
                <a:latin typeface="+mj-lt"/>
                <a:ea typeface="Calibri" panose="020F0502020204030204" pitchFamily="34" charset="0"/>
                <a:cs typeface="Times New Roman" panose="02020603050405020304" pitchFamily="18" charset="0"/>
              </a:rPr>
              <a:t>Gobierno</a:t>
            </a:r>
            <a:r>
              <a:rPr lang="en-GB" sz="2200" b="1" i="1" dirty="0">
                <a:solidFill>
                  <a:schemeClr val="accent1">
                    <a:lumMod val="50000"/>
                  </a:schemeClr>
                </a:solidFill>
                <a:latin typeface="+mj-lt"/>
                <a:ea typeface="Calibri" panose="020F0502020204030204" pitchFamily="34" charset="0"/>
                <a:cs typeface="Times New Roman" panose="02020603050405020304" pitchFamily="18" charset="0"/>
              </a:rPr>
              <a:t> </a:t>
            </a:r>
            <a:r>
              <a:rPr lang="en-GB" sz="2200" b="1" i="1" dirty="0" err="1">
                <a:solidFill>
                  <a:schemeClr val="accent1">
                    <a:lumMod val="50000"/>
                  </a:schemeClr>
                </a:solidFill>
                <a:latin typeface="+mj-lt"/>
                <a:ea typeface="Calibri" panose="020F0502020204030204" pitchFamily="34" charset="0"/>
                <a:cs typeface="Times New Roman" panose="02020603050405020304" pitchFamily="18" charset="0"/>
              </a:rPr>
              <a:t>Irlandés</a:t>
            </a:r>
            <a:r>
              <a:rPr lang="en-GB" sz="2200" b="1" dirty="0">
                <a:solidFill>
                  <a:schemeClr val="accent1">
                    <a:lumMod val="50000"/>
                  </a:schemeClr>
                </a:solidFill>
                <a:latin typeface="+mj-lt"/>
                <a:ea typeface="Calibri" panose="020F0502020204030204" pitchFamily="34" charset="0"/>
                <a:cs typeface="Times New Roman" panose="02020603050405020304" pitchFamily="18" charset="0"/>
              </a:rPr>
              <a:t>, STS (2020)</a:t>
            </a:r>
            <a:br>
              <a:rPr lang="en-GB" sz="2400" b="1" dirty="0">
                <a:solidFill>
                  <a:schemeClr val="accent1">
                    <a:lumMod val="50000"/>
                  </a:schemeClr>
                </a:solidFill>
                <a:latin typeface="+mj-lt"/>
                <a:ea typeface="Calibri" panose="020F0502020204030204" pitchFamily="34" charset="0"/>
                <a:cs typeface="Times New Roman" panose="02020603050405020304" pitchFamily="18" charset="0"/>
              </a:rPr>
            </a:br>
            <a:endParaRPr lang="es-ES" sz="2400" b="1" i="1" dirty="0">
              <a:solidFill>
                <a:schemeClr val="accent1">
                  <a:lumMod val="50000"/>
                </a:schemeClr>
              </a:solidFill>
              <a:latin typeface="+mj-lt"/>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A3F68E2-24AC-A359-9FF6-957A1DAB5609}"/>
              </a:ext>
            </a:extLst>
          </p:cNvPr>
          <p:cNvSpPr>
            <a:spLocks noGrp="1"/>
          </p:cNvSpPr>
          <p:nvPr>
            <p:ph idx="1"/>
          </p:nvPr>
        </p:nvSpPr>
        <p:spPr>
          <a:xfrm>
            <a:off x="107504" y="1275606"/>
            <a:ext cx="8229600" cy="3603847"/>
          </a:xfrm>
        </p:spPr>
        <p:txBody>
          <a:bodyPr/>
          <a:lstStyle/>
          <a:p>
            <a:pPr marL="0" indent="0">
              <a:buNone/>
            </a:pPr>
            <a:endParaRPr lang="es-ES" sz="1600" dirty="0">
              <a:latin typeface="+mj-lt"/>
            </a:endParaRPr>
          </a:p>
          <a:p>
            <a:r>
              <a:rPr lang="es-ES" sz="1600" dirty="0">
                <a:effectLst/>
                <a:latin typeface="Times New Roman" panose="02020603050405020304" pitchFamily="18" charset="0"/>
                <a:ea typeface="Calibri" panose="020F0502020204030204" pitchFamily="34" charset="0"/>
              </a:rPr>
              <a:t>Alega que el Plan Nacional de Mitigación de Emisiones de Gases Efecto Invernadero incumplía la Ley de Acción Climática y de Carbono de 2015, y vulneraba los derechos protegidos por el Convenio Europeo de Derechos Humanos y la Constitución irlandesa. </a:t>
            </a:r>
          </a:p>
          <a:p>
            <a:r>
              <a:rPr lang="es-ES" sz="1600" i="0" dirty="0">
                <a:solidFill>
                  <a:srgbClr val="000000"/>
                </a:solidFill>
                <a:latin typeface="Times New Roman" panose="02020603050405020304" pitchFamily="18" charset="0"/>
              </a:rPr>
              <a:t>22 </a:t>
            </a:r>
            <a:r>
              <a:rPr lang="es-ES" sz="1600" dirty="0">
                <a:solidFill>
                  <a:srgbClr val="000000"/>
                </a:solidFill>
                <a:latin typeface="Times New Roman" panose="02020603050405020304" pitchFamily="18" charset="0"/>
              </a:rPr>
              <a:t>de septiembre de 2019 el recurso es </a:t>
            </a:r>
            <a:r>
              <a:rPr lang="es-ES" sz="1600" i="0" dirty="0">
                <a:solidFill>
                  <a:srgbClr val="000000"/>
                </a:solidFill>
                <a:latin typeface="Times New Roman" panose="02020603050405020304" pitchFamily="18" charset="0"/>
              </a:rPr>
              <a:t>desestimado en primera instancia: el Gobierno goza de discrecionalidad, y el plan no </a:t>
            </a:r>
            <a:r>
              <a:rPr lang="es-ES" sz="1600" dirty="0">
                <a:solidFill>
                  <a:srgbClr val="000000"/>
                </a:solidFill>
                <a:latin typeface="Times New Roman" panose="02020603050405020304" pitchFamily="18" charset="0"/>
              </a:rPr>
              <a:t>vulnera los derechos fundamentales de los demandantes </a:t>
            </a:r>
            <a:r>
              <a:rPr lang="es-ES" sz="1600" i="0" dirty="0">
                <a:solidFill>
                  <a:srgbClr val="000000"/>
                </a:solidFill>
                <a:latin typeface="Times New Roman" panose="02020603050405020304" pitchFamily="18" charset="0"/>
              </a:rPr>
              <a:t>porque “es  sólo una pieza” del conjunto de medidas a adoptar</a:t>
            </a:r>
          </a:p>
          <a:p>
            <a:r>
              <a:rPr lang="es-ES" sz="1600" i="0" dirty="0">
                <a:solidFill>
                  <a:srgbClr val="000000"/>
                </a:solidFill>
                <a:latin typeface="Times New Roman" panose="02020603050405020304" pitchFamily="18" charset="0"/>
              </a:rPr>
              <a:t>31 de julio de 2020: </a:t>
            </a:r>
            <a:r>
              <a:rPr lang="es-ES" sz="1600" b="1" i="0" dirty="0">
                <a:solidFill>
                  <a:srgbClr val="000000"/>
                </a:solidFill>
                <a:latin typeface="Times New Roman" panose="02020603050405020304" pitchFamily="18" charset="0"/>
              </a:rPr>
              <a:t>el Tribunal Suprem</a:t>
            </a:r>
            <a:r>
              <a:rPr lang="es-ES" sz="1600" b="1" dirty="0">
                <a:solidFill>
                  <a:srgbClr val="000000"/>
                </a:solidFill>
                <a:latin typeface="Times New Roman" panose="02020603050405020304" pitchFamily="18" charset="0"/>
              </a:rPr>
              <a:t>o casó la sentencia de primera instancia y </a:t>
            </a:r>
            <a:r>
              <a:rPr lang="es-ES" sz="1600" b="1" dirty="0">
                <a:effectLst/>
                <a:latin typeface="Times New Roman" panose="02020603050405020304" pitchFamily="18" charset="0"/>
                <a:ea typeface="Calibri" panose="020F0502020204030204" pitchFamily="34" charset="0"/>
              </a:rPr>
              <a:t>anuló el plan </a:t>
            </a:r>
            <a:r>
              <a:rPr lang="es-ES" sz="1600" dirty="0">
                <a:effectLst/>
                <a:latin typeface="Times New Roman" panose="02020603050405020304" pitchFamily="18" charset="0"/>
                <a:ea typeface="Calibri" panose="020F0502020204030204" pitchFamily="34" charset="0"/>
              </a:rPr>
              <a:t>por carecer de la precisión requerida para cumplir con las disposiciones de la Ley CC de 2015</a:t>
            </a:r>
            <a:r>
              <a:rPr lang="es-ES" sz="1600" dirty="0">
                <a:solidFill>
                  <a:srgbClr val="000000"/>
                </a:solidFill>
                <a:latin typeface="Times New Roman" panose="02020603050405020304" pitchFamily="18" charset="0"/>
                <a:ea typeface="Calibri" panose="020F0502020204030204" pitchFamily="34" charset="0"/>
              </a:rPr>
              <a:t>.</a:t>
            </a:r>
            <a:endParaRPr lang="es-ES" sz="1600" dirty="0">
              <a:solidFill>
                <a:srgbClr val="000000"/>
              </a:solidFill>
              <a:effectLst/>
              <a:latin typeface="Times New Roman" panose="02020603050405020304" pitchFamily="18" charset="0"/>
              <a:ea typeface="Calibri" panose="020F0502020204030204" pitchFamily="34" charset="0"/>
            </a:endParaRPr>
          </a:p>
          <a:p>
            <a:pPr lvl="1"/>
            <a:r>
              <a:rPr lang="es-ES" sz="1300" dirty="0">
                <a:solidFill>
                  <a:srgbClr val="000000"/>
                </a:solidFill>
                <a:effectLst/>
              </a:rPr>
              <a:t>Rechaza los argumentos del Gobierno de que anular el plan vulnera el principio de divisi</a:t>
            </a:r>
            <a:r>
              <a:rPr lang="es-ES" sz="1300" dirty="0">
                <a:solidFill>
                  <a:srgbClr val="000000"/>
                </a:solidFill>
              </a:rPr>
              <a:t>ón de poderes</a:t>
            </a:r>
          </a:p>
          <a:p>
            <a:pPr lvl="1"/>
            <a:r>
              <a:rPr lang="es-ES" sz="1300" i="0" dirty="0">
                <a:solidFill>
                  <a:srgbClr val="000000"/>
                </a:solidFill>
                <a:effectLst/>
              </a:rPr>
              <a:t>Rechaza los argument</a:t>
            </a:r>
            <a:r>
              <a:rPr lang="es-ES" sz="1300" dirty="0">
                <a:solidFill>
                  <a:srgbClr val="000000"/>
                </a:solidFill>
              </a:rPr>
              <a:t>os de la demandante sobre protección de derechos humano. </a:t>
            </a:r>
            <a:endParaRPr lang="es-ES" sz="1300" dirty="0"/>
          </a:p>
        </p:txBody>
      </p:sp>
      <p:pic>
        <p:nvPicPr>
          <p:cNvPr id="8194" name="Picture 2" descr="Resultado de imagen de escudo de Irlanda">
            <a:extLst>
              <a:ext uri="{FF2B5EF4-FFF2-40B4-BE49-F238E27FC236}">
                <a16:creationId xmlns:a16="http://schemas.microsoft.com/office/drawing/2014/main" id="{BFF6F443-6569-5A39-6EAE-00F7F006D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678" y="122509"/>
            <a:ext cx="1261601" cy="151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704C6-3595-04F5-B45E-9B177C4FAC54}"/>
              </a:ext>
            </a:extLst>
          </p:cNvPr>
          <p:cNvSpPr>
            <a:spLocks noGrp="1"/>
          </p:cNvSpPr>
          <p:nvPr>
            <p:ph type="title"/>
          </p:nvPr>
        </p:nvSpPr>
        <p:spPr>
          <a:xfrm>
            <a:off x="179512" y="806763"/>
            <a:ext cx="8229600" cy="504056"/>
          </a:xfrm>
        </p:spPr>
        <p:txBody>
          <a:bodyPr/>
          <a:lstStyle/>
          <a:p>
            <a:pPr algn="l"/>
            <a:r>
              <a:rPr lang="es-ES" sz="2400" b="1" i="1" dirty="0">
                <a:solidFill>
                  <a:srgbClr val="232A58"/>
                </a:solidFill>
                <a:effectLst/>
                <a:ea typeface="Calibri" panose="020F0502020204030204" pitchFamily="34" charset="0"/>
                <a:cs typeface="Times New Roman" panose="02020603050405020304" pitchFamily="18" charset="0"/>
              </a:rPr>
              <a:t>Neubauer, et al. v Germany </a:t>
            </a:r>
            <a:r>
              <a:rPr lang="es-ES" sz="2400" b="1" dirty="0">
                <a:solidFill>
                  <a:srgbClr val="232A58"/>
                </a:solidFill>
                <a:effectLst/>
                <a:ea typeface="Calibri" panose="020F0502020204030204" pitchFamily="34" charset="0"/>
                <a:cs typeface="Times New Roman" panose="02020603050405020304" pitchFamily="18" charset="0"/>
              </a:rPr>
              <a:t>(ATC alemá</a:t>
            </a:r>
            <a:r>
              <a:rPr lang="es-ES" sz="2400" b="1" dirty="0">
                <a:solidFill>
                  <a:srgbClr val="232A58"/>
                </a:solidFill>
                <a:ea typeface="Calibri" panose="020F0502020204030204" pitchFamily="34" charset="0"/>
                <a:cs typeface="Times New Roman" panose="02020603050405020304" pitchFamily="18" charset="0"/>
              </a:rPr>
              <a:t>n </a:t>
            </a:r>
            <a:r>
              <a:rPr lang="es-ES" sz="2400" b="1" dirty="0">
                <a:solidFill>
                  <a:srgbClr val="232A58"/>
                </a:solidFill>
                <a:effectLst/>
                <a:ea typeface="Calibri" panose="020F0502020204030204" pitchFamily="34" charset="0"/>
                <a:cs typeface="Times New Roman" panose="02020603050405020304" pitchFamily="18" charset="0"/>
              </a:rPr>
              <a:t>de 24.3.2021)</a:t>
            </a:r>
            <a:endParaRPr lang="es-ES" sz="2400" b="1" dirty="0">
              <a:solidFill>
                <a:srgbClr val="232A58"/>
              </a:solidFill>
            </a:endParaRPr>
          </a:p>
        </p:txBody>
      </p:sp>
      <p:sp>
        <p:nvSpPr>
          <p:cNvPr id="3" name="Marcador de contenido 2">
            <a:extLst>
              <a:ext uri="{FF2B5EF4-FFF2-40B4-BE49-F238E27FC236}">
                <a16:creationId xmlns:a16="http://schemas.microsoft.com/office/drawing/2014/main" id="{E424E4FC-B1E4-88E7-4C3C-F3171077691B}"/>
              </a:ext>
            </a:extLst>
          </p:cNvPr>
          <p:cNvSpPr>
            <a:spLocks noGrp="1"/>
          </p:cNvSpPr>
          <p:nvPr>
            <p:ph idx="1"/>
          </p:nvPr>
        </p:nvSpPr>
        <p:spPr>
          <a:xfrm>
            <a:off x="185881" y="1338593"/>
            <a:ext cx="8772237" cy="3672408"/>
          </a:xfrm>
        </p:spPr>
        <p:txBody>
          <a:bodyPr/>
          <a:lstStyle/>
          <a:p>
            <a:r>
              <a:rPr lang="es-ES" sz="1300" b="1" dirty="0"/>
              <a:t>Recurso de amparo ante el TC de ONGs y particulares contra la </a:t>
            </a:r>
            <a:r>
              <a:rPr lang="es-ES" sz="1300" b="1" dirty="0">
                <a:effectLst/>
                <a:ea typeface="Calibri" panose="020F0502020204030204" pitchFamily="34" charset="0"/>
              </a:rPr>
              <a:t>Ley Federal Cambio Climático:</a:t>
            </a:r>
          </a:p>
          <a:p>
            <a:pPr lvl="1"/>
            <a:r>
              <a:rPr lang="es-ES" sz="1200" dirty="0"/>
              <a:t>Considera insuficientes </a:t>
            </a:r>
            <a:r>
              <a:rPr lang="es-ES" sz="1200" dirty="0">
                <a:ea typeface="Calibri" panose="020F0502020204030204" pitchFamily="34" charset="0"/>
              </a:rPr>
              <a:t>los objetivos de reducción de GEI que establece la Ley (arts. 3 y 4 en relación con el anexo II) </a:t>
            </a:r>
          </a:p>
          <a:p>
            <a:pPr lvl="1"/>
            <a:r>
              <a:rPr lang="es-ES" sz="1200" dirty="0">
                <a:ea typeface="Calibri" panose="020F0502020204030204" pitchFamily="34" charset="0"/>
              </a:rPr>
              <a:t>Alega vulneración de</a:t>
            </a:r>
            <a:r>
              <a:rPr lang="es-ES" sz="1200" dirty="0"/>
              <a:t>l “derecho fundamental a un nivel de vida mínimo ecológico”, y los derechos fundamentales a la vida e integridad física, a la propiedad…. </a:t>
            </a:r>
            <a:endParaRPr lang="es-ES" sz="900" dirty="0"/>
          </a:p>
          <a:p>
            <a:r>
              <a:rPr lang="es-ES" sz="1300" b="1" dirty="0"/>
              <a:t>Estimación: </a:t>
            </a:r>
          </a:p>
          <a:p>
            <a:pPr lvl="1"/>
            <a:r>
              <a:rPr lang="es-ES" sz="1200" dirty="0"/>
              <a:t>Posible afección de los derechos (i) a la </a:t>
            </a:r>
            <a:r>
              <a:rPr lang="es-ES" sz="1200" b="1" dirty="0"/>
              <a:t>vida</a:t>
            </a:r>
            <a:r>
              <a:rPr lang="es-ES" sz="1200" dirty="0"/>
              <a:t> e </a:t>
            </a:r>
            <a:r>
              <a:rPr lang="es-ES" sz="1200" b="1" dirty="0"/>
              <a:t>integridad física </a:t>
            </a:r>
            <a:r>
              <a:rPr lang="es-ES" sz="1200" dirty="0"/>
              <a:t>(art. 2.2 GG), a la </a:t>
            </a:r>
            <a:r>
              <a:rPr lang="es-ES" sz="1200" b="1" dirty="0"/>
              <a:t>propiedad</a:t>
            </a:r>
            <a:r>
              <a:rPr lang="es-ES" sz="1200" dirty="0"/>
              <a:t> (art. 14 GG); y a un futuro acorde con la </a:t>
            </a:r>
            <a:r>
              <a:rPr lang="es-ES" sz="1200" b="1" dirty="0"/>
              <a:t>dignidad humana </a:t>
            </a:r>
            <a:r>
              <a:rPr lang="es-ES" sz="1200" dirty="0"/>
              <a:t>(art. 2.1. GG) en relación con el art. 20.a GG (obligación del Estado de proteger el medio ambiente) y el art. 1.1 GG (inviolabilidad de la dignidad humana y deber de toda autoridad estatal de respetarla y protegerla). Declara que existe un deber objetivo de proteger a las generaciones futuras, pero </a:t>
            </a:r>
            <a:r>
              <a:rPr lang="es-ES" sz="1200" b="1" dirty="0"/>
              <a:t>no confirma la existencia de un derecho fundamental autónomo al medio ambiente</a:t>
            </a:r>
            <a:r>
              <a:rPr lang="es-ES" sz="1200" dirty="0"/>
              <a:t>. </a:t>
            </a:r>
          </a:p>
          <a:p>
            <a:pPr lvl="1"/>
            <a:r>
              <a:rPr lang="es-ES" sz="1200" dirty="0">
                <a:effectLst/>
                <a:ea typeface="Calibri" panose="020F0502020204030204" pitchFamily="34" charset="0"/>
              </a:rPr>
              <a:t>Cualquier estrategia que no persiga el objetivo de la </a:t>
            </a:r>
            <a:r>
              <a:rPr lang="es-ES" sz="1200" b="1" dirty="0">
                <a:effectLst/>
                <a:ea typeface="Calibri" panose="020F0502020204030204" pitchFamily="34" charset="0"/>
              </a:rPr>
              <a:t>neutralidad climática </a:t>
            </a:r>
            <a:r>
              <a:rPr lang="es-ES" sz="1200" dirty="0">
                <a:effectLst/>
                <a:ea typeface="Calibri" panose="020F0502020204030204" pitchFamily="34" charset="0"/>
              </a:rPr>
              <a:t>tendrá que considerarse “manifiestamente inadecuada” para proteger los derechos humanos frente a los riesgos del cambio climático. </a:t>
            </a:r>
          </a:p>
          <a:p>
            <a:pPr lvl="1"/>
            <a:r>
              <a:rPr lang="es-ES" sz="1200" dirty="0">
                <a:ea typeface="Calibri" panose="020F0502020204030204" pitchFamily="34" charset="0"/>
              </a:rPr>
              <a:t>L</a:t>
            </a:r>
            <a:r>
              <a:rPr lang="es-ES" sz="1200" dirty="0">
                <a:effectLst/>
                <a:ea typeface="Calibri" panose="020F0502020204030204" pitchFamily="34" charset="0"/>
              </a:rPr>
              <a:t>as disposiciones impugnadas </a:t>
            </a:r>
            <a:r>
              <a:rPr lang="es-ES" sz="1200" b="1" dirty="0">
                <a:effectLst/>
                <a:ea typeface="Calibri" panose="020F0502020204030204" pitchFamily="34" charset="0"/>
              </a:rPr>
              <a:t>vulneran los derechos fundamentales de los demandantes </a:t>
            </a:r>
            <a:r>
              <a:rPr lang="es-ES" sz="1200" dirty="0">
                <a:effectLst/>
                <a:ea typeface="Calibri" panose="020F0502020204030204" pitchFamily="34" charset="0"/>
              </a:rPr>
              <a:t>(constatando que algunos era muy jóvenes) en tanto en cuento </a:t>
            </a:r>
            <a:r>
              <a:rPr lang="es-ES" sz="1200" b="1" dirty="0">
                <a:effectLst/>
                <a:ea typeface="Calibri" panose="020F0502020204030204" pitchFamily="34" charset="0"/>
              </a:rPr>
              <a:t>las disposiciones sobre la reducción de las emisiones de gases de efecto invernadero a partir de 2031 “no son suficientes para garantizar que se logre a tiempo la necesaria transición hacia la neutralidad climática”</a:t>
            </a:r>
            <a:r>
              <a:rPr lang="es-ES" sz="1200" dirty="0">
                <a:effectLst/>
                <a:ea typeface="Calibri" panose="020F0502020204030204" pitchFamily="34" charset="0"/>
              </a:rPr>
              <a:t>.  El legislador debe distribuir proporcionalmente el presupuesto de carbono entre las generaciones actuales y futuras. </a:t>
            </a:r>
          </a:p>
          <a:p>
            <a:r>
              <a:rPr lang="es-ES" sz="1300" b="1" dirty="0"/>
              <a:t>Ordena al legislador que promulgue nuevas disposiciones</a:t>
            </a:r>
            <a:r>
              <a:rPr lang="es-ES" sz="1300" dirty="0"/>
              <a:t> que especifiquen la senda de reducción </a:t>
            </a:r>
            <a:r>
              <a:rPr lang="es-ES" sz="1300" b="1" dirty="0"/>
              <a:t>post 2030 </a:t>
            </a:r>
            <a:r>
              <a:rPr lang="es-ES" sz="1300" dirty="0"/>
              <a:t>.</a:t>
            </a:r>
          </a:p>
        </p:txBody>
      </p:sp>
      <p:pic>
        <p:nvPicPr>
          <p:cNvPr id="9220" name="Picture 4" descr="Resultado de imagen de Bandera Y Escudo De Alemania">
            <a:extLst>
              <a:ext uri="{FF2B5EF4-FFF2-40B4-BE49-F238E27FC236}">
                <a16:creationId xmlns:a16="http://schemas.microsoft.com/office/drawing/2014/main" id="{B4A16519-EC88-EBC7-B4EA-647C1E730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25281"/>
            <a:ext cx="1289774" cy="153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08210-41EF-0973-D017-A775BE933344}"/>
              </a:ext>
            </a:extLst>
          </p:cNvPr>
          <p:cNvSpPr>
            <a:spLocks noGrp="1"/>
          </p:cNvSpPr>
          <p:nvPr>
            <p:ph type="title"/>
          </p:nvPr>
        </p:nvSpPr>
        <p:spPr>
          <a:xfrm>
            <a:off x="251520" y="746888"/>
            <a:ext cx="5688632" cy="504056"/>
          </a:xfrm>
        </p:spPr>
        <p:txBody>
          <a:bodyPr/>
          <a:lstStyle/>
          <a:p>
            <a:pPr algn="l"/>
            <a:r>
              <a:rPr lang="es-ES" sz="2400" dirty="0">
                <a:solidFill>
                  <a:srgbClr val="232A58"/>
                </a:solidFill>
              </a:rPr>
              <a:t>El Tribunal de Justicia de la Unión Europea</a:t>
            </a:r>
          </a:p>
        </p:txBody>
      </p:sp>
      <p:sp>
        <p:nvSpPr>
          <p:cNvPr id="3" name="Marcador de contenido 2">
            <a:extLst>
              <a:ext uri="{FF2B5EF4-FFF2-40B4-BE49-F238E27FC236}">
                <a16:creationId xmlns:a16="http://schemas.microsoft.com/office/drawing/2014/main" id="{8AB05E85-FF2E-631C-CCBA-DF45FDBA8CDB}"/>
              </a:ext>
            </a:extLst>
          </p:cNvPr>
          <p:cNvSpPr>
            <a:spLocks noGrp="1"/>
          </p:cNvSpPr>
          <p:nvPr>
            <p:ph idx="1"/>
          </p:nvPr>
        </p:nvSpPr>
        <p:spPr>
          <a:xfrm>
            <a:off x="107504" y="1347614"/>
            <a:ext cx="8784976" cy="3742669"/>
          </a:xfrm>
        </p:spPr>
        <p:txBody>
          <a:bodyPr/>
          <a:lstStyle/>
          <a:p>
            <a:pPr>
              <a:buFont typeface="Wingdings" panose="05000000000000000000" pitchFamily="2" charset="2"/>
              <a:buChar char="Ø"/>
            </a:pPr>
            <a:r>
              <a:rPr lang="es-ES" sz="1400" b="1" i="1" dirty="0">
                <a:solidFill>
                  <a:schemeClr val="tx2">
                    <a:lumMod val="60000"/>
                    <a:lumOff val="40000"/>
                  </a:schemeClr>
                </a:solidFill>
              </a:rPr>
              <a:t>Armando </a:t>
            </a:r>
            <a:r>
              <a:rPr lang="es-ES" sz="1400" b="1" i="1" dirty="0" err="1">
                <a:solidFill>
                  <a:schemeClr val="tx2">
                    <a:lumMod val="60000"/>
                    <a:lumOff val="40000"/>
                  </a:schemeClr>
                </a:solidFill>
              </a:rPr>
              <a:t>Ferrao</a:t>
            </a:r>
            <a:r>
              <a:rPr lang="es-ES" sz="1400" b="1" i="1" dirty="0">
                <a:solidFill>
                  <a:schemeClr val="tx2">
                    <a:lumMod val="60000"/>
                    <a:lumOff val="40000"/>
                  </a:schemeClr>
                </a:solidFill>
              </a:rPr>
              <a:t> Carvalho y otros c. Parlamento Europeo y el Consejo: </a:t>
            </a:r>
          </a:p>
          <a:p>
            <a:pPr marL="685800" lvl="1">
              <a:buFont typeface="Wingdings" panose="05000000000000000000" pitchFamily="2" charset="2"/>
              <a:buChar char="ü"/>
            </a:pPr>
            <a:endParaRPr lang="en-US" sz="1300" b="1" i="0" dirty="0">
              <a:solidFill>
                <a:srgbClr val="3B358B"/>
              </a:solidFill>
              <a:effectLst/>
            </a:endParaRPr>
          </a:p>
          <a:p>
            <a:pPr marL="685800" lvl="1">
              <a:buFont typeface="Wingdings" panose="05000000000000000000" pitchFamily="2" charset="2"/>
              <a:buChar char="ü"/>
            </a:pPr>
            <a:r>
              <a:rPr lang="en-US" sz="1300" b="1" i="0" dirty="0">
                <a:solidFill>
                  <a:srgbClr val="3B358B"/>
                </a:solidFill>
                <a:effectLst/>
              </a:rPr>
              <a:t>Auto del Tribunal General de 8 de mayo de 2019 (</a:t>
            </a:r>
            <a:r>
              <a:rPr lang="en-US" sz="1300" b="1" i="0" dirty="0" err="1">
                <a:solidFill>
                  <a:srgbClr val="3B358B"/>
                </a:solidFill>
                <a:effectLst/>
              </a:rPr>
              <a:t>asunto</a:t>
            </a:r>
            <a:r>
              <a:rPr lang="en-US" sz="1300" b="1" i="0" dirty="0">
                <a:solidFill>
                  <a:srgbClr val="3B358B"/>
                </a:solidFill>
                <a:effectLst/>
              </a:rPr>
              <a:t> T-339/18)</a:t>
            </a:r>
          </a:p>
          <a:p>
            <a:pPr marL="400050" lvl="1" indent="0">
              <a:buNone/>
            </a:pPr>
            <a:r>
              <a:rPr lang="en-US" sz="1300" b="1" i="0" dirty="0" err="1">
                <a:solidFill>
                  <a:srgbClr val="000000"/>
                </a:solidFill>
                <a:effectLst/>
              </a:rPr>
              <a:t>Demandantes</a:t>
            </a:r>
            <a:r>
              <a:rPr lang="en-US" sz="1300" b="0" i="0" dirty="0">
                <a:solidFill>
                  <a:srgbClr val="000000"/>
                </a:solidFill>
                <a:effectLst/>
              </a:rPr>
              <a:t>: 10 </a:t>
            </a:r>
            <a:r>
              <a:rPr lang="en-US" sz="1300" b="0" i="0" dirty="0" err="1">
                <a:solidFill>
                  <a:srgbClr val="000000"/>
                </a:solidFill>
                <a:effectLst/>
              </a:rPr>
              <a:t>familias</a:t>
            </a:r>
            <a:r>
              <a:rPr lang="en-US" sz="1300" b="0" i="0" dirty="0">
                <a:solidFill>
                  <a:srgbClr val="000000"/>
                </a:solidFill>
                <a:effectLst/>
              </a:rPr>
              <a:t> de </a:t>
            </a:r>
            <a:r>
              <a:rPr lang="en-US" sz="1300" b="0" i="0" dirty="0" err="1">
                <a:solidFill>
                  <a:srgbClr val="000000"/>
                </a:solidFill>
                <a:effectLst/>
              </a:rPr>
              <a:t>diversos</a:t>
            </a:r>
            <a:r>
              <a:rPr lang="en-US" sz="1300" b="0" i="0" dirty="0">
                <a:solidFill>
                  <a:srgbClr val="000000"/>
                </a:solidFill>
                <a:effectLst/>
              </a:rPr>
              <a:t> </a:t>
            </a:r>
            <a:r>
              <a:rPr lang="en-US" sz="1300" b="0" i="0" dirty="0" err="1">
                <a:solidFill>
                  <a:srgbClr val="000000"/>
                </a:solidFill>
                <a:effectLst/>
              </a:rPr>
              <a:t>Estados</a:t>
            </a:r>
            <a:r>
              <a:rPr lang="en-US" sz="1300" b="0" i="0" dirty="0">
                <a:solidFill>
                  <a:srgbClr val="000000"/>
                </a:solidFill>
                <a:effectLst/>
              </a:rPr>
              <a:t> (</a:t>
            </a:r>
            <a:r>
              <a:rPr lang="en-US" sz="1300" b="0" i="0" dirty="0" err="1">
                <a:solidFill>
                  <a:srgbClr val="000000"/>
                </a:solidFill>
                <a:effectLst/>
              </a:rPr>
              <a:t>miembros</a:t>
            </a:r>
            <a:r>
              <a:rPr lang="en-US" sz="1300" b="0" i="0" dirty="0">
                <a:solidFill>
                  <a:srgbClr val="000000"/>
                </a:solidFill>
                <a:effectLst/>
              </a:rPr>
              <a:t> y no </a:t>
            </a:r>
            <a:r>
              <a:rPr lang="en-US" sz="1300" b="0" i="0" dirty="0" err="1">
                <a:solidFill>
                  <a:srgbClr val="000000"/>
                </a:solidFill>
                <a:effectLst/>
              </a:rPr>
              <a:t>miembros</a:t>
            </a:r>
            <a:r>
              <a:rPr lang="en-US" sz="1300" b="0" i="0" dirty="0">
                <a:solidFill>
                  <a:srgbClr val="000000"/>
                </a:solidFill>
                <a:effectLst/>
              </a:rPr>
              <a:t> de la UE) y </a:t>
            </a:r>
            <a:r>
              <a:rPr lang="en-US" sz="1300" b="0" i="0" dirty="0" err="1">
                <a:solidFill>
                  <a:srgbClr val="000000"/>
                </a:solidFill>
                <a:effectLst/>
              </a:rPr>
              <a:t>una</a:t>
            </a:r>
            <a:r>
              <a:rPr lang="en-US" sz="1300" b="0" i="0" dirty="0">
                <a:solidFill>
                  <a:srgbClr val="000000"/>
                </a:solidFill>
                <a:effectLst/>
              </a:rPr>
              <a:t> </a:t>
            </a:r>
            <a:r>
              <a:rPr lang="en-US" sz="1300" b="0" i="0" dirty="0" err="1">
                <a:solidFill>
                  <a:srgbClr val="000000"/>
                </a:solidFill>
                <a:effectLst/>
              </a:rPr>
              <a:t>asociación</a:t>
            </a:r>
            <a:r>
              <a:rPr lang="en-US" sz="1300" b="0" i="0" dirty="0">
                <a:solidFill>
                  <a:srgbClr val="000000"/>
                </a:solidFill>
                <a:effectLst/>
              </a:rPr>
              <a:t> </a:t>
            </a:r>
            <a:r>
              <a:rPr lang="en-US" sz="1300" b="0" i="0" dirty="0" err="1">
                <a:solidFill>
                  <a:srgbClr val="000000"/>
                </a:solidFill>
                <a:effectLst/>
              </a:rPr>
              <a:t>juvenil</a:t>
            </a:r>
            <a:endParaRPr lang="es-ES" sz="1300" dirty="0">
              <a:solidFill>
                <a:srgbClr val="000000"/>
              </a:solidFill>
            </a:endParaRPr>
          </a:p>
          <a:p>
            <a:pPr marL="400050" lvl="1" indent="0">
              <a:buNone/>
            </a:pPr>
            <a:r>
              <a:rPr lang="es-ES" sz="1300" b="1" dirty="0">
                <a:solidFill>
                  <a:srgbClr val="000000"/>
                </a:solidFill>
              </a:rPr>
              <a:t>Recurso de nulidad </a:t>
            </a:r>
            <a:r>
              <a:rPr lang="es-ES" sz="1300" dirty="0">
                <a:solidFill>
                  <a:srgbClr val="000000"/>
                </a:solidFill>
              </a:rPr>
              <a:t>ex art. 263 TFUE contra diversas directivas, decisiones y reglamentos UE sobre reducción de emisiones </a:t>
            </a:r>
            <a:r>
              <a:rPr lang="es-ES" sz="1300" dirty="0"/>
              <a:t> por no establecer objetivos de reducción de GEI suficientes. </a:t>
            </a:r>
          </a:p>
          <a:p>
            <a:pPr marL="400050" lvl="1" indent="0">
              <a:buNone/>
            </a:pPr>
            <a:r>
              <a:rPr lang="es-ES" sz="1300" b="1" dirty="0"/>
              <a:t>Recurso de responsabilidad </a:t>
            </a:r>
            <a:r>
              <a:rPr lang="es-ES" sz="1300" dirty="0"/>
              <a:t>ex 268 TFUE y 340 TFUE por el perjuicio supuestamente sufrido por los demandantes.</a:t>
            </a:r>
          </a:p>
          <a:p>
            <a:pPr marL="400050" lvl="1" indent="0">
              <a:buNone/>
            </a:pPr>
            <a:r>
              <a:rPr lang="es-ES" sz="1300" b="1" dirty="0"/>
              <a:t>Alegaciones: </a:t>
            </a:r>
            <a:r>
              <a:rPr lang="es-ES" sz="1300" dirty="0"/>
              <a:t>Vulneración de los siguientes derechos de la Carta de los Derechos Fundamentales de la Unión Europea: derecho a la vida (artículo 2), a la integridad de la persona (artículo 3), los derechos del niño (artículo 24), el derecho a trabajar y a ejercer una profesión libremente elegida o aceptada (artículo 15), la libertad de empresa (artículo 16), el derecho a la propiedad (artículo 17) y el derecho a la igualdad de trato (artículos 20 y 21).</a:t>
            </a:r>
          </a:p>
          <a:p>
            <a:pPr marL="400050" lvl="1" indent="0">
              <a:buNone/>
            </a:pPr>
            <a:r>
              <a:rPr lang="es-ES" sz="1300" b="1" dirty="0"/>
              <a:t> </a:t>
            </a:r>
            <a:r>
              <a:rPr lang="es-ES" sz="1300" b="1" dirty="0">
                <a:solidFill>
                  <a:srgbClr val="000000"/>
                </a:solidFill>
              </a:rPr>
              <a:t>In</a:t>
            </a:r>
            <a:r>
              <a:rPr lang="en-US" sz="1200" b="1" dirty="0" err="1">
                <a:solidFill>
                  <a:srgbClr val="000000"/>
                </a:solidFill>
              </a:rPr>
              <a:t>admisión</a:t>
            </a:r>
            <a:r>
              <a:rPr lang="en-US" sz="1200" dirty="0">
                <a:solidFill>
                  <a:srgbClr val="000000"/>
                </a:solidFill>
              </a:rPr>
              <a:t>: no se les </a:t>
            </a:r>
            <a:r>
              <a:rPr lang="en-US" sz="1200" dirty="0" err="1">
                <a:solidFill>
                  <a:srgbClr val="000000"/>
                </a:solidFill>
              </a:rPr>
              <a:t>reconoce</a:t>
            </a:r>
            <a:r>
              <a:rPr lang="en-US" sz="1200" dirty="0">
                <a:solidFill>
                  <a:srgbClr val="000000"/>
                </a:solidFill>
              </a:rPr>
              <a:t> </a:t>
            </a:r>
            <a:r>
              <a:rPr lang="en-US" sz="1200" dirty="0" err="1">
                <a:solidFill>
                  <a:srgbClr val="000000"/>
                </a:solidFill>
              </a:rPr>
              <a:t>legitimación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aplicación</a:t>
            </a:r>
            <a:r>
              <a:rPr lang="en-US" sz="1200" dirty="0">
                <a:solidFill>
                  <a:srgbClr val="000000"/>
                </a:solidFill>
              </a:rPr>
              <a:t> del art. 263 TFUE y la </a:t>
            </a:r>
            <a:r>
              <a:rPr lang="en-US" sz="1200" dirty="0" err="1">
                <a:solidFill>
                  <a:srgbClr val="000000"/>
                </a:solidFill>
              </a:rPr>
              <a:t>doctrina</a:t>
            </a:r>
            <a:r>
              <a:rPr lang="en-US" sz="1200" dirty="0">
                <a:solidFill>
                  <a:srgbClr val="000000"/>
                </a:solidFill>
              </a:rPr>
              <a:t> del TJUE  </a:t>
            </a:r>
            <a:r>
              <a:rPr lang="en-US" sz="1300" dirty="0">
                <a:solidFill>
                  <a:srgbClr val="000000"/>
                </a:solidFill>
              </a:rPr>
              <a:t> </a:t>
            </a:r>
            <a:r>
              <a:rPr lang="es-ES" sz="1300" i="1" dirty="0" err="1"/>
              <a:t>Plaumman</a:t>
            </a:r>
            <a:r>
              <a:rPr lang="es-ES" sz="1300" dirty="0"/>
              <a:t> (Sentencia de 15 July 1963, as. 25/62) en relación con los requisitos de que el recurrente justifique una </a:t>
            </a:r>
            <a:r>
              <a:rPr lang="es-ES" sz="1300" b="1" dirty="0"/>
              <a:t>“afección individual y directa”.</a:t>
            </a:r>
          </a:p>
          <a:p>
            <a:pPr marL="685800" lvl="1">
              <a:buFont typeface="Wingdings" panose="05000000000000000000" pitchFamily="2" charset="2"/>
              <a:buChar char="q"/>
            </a:pPr>
            <a:endParaRPr lang="es-ES" sz="1300" b="1" dirty="0"/>
          </a:p>
          <a:p>
            <a:pPr marL="685800" lvl="1">
              <a:buFont typeface="Wingdings" panose="05000000000000000000" pitchFamily="2" charset="2"/>
              <a:buChar char="ü"/>
            </a:pPr>
            <a:r>
              <a:rPr lang="es-ES" sz="1300" b="1" dirty="0">
                <a:solidFill>
                  <a:srgbClr val="3B358B"/>
                </a:solidFill>
              </a:rPr>
              <a:t>Recurso de casación: Sentencia TJUE de 25 de marzo de 2021 (asunto C-565/19</a:t>
            </a:r>
            <a:r>
              <a:rPr lang="es-ES" sz="1300" b="1" dirty="0"/>
              <a:t>) </a:t>
            </a:r>
          </a:p>
          <a:p>
            <a:pPr marL="400050" lvl="1" indent="0">
              <a:buNone/>
            </a:pPr>
            <a:r>
              <a:rPr lang="es-ES" sz="1300" b="1" dirty="0"/>
              <a:t>Desestimación</a:t>
            </a:r>
            <a:r>
              <a:rPr lang="es-ES" sz="1300" dirty="0"/>
              <a:t>: confirma la falta de </a:t>
            </a:r>
            <a:r>
              <a:rPr lang="es-ES" sz="1300" dirty="0" err="1"/>
              <a:t>letigitimación</a:t>
            </a:r>
            <a:endParaRPr lang="es-ES" sz="1300" dirty="0"/>
          </a:p>
        </p:txBody>
      </p:sp>
      <p:pic>
        <p:nvPicPr>
          <p:cNvPr id="12290" name="Picture 2" descr="Resultado de imagen de logo del tribunal de justicia de la unión europea">
            <a:extLst>
              <a:ext uri="{FF2B5EF4-FFF2-40B4-BE49-F238E27FC236}">
                <a16:creationId xmlns:a16="http://schemas.microsoft.com/office/drawing/2014/main" id="{816FB6DE-B93E-BB95-7CD6-42B50C1C4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372" y="187397"/>
            <a:ext cx="1716108" cy="159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08210-41EF-0973-D017-A775BE933344}"/>
              </a:ext>
            </a:extLst>
          </p:cNvPr>
          <p:cNvSpPr>
            <a:spLocks noGrp="1"/>
          </p:cNvSpPr>
          <p:nvPr>
            <p:ph type="title"/>
          </p:nvPr>
        </p:nvSpPr>
        <p:spPr>
          <a:xfrm>
            <a:off x="251520" y="746888"/>
            <a:ext cx="5688632" cy="504056"/>
          </a:xfrm>
        </p:spPr>
        <p:txBody>
          <a:bodyPr/>
          <a:lstStyle/>
          <a:p>
            <a:pPr algn="l"/>
            <a:r>
              <a:rPr lang="es-ES" sz="2400" dirty="0">
                <a:solidFill>
                  <a:srgbClr val="232A58"/>
                </a:solidFill>
              </a:rPr>
              <a:t>El Tribunal Europeo de Derechos Humanos</a:t>
            </a:r>
          </a:p>
        </p:txBody>
      </p:sp>
      <p:sp>
        <p:nvSpPr>
          <p:cNvPr id="3" name="Marcador de contenido 2">
            <a:extLst>
              <a:ext uri="{FF2B5EF4-FFF2-40B4-BE49-F238E27FC236}">
                <a16:creationId xmlns:a16="http://schemas.microsoft.com/office/drawing/2014/main" id="{8AB05E85-FF2E-631C-CCBA-DF45FDBA8CDB}"/>
              </a:ext>
            </a:extLst>
          </p:cNvPr>
          <p:cNvSpPr>
            <a:spLocks noGrp="1"/>
          </p:cNvSpPr>
          <p:nvPr>
            <p:ph idx="1"/>
          </p:nvPr>
        </p:nvSpPr>
        <p:spPr>
          <a:xfrm>
            <a:off x="251520" y="1203598"/>
            <a:ext cx="8784976" cy="3888432"/>
          </a:xfrm>
        </p:spPr>
        <p:txBody>
          <a:bodyPr/>
          <a:lstStyle/>
          <a:p>
            <a:pPr>
              <a:buFont typeface="Wingdings" panose="05000000000000000000" pitchFamily="2" charset="2"/>
              <a:buChar char="Ø"/>
            </a:pPr>
            <a:r>
              <a:rPr lang="en-US" sz="1300" b="1" i="0" u="none" strike="noStrike" baseline="0" dirty="0">
                <a:solidFill>
                  <a:schemeClr val="tx2">
                    <a:lumMod val="60000"/>
                    <a:lumOff val="40000"/>
                  </a:schemeClr>
                </a:solidFill>
              </a:rPr>
              <a:t>Claudia Duarte Agostinho et al v. Portugal y </a:t>
            </a:r>
            <a:r>
              <a:rPr lang="en-US" sz="1300" b="1" i="0" u="none" strike="noStrike" baseline="0" dirty="0" err="1">
                <a:solidFill>
                  <a:schemeClr val="tx2">
                    <a:lumMod val="60000"/>
                    <a:lumOff val="40000"/>
                  </a:schemeClr>
                </a:solidFill>
              </a:rPr>
              <a:t>otros</a:t>
            </a:r>
            <a:r>
              <a:rPr lang="en-US" sz="1300" b="1" i="0" u="none" strike="noStrike" baseline="0" dirty="0">
                <a:solidFill>
                  <a:schemeClr val="tx2">
                    <a:lumMod val="60000"/>
                    <a:lumOff val="40000"/>
                  </a:schemeClr>
                </a:solidFill>
              </a:rPr>
              <a:t> 32 </a:t>
            </a:r>
            <a:r>
              <a:rPr lang="es-ES" sz="1300" b="1" i="0" u="none" strike="noStrike" baseline="0" dirty="0">
                <a:solidFill>
                  <a:schemeClr val="tx2">
                    <a:lumMod val="60000"/>
                    <a:lumOff val="40000"/>
                  </a:schemeClr>
                </a:solidFill>
              </a:rPr>
              <a:t>estados (sep</a:t>
            </a:r>
            <a:r>
              <a:rPr lang="es-ES" sz="1300" b="1" dirty="0">
                <a:solidFill>
                  <a:schemeClr val="tx2">
                    <a:lumMod val="60000"/>
                    <a:lumOff val="40000"/>
                  </a:schemeClr>
                </a:solidFill>
              </a:rPr>
              <a:t>.</a:t>
            </a:r>
            <a:r>
              <a:rPr lang="es-ES" sz="1300" b="1" i="0" u="none" strike="noStrike" baseline="0" dirty="0">
                <a:solidFill>
                  <a:schemeClr val="tx2">
                    <a:lumMod val="60000"/>
                    <a:lumOff val="40000"/>
                  </a:schemeClr>
                </a:solidFill>
              </a:rPr>
              <a:t> 2020)</a:t>
            </a:r>
            <a:endParaRPr lang="es-ES" sz="1300" dirty="0">
              <a:solidFill>
                <a:schemeClr val="tx2">
                  <a:lumMod val="60000"/>
                  <a:lumOff val="40000"/>
                </a:schemeClr>
              </a:solidFill>
            </a:endParaRPr>
          </a:p>
          <a:p>
            <a:pPr marL="400050" lvl="1" indent="0">
              <a:buNone/>
            </a:pPr>
            <a:r>
              <a:rPr lang="en-US" sz="1200" b="1" i="0" dirty="0" err="1">
                <a:solidFill>
                  <a:srgbClr val="000000"/>
                </a:solidFill>
                <a:effectLst/>
              </a:rPr>
              <a:t>Demandantes</a:t>
            </a:r>
            <a:r>
              <a:rPr lang="en-US" sz="1200" b="0" i="0" dirty="0">
                <a:solidFill>
                  <a:srgbClr val="000000"/>
                </a:solidFill>
                <a:effectLst/>
              </a:rPr>
              <a:t>: 6 </a:t>
            </a:r>
            <a:r>
              <a:rPr lang="en-US" sz="1200" dirty="0" err="1">
                <a:solidFill>
                  <a:srgbClr val="000000"/>
                </a:solidFill>
              </a:rPr>
              <a:t>jóvenes</a:t>
            </a:r>
            <a:r>
              <a:rPr lang="en-US" sz="1200" dirty="0">
                <a:solidFill>
                  <a:srgbClr val="000000"/>
                </a:solidFill>
              </a:rPr>
              <a:t> </a:t>
            </a:r>
            <a:r>
              <a:rPr lang="en-US" sz="1200" dirty="0" err="1">
                <a:solidFill>
                  <a:srgbClr val="000000"/>
                </a:solidFill>
              </a:rPr>
              <a:t>portugueses</a:t>
            </a:r>
            <a:r>
              <a:rPr lang="en-US" sz="1200" dirty="0">
                <a:solidFill>
                  <a:srgbClr val="000000"/>
                </a:solidFill>
              </a:rPr>
              <a:t>  </a:t>
            </a:r>
          </a:p>
          <a:p>
            <a:pPr marL="400050" lvl="1" indent="0">
              <a:buNone/>
            </a:pPr>
            <a:r>
              <a:rPr lang="en-US" sz="1200" b="1" dirty="0" err="1">
                <a:solidFill>
                  <a:srgbClr val="000000"/>
                </a:solidFill>
              </a:rPr>
              <a:t>Demandos</a:t>
            </a:r>
            <a:r>
              <a:rPr lang="en-US" sz="1200" dirty="0">
                <a:solidFill>
                  <a:srgbClr val="000000"/>
                </a:solidFill>
              </a:rPr>
              <a:t>: </a:t>
            </a:r>
            <a:r>
              <a:rPr lang="en-US" sz="1200" dirty="0" err="1">
                <a:solidFill>
                  <a:srgbClr val="000000"/>
                </a:solidFill>
              </a:rPr>
              <a:t>todos</a:t>
            </a:r>
            <a:r>
              <a:rPr lang="en-US" sz="1200" dirty="0">
                <a:solidFill>
                  <a:srgbClr val="000000"/>
                </a:solidFill>
              </a:rPr>
              <a:t> </a:t>
            </a:r>
            <a:r>
              <a:rPr lang="en-US" sz="1200" dirty="0" err="1">
                <a:solidFill>
                  <a:srgbClr val="000000"/>
                </a:solidFill>
              </a:rPr>
              <a:t>los</a:t>
            </a:r>
            <a:r>
              <a:rPr lang="en-US" sz="1200" dirty="0">
                <a:solidFill>
                  <a:srgbClr val="000000"/>
                </a:solidFill>
              </a:rPr>
              <a:t> </a:t>
            </a:r>
            <a:r>
              <a:rPr lang="en-US" sz="1200" dirty="0" err="1">
                <a:solidFill>
                  <a:srgbClr val="000000"/>
                </a:solidFill>
              </a:rPr>
              <a:t>Estados</a:t>
            </a:r>
            <a:r>
              <a:rPr lang="en-US" sz="1200" dirty="0">
                <a:solidFill>
                  <a:srgbClr val="000000"/>
                </a:solidFill>
              </a:rPr>
              <a:t> de la UE + </a:t>
            </a:r>
            <a:r>
              <a:rPr lang="es-ES" sz="1200" dirty="0">
                <a:solidFill>
                  <a:srgbClr val="000000"/>
                </a:solidFill>
              </a:rPr>
              <a:t>Noruega, Rusia, Suiza, Turquía, Ucrania y Reino Unido. </a:t>
            </a:r>
          </a:p>
          <a:p>
            <a:pPr marL="400050" lvl="1" indent="0">
              <a:buNone/>
            </a:pPr>
            <a:r>
              <a:rPr lang="es-ES" sz="1200" b="1" dirty="0">
                <a:solidFill>
                  <a:srgbClr val="000000"/>
                </a:solidFill>
              </a:rPr>
              <a:t>Alegaciones</a:t>
            </a:r>
            <a:r>
              <a:rPr lang="es-ES" sz="1200" dirty="0">
                <a:solidFill>
                  <a:srgbClr val="000000"/>
                </a:solidFill>
              </a:rPr>
              <a:t>: vulneración de los derechos humanos protegidos en los</a:t>
            </a:r>
            <a:r>
              <a:rPr lang="en-US" sz="1200" b="0" i="0" dirty="0">
                <a:solidFill>
                  <a:srgbClr val="000000"/>
                </a:solidFill>
                <a:effectLst/>
              </a:rPr>
              <a:t> arts 2 (</a:t>
            </a:r>
            <a:r>
              <a:rPr lang="en-US" sz="1200" b="0" i="0" dirty="0" err="1">
                <a:solidFill>
                  <a:srgbClr val="000000"/>
                </a:solidFill>
                <a:effectLst/>
              </a:rPr>
              <a:t>vida</a:t>
            </a:r>
            <a:r>
              <a:rPr lang="en-US" sz="1200" b="0" i="0" dirty="0">
                <a:solidFill>
                  <a:srgbClr val="000000"/>
                </a:solidFill>
                <a:effectLst/>
              </a:rPr>
              <a:t>), 8 (</a:t>
            </a:r>
            <a:r>
              <a:rPr lang="en-US" sz="1200" b="0" i="0" dirty="0" err="1">
                <a:solidFill>
                  <a:srgbClr val="000000"/>
                </a:solidFill>
                <a:effectLst/>
              </a:rPr>
              <a:t>vida</a:t>
            </a:r>
            <a:r>
              <a:rPr lang="en-US" sz="1200" b="0" i="0" dirty="0">
                <a:solidFill>
                  <a:srgbClr val="000000"/>
                </a:solidFill>
                <a:effectLst/>
              </a:rPr>
              <a:t> </a:t>
            </a:r>
            <a:r>
              <a:rPr lang="en-US" sz="1200" b="0" i="0" dirty="0" err="1">
                <a:solidFill>
                  <a:srgbClr val="000000"/>
                </a:solidFill>
                <a:effectLst/>
              </a:rPr>
              <a:t>privada</a:t>
            </a:r>
            <a:r>
              <a:rPr lang="en-US" sz="1200" b="0" i="0" dirty="0">
                <a:solidFill>
                  <a:srgbClr val="000000"/>
                </a:solidFill>
                <a:effectLst/>
              </a:rPr>
              <a:t> y </a:t>
            </a:r>
            <a:r>
              <a:rPr lang="en-US" sz="1200" dirty="0">
                <a:solidFill>
                  <a:srgbClr val="000000"/>
                </a:solidFill>
              </a:rPr>
              <a:t>familiar), </a:t>
            </a:r>
            <a:r>
              <a:rPr lang="en-US" sz="1200" b="0" i="0" dirty="0">
                <a:solidFill>
                  <a:srgbClr val="000000"/>
                </a:solidFill>
                <a:effectLst/>
              </a:rPr>
              <a:t>14 (no </a:t>
            </a:r>
            <a:r>
              <a:rPr lang="en-US" sz="1200" dirty="0" err="1">
                <a:solidFill>
                  <a:srgbClr val="000000"/>
                </a:solidFill>
              </a:rPr>
              <a:t>discriminación</a:t>
            </a:r>
            <a:r>
              <a:rPr lang="en-US" sz="1200" dirty="0">
                <a:solidFill>
                  <a:srgbClr val="000000"/>
                </a:solidFill>
              </a:rPr>
              <a:t>) del CEDH, y </a:t>
            </a:r>
            <a:r>
              <a:rPr lang="en-US" sz="1200" dirty="0" err="1">
                <a:solidFill>
                  <a:srgbClr val="000000"/>
                </a:solidFill>
              </a:rPr>
              <a:t>el</a:t>
            </a:r>
            <a:r>
              <a:rPr lang="en-US" sz="1200" dirty="0">
                <a:solidFill>
                  <a:srgbClr val="000000"/>
                </a:solidFill>
              </a:rPr>
              <a:t> art. 1 del </a:t>
            </a:r>
            <a:r>
              <a:rPr lang="en-US" sz="1200" dirty="0" err="1">
                <a:solidFill>
                  <a:srgbClr val="000000"/>
                </a:solidFill>
              </a:rPr>
              <a:t>Protocolo</a:t>
            </a:r>
            <a:r>
              <a:rPr lang="en-US" sz="1200" dirty="0">
                <a:solidFill>
                  <a:srgbClr val="000000"/>
                </a:solidFill>
              </a:rPr>
              <a:t> 1 (</a:t>
            </a:r>
            <a:r>
              <a:rPr lang="en-US" sz="1200" dirty="0" err="1">
                <a:solidFill>
                  <a:srgbClr val="000000"/>
                </a:solidFill>
              </a:rPr>
              <a:t>propiedad</a:t>
            </a:r>
            <a:r>
              <a:rPr lang="en-US" sz="1200" dirty="0">
                <a:solidFill>
                  <a:srgbClr val="000000"/>
                </a:solidFill>
              </a:rPr>
              <a:t>),  </a:t>
            </a:r>
            <a:r>
              <a:rPr lang="es-ES" sz="1200" dirty="0">
                <a:solidFill>
                  <a:srgbClr val="000000"/>
                </a:solidFill>
              </a:rPr>
              <a:t>al no acordar reducciones de emisiones que mantengan el aumento de la temperatura en 1,5 grados centígrados, como prevé el Acuerdo de París. </a:t>
            </a:r>
          </a:p>
          <a:p>
            <a:pPr marL="400050" lvl="1" indent="0">
              <a:buNone/>
            </a:pPr>
            <a:r>
              <a:rPr lang="en-US" sz="1200" b="1" dirty="0" err="1">
                <a:solidFill>
                  <a:srgbClr val="000000"/>
                </a:solidFill>
              </a:rPr>
              <a:t>Óbice</a:t>
            </a:r>
            <a:r>
              <a:rPr lang="en-US" sz="1200" b="1" dirty="0">
                <a:solidFill>
                  <a:srgbClr val="000000"/>
                </a:solidFill>
              </a:rPr>
              <a:t> de </a:t>
            </a:r>
            <a:r>
              <a:rPr lang="en-US" sz="1200" b="1" dirty="0" err="1">
                <a:solidFill>
                  <a:srgbClr val="000000"/>
                </a:solidFill>
              </a:rPr>
              <a:t>admisión</a:t>
            </a:r>
            <a:r>
              <a:rPr lang="en-US" sz="1200" dirty="0">
                <a:solidFill>
                  <a:srgbClr val="000000"/>
                </a:solidFill>
              </a:rPr>
              <a:t>: </a:t>
            </a:r>
            <a:r>
              <a:rPr lang="en-US" sz="1200" dirty="0" err="1">
                <a:solidFill>
                  <a:srgbClr val="000000"/>
                </a:solidFill>
              </a:rPr>
              <a:t>Acuden</a:t>
            </a:r>
            <a:r>
              <a:rPr lang="en-US" sz="1200" dirty="0">
                <a:solidFill>
                  <a:srgbClr val="000000"/>
                </a:solidFill>
              </a:rPr>
              <a:t> </a:t>
            </a:r>
            <a:r>
              <a:rPr lang="en-US" sz="1200" dirty="0" err="1">
                <a:solidFill>
                  <a:srgbClr val="000000"/>
                </a:solidFill>
              </a:rPr>
              <a:t>directamente</a:t>
            </a:r>
            <a:r>
              <a:rPr lang="en-US" sz="1200" dirty="0">
                <a:solidFill>
                  <a:srgbClr val="000000"/>
                </a:solidFill>
              </a:rPr>
              <a:t> ante </a:t>
            </a:r>
            <a:r>
              <a:rPr lang="en-US" sz="1200" dirty="0" err="1">
                <a:solidFill>
                  <a:srgbClr val="000000"/>
                </a:solidFill>
              </a:rPr>
              <a:t>el</a:t>
            </a:r>
            <a:r>
              <a:rPr lang="en-US" sz="1200" dirty="0">
                <a:solidFill>
                  <a:srgbClr val="000000"/>
                </a:solidFill>
              </a:rPr>
              <a:t> TEDH; no </a:t>
            </a:r>
            <a:r>
              <a:rPr lang="en-US" sz="1200" dirty="0" err="1">
                <a:solidFill>
                  <a:srgbClr val="000000"/>
                </a:solidFill>
              </a:rPr>
              <a:t>agotan</a:t>
            </a:r>
            <a:r>
              <a:rPr lang="en-US" sz="1200" dirty="0">
                <a:solidFill>
                  <a:srgbClr val="000000"/>
                </a:solidFill>
              </a:rPr>
              <a:t> antes la </a:t>
            </a:r>
            <a:r>
              <a:rPr lang="en-US" sz="1200" dirty="0" err="1">
                <a:solidFill>
                  <a:srgbClr val="000000"/>
                </a:solidFill>
              </a:rPr>
              <a:t>vía</a:t>
            </a:r>
            <a:r>
              <a:rPr lang="en-US" sz="1200" dirty="0">
                <a:solidFill>
                  <a:srgbClr val="000000"/>
                </a:solidFill>
              </a:rPr>
              <a:t> judicial </a:t>
            </a:r>
            <a:r>
              <a:rPr lang="en-US" sz="1200" dirty="0" err="1">
                <a:solidFill>
                  <a:srgbClr val="000000"/>
                </a:solidFill>
              </a:rPr>
              <a:t>en</a:t>
            </a:r>
            <a:r>
              <a:rPr lang="en-US" sz="1200" dirty="0">
                <a:solidFill>
                  <a:srgbClr val="000000"/>
                </a:solidFill>
              </a:rPr>
              <a:t> sus </a:t>
            </a:r>
            <a:r>
              <a:rPr lang="en-US" sz="1200" dirty="0" err="1">
                <a:solidFill>
                  <a:srgbClr val="000000"/>
                </a:solidFill>
              </a:rPr>
              <a:t>Estados</a:t>
            </a:r>
            <a:r>
              <a:rPr lang="en-US" sz="1200" dirty="0">
                <a:solidFill>
                  <a:srgbClr val="000000"/>
                </a:solidFill>
              </a:rPr>
              <a:t>. </a:t>
            </a:r>
          </a:p>
          <a:p>
            <a:pPr marL="400050" lvl="1" indent="0">
              <a:buNone/>
            </a:pPr>
            <a:r>
              <a:rPr lang="en-US" sz="1200" dirty="0">
                <a:solidFill>
                  <a:srgbClr val="000000"/>
                </a:solidFill>
              </a:rPr>
              <a:t>El 28 de </a:t>
            </a:r>
            <a:r>
              <a:rPr lang="en-US" sz="1200" dirty="0" err="1">
                <a:solidFill>
                  <a:srgbClr val="000000"/>
                </a:solidFill>
              </a:rPr>
              <a:t>junio</a:t>
            </a:r>
            <a:r>
              <a:rPr lang="en-US" sz="1200" dirty="0">
                <a:solidFill>
                  <a:srgbClr val="000000"/>
                </a:solidFill>
              </a:rPr>
              <a:t> de 2022 se </a:t>
            </a:r>
            <a:r>
              <a:rPr lang="en-US" sz="1200" b="1" dirty="0" err="1">
                <a:solidFill>
                  <a:srgbClr val="000000"/>
                </a:solidFill>
              </a:rPr>
              <a:t>eleva</a:t>
            </a:r>
            <a:r>
              <a:rPr lang="en-US" sz="1200" b="1" dirty="0">
                <a:solidFill>
                  <a:srgbClr val="000000"/>
                </a:solidFill>
              </a:rPr>
              <a:t> a la Gran Sala</a:t>
            </a:r>
            <a:r>
              <a:rPr lang="en-US" sz="1200" dirty="0">
                <a:solidFill>
                  <a:srgbClr val="000000"/>
                </a:solidFill>
              </a:rPr>
              <a:t>. </a:t>
            </a:r>
            <a:r>
              <a:rPr lang="en-US" sz="1200" dirty="0" err="1">
                <a:solidFill>
                  <a:srgbClr val="000000"/>
                </a:solidFill>
              </a:rPr>
              <a:t>Pendiente</a:t>
            </a:r>
            <a:r>
              <a:rPr lang="en-US" sz="1200" dirty="0">
                <a:solidFill>
                  <a:srgbClr val="000000"/>
                </a:solidFill>
              </a:rPr>
              <a:t>. </a:t>
            </a:r>
          </a:p>
          <a:p>
            <a:pPr>
              <a:buFont typeface="Wingdings" panose="05000000000000000000" pitchFamily="2" charset="2"/>
              <a:buChar char="Ø"/>
            </a:pPr>
            <a:r>
              <a:rPr lang="es-ES" sz="1300" b="1" dirty="0" err="1">
                <a:solidFill>
                  <a:schemeClr val="tx2">
                    <a:lumMod val="60000"/>
                    <a:lumOff val="40000"/>
                  </a:schemeClr>
                </a:solidFill>
                <a:ea typeface="Calibri" panose="020F0502020204030204" pitchFamily="34" charset="0"/>
                <a:cs typeface="Times New Roman" panose="02020603050405020304" pitchFamily="18" charset="0"/>
              </a:rPr>
              <a:t>Carême</a:t>
            </a:r>
            <a:r>
              <a:rPr lang="es-ES" sz="1300" b="1" dirty="0">
                <a:solidFill>
                  <a:schemeClr val="tx2">
                    <a:lumMod val="60000"/>
                    <a:lumOff val="40000"/>
                  </a:schemeClr>
                </a:solidFill>
                <a:ea typeface="Calibri" panose="020F0502020204030204" pitchFamily="34" charset="0"/>
                <a:cs typeface="Times New Roman" panose="02020603050405020304" pitchFamily="18" charset="0"/>
              </a:rPr>
              <a:t> c. Francia (28 de enero de 2021): </a:t>
            </a:r>
            <a:r>
              <a:rPr lang="es-ES" sz="1300" dirty="0">
                <a:ea typeface="Calibri" panose="020F0502020204030204" pitchFamily="34" charset="0"/>
                <a:cs typeface="Times New Roman" panose="02020603050405020304" pitchFamily="18" charset="0"/>
              </a:rPr>
              <a:t>demanda del antiguo alcance del municipio Grande-</a:t>
            </a:r>
            <a:r>
              <a:rPr lang="es-ES" sz="1300" dirty="0" err="1">
                <a:ea typeface="Calibri" panose="020F0502020204030204" pitchFamily="34" charset="0"/>
                <a:cs typeface="Times New Roman" panose="02020603050405020304" pitchFamily="18" charset="0"/>
              </a:rPr>
              <a:t>Synthe</a:t>
            </a:r>
            <a:r>
              <a:rPr lang="es-ES" sz="1300" dirty="0">
                <a:ea typeface="Calibri" panose="020F0502020204030204" pitchFamily="34" charset="0"/>
                <a:cs typeface="Times New Roman" panose="02020603050405020304" pitchFamily="18" charset="0"/>
              </a:rPr>
              <a:t> al Estado francés por vulneración de los arts. 2 y 8. Se leva a la Gran Sala el 31 de mayo de 2022, al no adoptar medidas suficientes para alcanzar los objetivos de reducción de emisiones del Acuerdo de París. Pendiente (tras el conocido “Caso del siglo francés”)</a:t>
            </a:r>
          </a:p>
          <a:p>
            <a:pPr>
              <a:buFont typeface="Wingdings" panose="05000000000000000000" pitchFamily="2" charset="2"/>
              <a:buChar char="Ø"/>
            </a:pPr>
            <a:r>
              <a:rPr lang="es-ES" sz="1300" b="1" dirty="0" err="1">
                <a:solidFill>
                  <a:schemeClr val="tx2">
                    <a:lumMod val="60000"/>
                    <a:lumOff val="40000"/>
                  </a:schemeClr>
                </a:solidFill>
                <a:effectLst/>
                <a:ea typeface="Calibri" panose="020F0502020204030204" pitchFamily="34" charset="0"/>
                <a:cs typeface="Times New Roman" panose="02020603050405020304" pitchFamily="18" charset="0"/>
              </a:rPr>
              <a:t>Verein</a:t>
            </a:r>
            <a:r>
              <a:rPr lang="es-ES" sz="1300" b="1" dirty="0">
                <a:solidFill>
                  <a:schemeClr val="tx2">
                    <a:lumMod val="60000"/>
                    <a:lumOff val="40000"/>
                  </a:schemeClr>
                </a:solidFill>
                <a:effectLst/>
                <a:ea typeface="Calibri" panose="020F0502020204030204" pitchFamily="34" charset="0"/>
                <a:cs typeface="Times New Roman" panose="02020603050405020304" pitchFamily="18" charset="0"/>
              </a:rPr>
              <a:t> </a:t>
            </a:r>
            <a:r>
              <a:rPr lang="es-ES" sz="1300" b="1" dirty="0" err="1">
                <a:solidFill>
                  <a:schemeClr val="tx2">
                    <a:lumMod val="60000"/>
                    <a:lumOff val="40000"/>
                  </a:schemeClr>
                </a:solidFill>
                <a:effectLst/>
                <a:ea typeface="Calibri" panose="020F0502020204030204" pitchFamily="34" charset="0"/>
                <a:cs typeface="Times New Roman" panose="02020603050405020304" pitchFamily="18" charset="0"/>
              </a:rPr>
              <a:t>KlimaSeniorinnen</a:t>
            </a:r>
            <a:r>
              <a:rPr lang="es-ES" sz="1300" b="1" dirty="0">
                <a:solidFill>
                  <a:schemeClr val="tx2">
                    <a:lumMod val="60000"/>
                    <a:lumOff val="40000"/>
                  </a:schemeClr>
                </a:solidFill>
                <a:effectLst/>
                <a:ea typeface="Calibri" panose="020F0502020204030204" pitchFamily="34" charset="0"/>
                <a:cs typeface="Times New Roman" panose="02020603050405020304" pitchFamily="18" charset="0"/>
              </a:rPr>
              <a:t> </a:t>
            </a:r>
            <a:r>
              <a:rPr lang="es-ES" sz="1300" b="1" dirty="0" err="1">
                <a:solidFill>
                  <a:schemeClr val="tx2">
                    <a:lumMod val="60000"/>
                    <a:lumOff val="40000"/>
                  </a:schemeClr>
                </a:solidFill>
                <a:effectLst/>
                <a:ea typeface="Calibri" panose="020F0502020204030204" pitchFamily="34" charset="0"/>
                <a:cs typeface="Times New Roman" panose="02020603050405020304" pitchFamily="18" charset="0"/>
              </a:rPr>
              <a:t>Schweiz</a:t>
            </a:r>
            <a:r>
              <a:rPr lang="es-ES" sz="1300" b="1" dirty="0">
                <a:solidFill>
                  <a:schemeClr val="tx2">
                    <a:lumMod val="60000"/>
                    <a:lumOff val="40000"/>
                  </a:schemeClr>
                </a:solidFill>
                <a:effectLst/>
                <a:ea typeface="Calibri" panose="020F0502020204030204" pitchFamily="34" charset="0"/>
                <a:cs typeface="Times New Roman" panose="02020603050405020304" pitchFamily="18" charset="0"/>
              </a:rPr>
              <a:t> y otros c. Suiza (marzo de 2021)</a:t>
            </a:r>
          </a:p>
          <a:p>
            <a:pPr marL="457200" lvl="1" indent="0">
              <a:spcBef>
                <a:spcPts val="0"/>
              </a:spcBef>
              <a:buNone/>
            </a:pPr>
            <a:r>
              <a:rPr lang="en-US" sz="1300" b="1" i="0" dirty="0" err="1">
                <a:solidFill>
                  <a:srgbClr val="000000"/>
                </a:solidFill>
                <a:effectLst/>
              </a:rPr>
              <a:t>Demandantes</a:t>
            </a:r>
            <a:r>
              <a:rPr lang="en-US" sz="1300" b="0" i="0" dirty="0">
                <a:solidFill>
                  <a:srgbClr val="000000"/>
                </a:solidFill>
                <a:effectLst/>
              </a:rPr>
              <a:t>: </a:t>
            </a:r>
            <a:r>
              <a:rPr lang="en-US" sz="1300" b="0" i="0" dirty="0" err="1">
                <a:solidFill>
                  <a:srgbClr val="000000"/>
                </a:solidFill>
                <a:effectLst/>
              </a:rPr>
              <a:t>Asociación</a:t>
            </a:r>
            <a:r>
              <a:rPr lang="en-US" sz="1300" b="0" i="0" dirty="0">
                <a:solidFill>
                  <a:srgbClr val="000000"/>
                </a:solidFill>
                <a:effectLst/>
              </a:rPr>
              <a:t> </a:t>
            </a:r>
            <a:r>
              <a:rPr lang="en-US" sz="1300" b="0" i="0" dirty="0" err="1">
                <a:solidFill>
                  <a:srgbClr val="000000"/>
                </a:solidFill>
                <a:effectLst/>
              </a:rPr>
              <a:t>suiza</a:t>
            </a:r>
            <a:r>
              <a:rPr lang="en-US" sz="1300" b="0" i="0" dirty="0">
                <a:solidFill>
                  <a:srgbClr val="000000"/>
                </a:solidFill>
                <a:effectLst/>
              </a:rPr>
              <a:t>  para la </a:t>
            </a:r>
            <a:r>
              <a:rPr lang="en-US" sz="1300" b="0" i="0" dirty="0" err="1">
                <a:solidFill>
                  <a:srgbClr val="000000"/>
                </a:solidFill>
                <a:effectLst/>
              </a:rPr>
              <a:t>prevención</a:t>
            </a:r>
            <a:r>
              <a:rPr lang="en-US" sz="1300" b="0" i="0" dirty="0">
                <a:solidFill>
                  <a:srgbClr val="000000"/>
                </a:solidFill>
                <a:effectLst/>
              </a:rPr>
              <a:t> del </a:t>
            </a:r>
            <a:r>
              <a:rPr lang="en-US" sz="1300" b="0" i="0" dirty="0" err="1">
                <a:solidFill>
                  <a:srgbClr val="000000"/>
                </a:solidFill>
                <a:effectLst/>
              </a:rPr>
              <a:t>cambio</a:t>
            </a:r>
            <a:r>
              <a:rPr lang="en-US" sz="1300" b="0" i="0" dirty="0">
                <a:solidFill>
                  <a:srgbClr val="000000"/>
                </a:solidFill>
                <a:effectLst/>
              </a:rPr>
              <a:t> </a:t>
            </a:r>
            <a:r>
              <a:rPr lang="en-US" sz="1300" b="0" i="0" dirty="0" err="1">
                <a:solidFill>
                  <a:srgbClr val="000000"/>
                </a:solidFill>
                <a:effectLst/>
              </a:rPr>
              <a:t>climático</a:t>
            </a:r>
            <a:r>
              <a:rPr lang="en-US" sz="1300" b="0" i="0" dirty="0">
                <a:solidFill>
                  <a:srgbClr val="000000"/>
                </a:solidFill>
                <a:effectLst/>
              </a:rPr>
              <a:t> y 4 </a:t>
            </a:r>
            <a:r>
              <a:rPr lang="en-US" sz="1300" dirty="0" err="1">
                <a:solidFill>
                  <a:srgbClr val="000000"/>
                </a:solidFill>
              </a:rPr>
              <a:t>m</a:t>
            </a:r>
            <a:r>
              <a:rPr lang="en-US" sz="1300" b="0" i="0" dirty="0" err="1">
                <a:solidFill>
                  <a:srgbClr val="000000"/>
                </a:solidFill>
                <a:effectLst/>
              </a:rPr>
              <a:t>ujeres</a:t>
            </a:r>
            <a:r>
              <a:rPr lang="en-US" sz="1300" b="0" i="0" dirty="0">
                <a:solidFill>
                  <a:srgbClr val="000000"/>
                </a:solidFill>
                <a:effectLst/>
              </a:rPr>
              <a:t> </a:t>
            </a:r>
            <a:r>
              <a:rPr lang="en-US" sz="1300" dirty="0" err="1">
                <a:solidFill>
                  <a:srgbClr val="000000"/>
                </a:solidFill>
              </a:rPr>
              <a:t>m</a:t>
            </a:r>
            <a:r>
              <a:rPr lang="en-US" sz="1300" b="0" i="0" dirty="0" err="1">
                <a:solidFill>
                  <a:srgbClr val="000000"/>
                </a:solidFill>
                <a:effectLst/>
              </a:rPr>
              <a:t>ayores</a:t>
            </a:r>
            <a:r>
              <a:rPr lang="en-US" sz="1300" dirty="0">
                <a:solidFill>
                  <a:srgbClr val="000000"/>
                </a:solidFill>
              </a:rPr>
              <a:t>.</a:t>
            </a:r>
          </a:p>
          <a:p>
            <a:pPr marL="457200" lvl="1" indent="0">
              <a:spcBef>
                <a:spcPts val="0"/>
              </a:spcBef>
              <a:buNone/>
            </a:pPr>
            <a:r>
              <a:rPr lang="es-ES" sz="1300" b="1" dirty="0">
                <a:solidFill>
                  <a:srgbClr val="000000"/>
                </a:solidFill>
              </a:rPr>
              <a:t>Alegaciones</a:t>
            </a:r>
            <a:r>
              <a:rPr lang="es-ES" sz="1300" dirty="0">
                <a:solidFill>
                  <a:srgbClr val="000000"/>
                </a:solidFill>
              </a:rPr>
              <a:t>: vulneración de los </a:t>
            </a:r>
            <a:r>
              <a:rPr lang="en-US" sz="1300" b="0" i="0" dirty="0">
                <a:solidFill>
                  <a:srgbClr val="000000"/>
                </a:solidFill>
                <a:effectLst/>
              </a:rPr>
              <a:t>arts. 2 (</a:t>
            </a:r>
            <a:r>
              <a:rPr lang="en-US" sz="1300" b="0" i="0" dirty="0" err="1">
                <a:solidFill>
                  <a:srgbClr val="000000"/>
                </a:solidFill>
                <a:effectLst/>
              </a:rPr>
              <a:t>vida</a:t>
            </a:r>
            <a:r>
              <a:rPr lang="en-US" sz="1300" b="0" i="0" dirty="0">
                <a:solidFill>
                  <a:srgbClr val="000000"/>
                </a:solidFill>
                <a:effectLst/>
              </a:rPr>
              <a:t>), 8 (</a:t>
            </a:r>
            <a:r>
              <a:rPr lang="en-US" sz="1300" b="0" i="0" dirty="0" err="1">
                <a:solidFill>
                  <a:srgbClr val="000000"/>
                </a:solidFill>
                <a:effectLst/>
              </a:rPr>
              <a:t>vida</a:t>
            </a:r>
            <a:r>
              <a:rPr lang="en-US" sz="1300" b="0" i="0" dirty="0">
                <a:solidFill>
                  <a:srgbClr val="000000"/>
                </a:solidFill>
                <a:effectLst/>
              </a:rPr>
              <a:t> </a:t>
            </a:r>
            <a:r>
              <a:rPr lang="en-US" sz="1300" b="0" i="0" dirty="0" err="1">
                <a:solidFill>
                  <a:srgbClr val="000000"/>
                </a:solidFill>
                <a:effectLst/>
              </a:rPr>
              <a:t>privada</a:t>
            </a:r>
            <a:r>
              <a:rPr lang="en-US" sz="1300" b="0" i="0" dirty="0">
                <a:solidFill>
                  <a:srgbClr val="000000"/>
                </a:solidFill>
                <a:effectLst/>
              </a:rPr>
              <a:t> y </a:t>
            </a:r>
            <a:r>
              <a:rPr lang="en-US" sz="1300" dirty="0">
                <a:solidFill>
                  <a:srgbClr val="000000"/>
                </a:solidFill>
              </a:rPr>
              <a:t>familiar), </a:t>
            </a:r>
            <a:r>
              <a:rPr lang="es-ES" sz="1300" dirty="0">
                <a:effectLst/>
                <a:ea typeface="Calibri" panose="020F0502020204030204" pitchFamily="34" charset="0"/>
                <a:cs typeface="Times New Roman" panose="02020603050405020304" pitchFamily="18" charset="0"/>
              </a:rPr>
              <a:t>6 (acceso a la justicia) y 13 (derecho a un recurso efectivo) </a:t>
            </a:r>
            <a:r>
              <a:rPr lang="en-US" sz="1300" dirty="0">
                <a:solidFill>
                  <a:srgbClr val="000000"/>
                </a:solidFill>
              </a:rPr>
              <a:t>del CEDH, </a:t>
            </a:r>
            <a:r>
              <a:rPr lang="es-ES" sz="1300" dirty="0">
                <a:solidFill>
                  <a:srgbClr val="000000"/>
                </a:solidFill>
              </a:rPr>
              <a:t>al no acordar reducciones de emisiones suficientes para no superar un aumento de temperatura de 1,5ºC. </a:t>
            </a:r>
            <a:r>
              <a:rPr lang="en-US" sz="1300" dirty="0">
                <a:solidFill>
                  <a:srgbClr val="000000"/>
                </a:solidFill>
              </a:rPr>
              <a:t>El 22 de </a:t>
            </a:r>
            <a:r>
              <a:rPr lang="en-US" sz="1300" dirty="0" err="1">
                <a:solidFill>
                  <a:srgbClr val="000000"/>
                </a:solidFill>
              </a:rPr>
              <a:t>abril</a:t>
            </a:r>
            <a:r>
              <a:rPr lang="en-US" sz="1300" dirty="0">
                <a:solidFill>
                  <a:srgbClr val="000000"/>
                </a:solidFill>
              </a:rPr>
              <a:t> de 2022 se </a:t>
            </a:r>
            <a:r>
              <a:rPr lang="en-US" sz="1300" dirty="0" err="1">
                <a:solidFill>
                  <a:srgbClr val="000000"/>
                </a:solidFill>
              </a:rPr>
              <a:t>eleva</a:t>
            </a:r>
            <a:r>
              <a:rPr lang="en-US" sz="1300" dirty="0">
                <a:solidFill>
                  <a:srgbClr val="000000"/>
                </a:solidFill>
              </a:rPr>
              <a:t> a la Gran Sala. </a:t>
            </a:r>
            <a:r>
              <a:rPr lang="en-US" sz="1300" dirty="0" err="1">
                <a:solidFill>
                  <a:srgbClr val="000000"/>
                </a:solidFill>
              </a:rPr>
              <a:t>Pendiente</a:t>
            </a:r>
            <a:r>
              <a:rPr lang="en-US" sz="1300" dirty="0">
                <a:solidFill>
                  <a:srgbClr val="000000"/>
                </a:solidFill>
              </a:rPr>
              <a:t>.</a:t>
            </a:r>
          </a:p>
          <a:p>
            <a:pPr indent="-285750">
              <a:spcBef>
                <a:spcPts val="0"/>
              </a:spcBef>
              <a:buFont typeface="Wingdings" panose="05000000000000000000" pitchFamily="2" charset="2"/>
              <a:buChar char="Ø"/>
            </a:pPr>
            <a:r>
              <a:rPr lang="es-ES" sz="1300" b="1" dirty="0">
                <a:solidFill>
                  <a:schemeClr val="tx2">
                    <a:lumMod val="60000"/>
                    <a:lumOff val="40000"/>
                  </a:schemeClr>
                </a:solidFill>
                <a:effectLst/>
                <a:ea typeface="Calibri" panose="020F0502020204030204" pitchFamily="34" charset="0"/>
                <a:cs typeface="Times New Roman" panose="02020603050405020304" pitchFamily="18" charset="0"/>
              </a:rPr>
              <a:t>Greenpeace Noruega c. Gobierno de Noruega (diciembre de 2021).</a:t>
            </a:r>
            <a:endParaRPr lang="en-US" sz="1300" b="1" dirty="0">
              <a:solidFill>
                <a:schemeClr val="tx2">
                  <a:lumMod val="60000"/>
                  <a:lumOff val="40000"/>
                </a:schemeClr>
              </a:solidFill>
            </a:endParaRPr>
          </a:p>
          <a:p>
            <a:pPr marL="457200" lvl="1" indent="0">
              <a:spcBef>
                <a:spcPts val="0"/>
              </a:spcBef>
              <a:buNone/>
            </a:pPr>
            <a:r>
              <a:rPr lang="en-US" sz="1300" b="1" i="0" dirty="0" err="1">
                <a:solidFill>
                  <a:srgbClr val="000000"/>
                </a:solidFill>
                <a:effectLst/>
              </a:rPr>
              <a:t>Demandantes</a:t>
            </a:r>
            <a:r>
              <a:rPr lang="en-US" sz="1300" b="0" i="0" dirty="0">
                <a:solidFill>
                  <a:srgbClr val="000000"/>
                </a:solidFill>
                <a:effectLst/>
              </a:rPr>
              <a:t>: Greenpeace y </a:t>
            </a:r>
            <a:r>
              <a:rPr lang="en-US" sz="1300" dirty="0" err="1">
                <a:solidFill>
                  <a:srgbClr val="000000"/>
                </a:solidFill>
              </a:rPr>
              <a:t>jóvenes</a:t>
            </a:r>
            <a:r>
              <a:rPr lang="en-US" sz="1300" dirty="0">
                <a:solidFill>
                  <a:srgbClr val="000000"/>
                </a:solidFill>
              </a:rPr>
              <a:t> </a:t>
            </a:r>
            <a:r>
              <a:rPr lang="en-US" sz="1300" dirty="0" err="1">
                <a:solidFill>
                  <a:srgbClr val="000000"/>
                </a:solidFill>
              </a:rPr>
              <a:t>noruegos</a:t>
            </a:r>
            <a:r>
              <a:rPr lang="en-US" sz="1300" dirty="0">
                <a:solidFill>
                  <a:srgbClr val="000000"/>
                </a:solidFill>
              </a:rPr>
              <a:t>, contra </a:t>
            </a:r>
            <a:r>
              <a:rPr lang="en-US" sz="1300" dirty="0" err="1">
                <a:solidFill>
                  <a:srgbClr val="000000"/>
                </a:solidFill>
              </a:rPr>
              <a:t>el</a:t>
            </a:r>
            <a:r>
              <a:rPr lang="en-US" sz="1300" dirty="0">
                <a:solidFill>
                  <a:srgbClr val="000000"/>
                </a:solidFill>
              </a:rPr>
              <a:t> Estado </a:t>
            </a:r>
            <a:r>
              <a:rPr lang="en-US" sz="1300" dirty="0" err="1">
                <a:solidFill>
                  <a:srgbClr val="000000"/>
                </a:solidFill>
              </a:rPr>
              <a:t>por</a:t>
            </a:r>
            <a:r>
              <a:rPr lang="en-US" sz="1300" dirty="0">
                <a:solidFill>
                  <a:srgbClr val="000000"/>
                </a:solidFill>
              </a:rPr>
              <a:t> </a:t>
            </a:r>
            <a:r>
              <a:rPr lang="es-ES" sz="1300" b="0" i="0" dirty="0">
                <a:solidFill>
                  <a:srgbClr val="111111"/>
                </a:solidFill>
                <a:effectLst/>
              </a:rPr>
              <a:t>otorgar 13 licencias de explotación petrolífera en el Ártico.</a:t>
            </a:r>
            <a:endParaRPr lang="en-US" sz="1300" dirty="0">
              <a:solidFill>
                <a:srgbClr val="000000"/>
              </a:solidFill>
            </a:endParaRPr>
          </a:p>
          <a:p>
            <a:pPr marL="457200" lvl="1" indent="0">
              <a:spcBef>
                <a:spcPts val="0"/>
              </a:spcBef>
              <a:buNone/>
            </a:pPr>
            <a:endParaRPr lang="en-US" sz="1300" dirty="0">
              <a:solidFill>
                <a:srgbClr val="000000"/>
              </a:solidFill>
            </a:endParaRPr>
          </a:p>
          <a:p>
            <a:pPr marL="0" indent="0">
              <a:lnSpc>
                <a:spcPct val="107000"/>
              </a:lnSpc>
              <a:spcAft>
                <a:spcPts val="800"/>
              </a:spcAft>
              <a:buNone/>
            </a:pPr>
            <a:endParaRPr lang="es-ES" sz="1300" dirty="0">
              <a:effectLst/>
              <a:ea typeface="Calibri" panose="020F0502020204030204" pitchFamily="34" charset="0"/>
              <a:cs typeface="Times New Roman" panose="02020603050405020304" pitchFamily="18" charset="0"/>
            </a:endParaRPr>
          </a:p>
          <a:p>
            <a:pPr lvl="1">
              <a:buFont typeface="Arial" panose="020B0604020202020204" pitchFamily="34" charset="0"/>
              <a:buChar char="•"/>
            </a:pPr>
            <a:endParaRPr lang="es-ES" sz="1300" dirty="0"/>
          </a:p>
        </p:txBody>
      </p:sp>
      <p:pic>
        <p:nvPicPr>
          <p:cNvPr id="4" name="Picture 10" descr="Ver las imágenes de origen">
            <a:extLst>
              <a:ext uri="{FF2B5EF4-FFF2-40B4-BE49-F238E27FC236}">
                <a16:creationId xmlns:a16="http://schemas.microsoft.com/office/drawing/2014/main" id="{50D7EDC2-BE64-188D-507A-49B1F02C3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010" y="53216"/>
            <a:ext cx="3393989" cy="158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E22F833-D045-18A1-883A-39B8F4B6156B}"/>
              </a:ext>
            </a:extLst>
          </p:cNvPr>
          <p:cNvSpPr txBox="1"/>
          <p:nvPr/>
        </p:nvSpPr>
        <p:spPr>
          <a:xfrm>
            <a:off x="356308" y="781563"/>
            <a:ext cx="2991556" cy="461665"/>
          </a:xfrm>
          <a:prstGeom prst="rect">
            <a:avLst/>
          </a:prstGeom>
          <a:noFill/>
        </p:spPr>
        <p:txBody>
          <a:bodyPr wrap="square" rtlCol="0">
            <a:spAutoFit/>
          </a:bodyPr>
          <a:lstStyle/>
          <a:p>
            <a:r>
              <a:rPr lang="es-ES_tradnl" sz="2400" b="1" dirty="0">
                <a:solidFill>
                  <a:srgbClr val="3C358E"/>
                </a:solidFill>
                <a:latin typeface="+mj-lt"/>
                <a:cs typeface="Calibri"/>
              </a:rPr>
              <a:t>El contexto</a:t>
            </a:r>
          </a:p>
        </p:txBody>
      </p:sp>
      <p:sp>
        <p:nvSpPr>
          <p:cNvPr id="7" name="CuadroTexto 6">
            <a:extLst>
              <a:ext uri="{FF2B5EF4-FFF2-40B4-BE49-F238E27FC236}">
                <a16:creationId xmlns:a16="http://schemas.microsoft.com/office/drawing/2014/main" id="{C531AB8B-9BC7-2067-97BD-3E66BD3725FE}"/>
              </a:ext>
            </a:extLst>
          </p:cNvPr>
          <p:cNvSpPr txBox="1"/>
          <p:nvPr/>
        </p:nvSpPr>
        <p:spPr>
          <a:xfrm>
            <a:off x="436859" y="1264516"/>
            <a:ext cx="3962400" cy="492443"/>
          </a:xfrm>
          <a:prstGeom prst="rect">
            <a:avLst/>
          </a:prstGeom>
          <a:noFill/>
        </p:spPr>
        <p:txBody>
          <a:bodyPr wrap="square" lIns="0" rIns="0" rtlCol="0">
            <a:spAutoFit/>
          </a:bodyPr>
          <a:lstStyle/>
          <a:p>
            <a:r>
              <a:rPr lang="es-ES" sz="1300" b="1" i="0" dirty="0">
                <a:solidFill>
                  <a:srgbClr val="333333"/>
                </a:solidFill>
                <a:effectLst/>
              </a:rPr>
              <a:t>“</a:t>
            </a:r>
            <a:r>
              <a:rPr lang="es-ES" sz="1300" b="1" i="1" dirty="0">
                <a:solidFill>
                  <a:srgbClr val="333333"/>
                </a:solidFill>
                <a:effectLst/>
              </a:rPr>
              <a:t>Estamos en una autopista hacia el infierno climático con el pie en el acelerador”</a:t>
            </a:r>
            <a:endParaRPr lang="es-ES_tradnl" sz="13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B0340AD2-D8A6-157A-A853-01E8601C82B9}"/>
              </a:ext>
            </a:extLst>
          </p:cNvPr>
          <p:cNvSpPr txBox="1"/>
          <p:nvPr/>
        </p:nvSpPr>
        <p:spPr>
          <a:xfrm>
            <a:off x="352896" y="1752935"/>
            <a:ext cx="4147096" cy="1938992"/>
          </a:xfrm>
          <a:prstGeom prst="rect">
            <a:avLst/>
          </a:prstGeom>
          <a:noFill/>
        </p:spPr>
        <p:txBody>
          <a:bodyPr wrap="square" rtlCol="0">
            <a:spAutoFit/>
          </a:bodyPr>
          <a:lstStyle/>
          <a:p>
            <a:r>
              <a:rPr lang="es-ES" sz="1300" i="1" dirty="0">
                <a:solidFill>
                  <a:srgbClr val="333333"/>
                </a:solidFill>
                <a:effectLst/>
              </a:rPr>
              <a:t>“</a:t>
            </a:r>
            <a:r>
              <a:rPr lang="es-ES" sz="1300" b="1" i="1" dirty="0">
                <a:solidFill>
                  <a:srgbClr val="333333"/>
                </a:solidFill>
                <a:effectLst/>
              </a:rPr>
              <a:t>El objetivo de limitar el aumento de la temperatura global a 1,5 grados se aleja</a:t>
            </a:r>
            <a:r>
              <a:rPr lang="es-ES" sz="1300" i="1" dirty="0">
                <a:solidFill>
                  <a:srgbClr val="333333"/>
                </a:solidFill>
                <a:effectLst/>
              </a:rPr>
              <a:t>. </a:t>
            </a:r>
          </a:p>
          <a:p>
            <a:r>
              <a:rPr lang="es-ES" sz="1300" i="1" dirty="0">
                <a:solidFill>
                  <a:srgbClr val="333333"/>
                </a:solidFill>
                <a:effectLst/>
              </a:rPr>
              <a:t>[…]</a:t>
            </a:r>
          </a:p>
          <a:p>
            <a:r>
              <a:rPr lang="es-ES" sz="1300" i="1" dirty="0">
                <a:solidFill>
                  <a:srgbClr val="333333"/>
                </a:solidFill>
                <a:effectLst/>
              </a:rPr>
              <a:t>La </a:t>
            </a:r>
            <a:r>
              <a:rPr lang="es-ES" sz="1300" b="1" i="1" dirty="0">
                <a:solidFill>
                  <a:srgbClr val="333333"/>
                </a:solidFill>
                <a:effectLst/>
              </a:rPr>
              <a:t>ciencia</a:t>
            </a:r>
            <a:r>
              <a:rPr lang="es-ES" sz="1300" i="1" dirty="0">
                <a:solidFill>
                  <a:srgbClr val="333333"/>
                </a:solidFill>
                <a:effectLst/>
              </a:rPr>
              <a:t> nos dice que el calentamiento global más allá de ese límite supone una </a:t>
            </a:r>
            <a:r>
              <a:rPr lang="es-ES" sz="1300" b="1" i="1" dirty="0">
                <a:solidFill>
                  <a:srgbClr val="333333"/>
                </a:solidFill>
                <a:effectLst/>
              </a:rPr>
              <a:t>amenaza existencial para toda la vida </a:t>
            </a:r>
            <a:r>
              <a:rPr lang="es-ES" sz="1300" i="1" dirty="0">
                <a:solidFill>
                  <a:srgbClr val="333333"/>
                </a:solidFill>
                <a:effectLst/>
              </a:rPr>
              <a:t>en la Tierra. Pero las emisiones globales, y las temperaturas, siguen aumentando.”</a:t>
            </a:r>
          </a:p>
          <a:p>
            <a:endParaRPr lang="es-ES" sz="900" b="1" dirty="0"/>
          </a:p>
          <a:p>
            <a:endParaRPr lang="es-ES" sz="900" b="1" dirty="0"/>
          </a:p>
          <a:p>
            <a:r>
              <a:rPr lang="es-ES" sz="1100" b="1" dirty="0"/>
              <a:t>SG ONU Antonio </a:t>
            </a:r>
            <a:r>
              <a:rPr lang="es-ES" sz="1100" b="1" dirty="0" err="1"/>
              <a:t>Guterres</a:t>
            </a:r>
            <a:r>
              <a:rPr lang="es-ES" sz="1100" dirty="0"/>
              <a:t>, COP 27 CMCC, Sharm el </a:t>
            </a:r>
            <a:r>
              <a:rPr lang="es-ES" sz="1100" dirty="0" err="1"/>
              <a:t>Shaik</a:t>
            </a:r>
            <a:r>
              <a:rPr lang="es-ES" sz="1100" dirty="0"/>
              <a:t> 14.11.2022</a:t>
            </a:r>
          </a:p>
        </p:txBody>
      </p:sp>
      <p:sp>
        <p:nvSpPr>
          <p:cNvPr id="5" name="CuadroTexto 4">
            <a:extLst>
              <a:ext uri="{FF2B5EF4-FFF2-40B4-BE49-F238E27FC236}">
                <a16:creationId xmlns:a16="http://schemas.microsoft.com/office/drawing/2014/main" id="{B00A52B6-0A3A-B968-4C04-9868915BAA45}"/>
              </a:ext>
            </a:extLst>
          </p:cNvPr>
          <p:cNvSpPr txBox="1"/>
          <p:nvPr/>
        </p:nvSpPr>
        <p:spPr>
          <a:xfrm>
            <a:off x="251520" y="3966324"/>
            <a:ext cx="5575302" cy="523220"/>
          </a:xfrm>
          <a:prstGeom prst="rect">
            <a:avLst/>
          </a:prstGeom>
          <a:noFill/>
        </p:spPr>
        <p:txBody>
          <a:bodyPr wrap="square" rtlCol="0">
            <a:spAutoFit/>
          </a:bodyPr>
          <a:lstStyle/>
          <a:p>
            <a:pPr marL="285750" indent="-285750">
              <a:buFont typeface="Arial" panose="020B0604020202020204" pitchFamily="34" charset="0"/>
              <a:buChar char="•"/>
            </a:pPr>
            <a:r>
              <a:rPr lang="es-ES" sz="1400" dirty="0"/>
              <a:t>Acuerdo de Paris de 2015: “</a:t>
            </a:r>
            <a:r>
              <a:rPr lang="es-ES" sz="1400" b="1" dirty="0"/>
              <a:t>amenaza apremiante</a:t>
            </a:r>
            <a:r>
              <a:rPr lang="es-ES" sz="1400" dirty="0"/>
              <a:t>”</a:t>
            </a:r>
          </a:p>
          <a:p>
            <a:pPr marL="285750" indent="-285750">
              <a:buFont typeface="Arial" panose="020B0604020202020204" pitchFamily="34" charset="0"/>
              <a:buChar char="•"/>
            </a:pPr>
            <a:r>
              <a:rPr lang="es-ES" sz="1400" dirty="0"/>
              <a:t>Ley del Clima UE (Reg. 2021/1119):  “</a:t>
            </a:r>
            <a:r>
              <a:rPr lang="es-ES" sz="1400" b="1" dirty="0"/>
              <a:t>amenaza existencial</a:t>
            </a:r>
            <a:r>
              <a:rPr lang="es-ES" sz="1400" dirty="0"/>
              <a:t>”</a:t>
            </a:r>
            <a:endParaRPr lang="es-ES" sz="900" dirty="0"/>
          </a:p>
        </p:txBody>
      </p:sp>
      <p:pic>
        <p:nvPicPr>
          <p:cNvPr id="8" name="Picture 6" descr="Adaptation Gap Report 2022">
            <a:extLst>
              <a:ext uri="{FF2B5EF4-FFF2-40B4-BE49-F238E27FC236}">
                <a16:creationId xmlns:a16="http://schemas.microsoft.com/office/drawing/2014/main" id="{8163A78F-1B08-6839-69F9-C03EDFEE6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90" y="915566"/>
            <a:ext cx="3674714" cy="309719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011E25D2-EE86-A1DC-1376-CD92E690C298}"/>
              </a:ext>
            </a:extLst>
          </p:cNvPr>
          <p:cNvSpPr txBox="1"/>
          <p:nvPr/>
        </p:nvSpPr>
        <p:spPr>
          <a:xfrm>
            <a:off x="5472658" y="4113133"/>
            <a:ext cx="3806080" cy="215444"/>
          </a:xfrm>
          <a:prstGeom prst="rect">
            <a:avLst/>
          </a:prstGeom>
          <a:noFill/>
        </p:spPr>
        <p:txBody>
          <a:bodyPr wrap="square" rtlCol="0">
            <a:spAutoFit/>
          </a:bodyPr>
          <a:lstStyle/>
          <a:p>
            <a:r>
              <a:rPr lang="es-ES" sz="800" dirty="0"/>
              <a:t>Imagen: </a:t>
            </a:r>
            <a:r>
              <a:rPr lang="es-ES" sz="800" dirty="0">
                <a:hlinkClick r:id="rId3"/>
              </a:rPr>
              <a:t>Informe sobre la Brecha de Adaptación 2022 - Lanzamiento (unep.org)</a:t>
            </a:r>
            <a:endParaRPr lang="es-ES" sz="800" dirty="0"/>
          </a:p>
        </p:txBody>
      </p:sp>
    </p:spTree>
    <p:extLst>
      <p:ext uri="{BB962C8B-B14F-4D97-AF65-F5344CB8AC3E}">
        <p14:creationId xmlns:p14="http://schemas.microsoft.com/office/powerpoint/2010/main" val="20462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88571-AD15-6961-87B7-66403E6D57CA}"/>
              </a:ext>
            </a:extLst>
          </p:cNvPr>
          <p:cNvSpPr>
            <a:spLocks noGrp="1"/>
          </p:cNvSpPr>
          <p:nvPr>
            <p:ph type="title"/>
          </p:nvPr>
        </p:nvSpPr>
        <p:spPr>
          <a:xfrm>
            <a:off x="251520" y="699542"/>
            <a:ext cx="1368152" cy="569218"/>
          </a:xfrm>
        </p:spPr>
        <p:txBody>
          <a:bodyPr/>
          <a:lstStyle/>
          <a:p>
            <a:pPr algn="l"/>
            <a:r>
              <a:rPr lang="en-GB" sz="2400" dirty="0" err="1">
                <a:solidFill>
                  <a:schemeClr val="bg2">
                    <a:lumMod val="10000"/>
                  </a:schemeClr>
                </a:solidFill>
                <a:latin typeface="+mj-lt"/>
                <a:ea typeface="Calibri" panose="020F0502020204030204" pitchFamily="34" charset="0"/>
                <a:cs typeface="Times New Roman" panose="02020603050405020304" pitchFamily="18" charset="0"/>
              </a:rPr>
              <a:t>España</a:t>
            </a:r>
            <a:endParaRPr lang="es-ES" sz="2400" i="1" dirty="0">
              <a:solidFill>
                <a:schemeClr val="bg2">
                  <a:lumMod val="10000"/>
                </a:schemeClr>
              </a:solidFill>
              <a:latin typeface="+mj-lt"/>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A3F68E2-24AC-A359-9FF6-957A1DAB5609}"/>
              </a:ext>
            </a:extLst>
          </p:cNvPr>
          <p:cNvSpPr>
            <a:spLocks noGrp="1"/>
          </p:cNvSpPr>
          <p:nvPr>
            <p:ph idx="1"/>
          </p:nvPr>
        </p:nvSpPr>
        <p:spPr>
          <a:xfrm>
            <a:off x="457200" y="1268760"/>
            <a:ext cx="8229600" cy="3603847"/>
          </a:xfrm>
        </p:spPr>
        <p:txBody>
          <a:bodyPr/>
          <a:lstStyle/>
          <a:p>
            <a:pPr marL="0" indent="0">
              <a:buNone/>
            </a:pPr>
            <a:r>
              <a:rPr lang="es-ES" sz="1300" dirty="0">
                <a:solidFill>
                  <a:srgbClr val="232A58"/>
                </a:solidFill>
              </a:rPr>
              <a:t>1.- Sentencias del </a:t>
            </a:r>
            <a:r>
              <a:rPr lang="es-ES" sz="1300" b="1" dirty="0">
                <a:solidFill>
                  <a:srgbClr val="232A58"/>
                </a:solidFill>
              </a:rPr>
              <a:t>Tribunal Constitucional </a:t>
            </a:r>
            <a:r>
              <a:rPr lang="es-ES" sz="1300" dirty="0">
                <a:solidFill>
                  <a:srgbClr val="232A58"/>
                </a:solidFill>
              </a:rPr>
              <a:t>sobre normas sobre cambio climático:</a:t>
            </a:r>
          </a:p>
          <a:p>
            <a:r>
              <a:rPr lang="es-ES" sz="1300" b="1" dirty="0">
                <a:solidFill>
                  <a:srgbClr val="C00000"/>
                </a:solidFill>
              </a:rPr>
              <a:t>STC 15/2018</a:t>
            </a:r>
            <a:r>
              <a:rPr lang="es-ES" sz="1300" dirty="0">
                <a:solidFill>
                  <a:srgbClr val="232A58"/>
                </a:solidFill>
              </a:rPr>
              <a:t>, de 22 de febrero (Real Decreto 1494/2011 del </a:t>
            </a:r>
            <a:r>
              <a:rPr lang="es-ES" sz="1300" b="1" dirty="0">
                <a:solidFill>
                  <a:srgbClr val="232A58"/>
                </a:solidFill>
              </a:rPr>
              <a:t>Fondo del Carbono</a:t>
            </a:r>
            <a:r>
              <a:rPr lang="es-ES" sz="1300" dirty="0">
                <a:solidFill>
                  <a:srgbClr val="232A58"/>
                </a:solidFill>
              </a:rPr>
              <a:t>)</a:t>
            </a:r>
          </a:p>
          <a:p>
            <a:r>
              <a:rPr lang="es-ES" sz="1300" b="1" i="0" u="none" strike="noStrike" baseline="0" dirty="0">
                <a:solidFill>
                  <a:srgbClr val="C00000"/>
                </a:solidFill>
              </a:rPr>
              <a:t>STC 87/2019</a:t>
            </a:r>
            <a:r>
              <a:rPr lang="es-ES" sz="1300" b="0" i="0" u="none" strike="noStrike" baseline="0" dirty="0">
                <a:solidFill>
                  <a:srgbClr val="232A58"/>
                </a:solidFill>
              </a:rPr>
              <a:t>, de 20 de junio (RI contra </a:t>
            </a:r>
            <a:r>
              <a:rPr lang="es-ES" sz="1300" b="1" i="0" u="none" strike="noStrike" baseline="0" dirty="0">
                <a:solidFill>
                  <a:srgbClr val="232A58"/>
                </a:solidFill>
              </a:rPr>
              <a:t>Ley catalana de cambio climático</a:t>
            </a:r>
            <a:r>
              <a:rPr lang="es-ES" sz="1300" b="0" i="0" u="none" strike="noStrike" baseline="0" dirty="0">
                <a:solidFill>
                  <a:srgbClr val="232A58"/>
                </a:solidFill>
              </a:rPr>
              <a:t>) </a:t>
            </a:r>
          </a:p>
          <a:p>
            <a:pPr marL="400050" lvl="1" indent="0">
              <a:buNone/>
            </a:pPr>
            <a:r>
              <a:rPr lang="es-ES" sz="1300" b="0" i="0" u="none" strike="noStrike" baseline="0" dirty="0">
                <a:solidFill>
                  <a:srgbClr val="232A58"/>
                </a:solidFill>
              </a:rPr>
              <a:t>Ordenación general de la economía, energía, minas, medio ambiente.</a:t>
            </a:r>
          </a:p>
          <a:p>
            <a:pPr marL="0" indent="0">
              <a:buNone/>
            </a:pPr>
            <a:endParaRPr lang="es-ES" sz="1300" dirty="0">
              <a:solidFill>
                <a:srgbClr val="232A58"/>
              </a:solidFill>
            </a:endParaRPr>
          </a:p>
          <a:p>
            <a:pPr marL="0" indent="0">
              <a:buNone/>
            </a:pPr>
            <a:r>
              <a:rPr lang="es-ES" sz="1300" dirty="0">
                <a:solidFill>
                  <a:srgbClr val="232A58"/>
                </a:solidFill>
              </a:rPr>
              <a:t>2.- Sentencias de </a:t>
            </a:r>
            <a:r>
              <a:rPr lang="es-ES" sz="1300" b="1" dirty="0">
                <a:solidFill>
                  <a:srgbClr val="232A58"/>
                </a:solidFill>
              </a:rPr>
              <a:t>TTSSJ y TS </a:t>
            </a:r>
            <a:r>
              <a:rPr lang="es-ES" sz="1300" dirty="0">
                <a:solidFill>
                  <a:srgbClr val="232A58"/>
                </a:solidFill>
              </a:rPr>
              <a:t>sobre la aplicación de normativa relacionada con el cambio climático</a:t>
            </a:r>
          </a:p>
          <a:p>
            <a:r>
              <a:rPr lang="es-ES" sz="1300" dirty="0">
                <a:solidFill>
                  <a:srgbClr val="232A58"/>
                </a:solidFill>
              </a:rPr>
              <a:t> </a:t>
            </a:r>
            <a:r>
              <a:rPr lang="es-ES" sz="1300" b="1" dirty="0">
                <a:solidFill>
                  <a:srgbClr val="232A58"/>
                </a:solidFill>
              </a:rPr>
              <a:t>SSTSJ sobre zonas municipales libres de emisiones</a:t>
            </a:r>
            <a:r>
              <a:rPr lang="es-ES" sz="1300" dirty="0">
                <a:solidFill>
                  <a:srgbClr val="232A58"/>
                </a:solidFill>
              </a:rPr>
              <a:t>: </a:t>
            </a:r>
            <a:r>
              <a:rPr lang="es-ES" sz="1300" b="0" i="0" dirty="0">
                <a:solidFill>
                  <a:srgbClr val="232A58"/>
                </a:solidFill>
                <a:effectLst/>
              </a:rPr>
              <a:t>STSJ Madrid 27 de julio de 2020 y </a:t>
            </a:r>
            <a:r>
              <a:rPr lang="es-ES" sz="1300" b="0" i="0" dirty="0" err="1">
                <a:solidFill>
                  <a:srgbClr val="232A58"/>
                </a:solidFill>
                <a:effectLst/>
              </a:rPr>
              <a:t>STSJCataluña</a:t>
            </a:r>
            <a:r>
              <a:rPr lang="es-ES" sz="1300" b="0" i="0" dirty="0">
                <a:solidFill>
                  <a:srgbClr val="232A58"/>
                </a:solidFill>
                <a:effectLst/>
              </a:rPr>
              <a:t> de </a:t>
            </a:r>
            <a:r>
              <a:rPr lang="es-ES" sz="1300" dirty="0">
                <a:solidFill>
                  <a:srgbClr val="232A58"/>
                </a:solidFill>
                <a:effectLst/>
                <a:ea typeface="Calibri" panose="020F0502020204030204" pitchFamily="34" charset="0"/>
                <a:cs typeface="Times New Roman" panose="02020603050405020304" pitchFamily="18" charset="0"/>
              </a:rPr>
              <a:t>21 de marzo de 2022 (</a:t>
            </a:r>
            <a:r>
              <a:rPr lang="es-ES" sz="1300" b="1" dirty="0">
                <a:solidFill>
                  <a:srgbClr val="232A58"/>
                </a:solidFill>
                <a:ea typeface="Calibri" panose="020F0502020204030204" pitchFamily="34" charset="0"/>
                <a:cs typeface="Times New Roman" panose="02020603050405020304" pitchFamily="18" charset="0"/>
              </a:rPr>
              <a:t>a</a:t>
            </a:r>
            <a:r>
              <a:rPr lang="es-ES" sz="1300" b="1" i="0" dirty="0">
                <a:solidFill>
                  <a:srgbClr val="232A58"/>
                </a:solidFill>
                <a:effectLst/>
              </a:rPr>
              <a:t>nulación por </a:t>
            </a:r>
            <a:r>
              <a:rPr lang="es-ES" sz="1300" b="1" dirty="0">
                <a:solidFill>
                  <a:srgbClr val="232A58"/>
                </a:solidFill>
              </a:rPr>
              <a:t>tramitación defectuosa)</a:t>
            </a:r>
            <a:r>
              <a:rPr lang="es-ES" sz="1300" dirty="0">
                <a:solidFill>
                  <a:srgbClr val="232A58"/>
                </a:solidFill>
              </a:rPr>
              <a:t>. </a:t>
            </a:r>
          </a:p>
          <a:p>
            <a:r>
              <a:rPr lang="es-ES" sz="1300" b="1" dirty="0">
                <a:solidFill>
                  <a:srgbClr val="232A58"/>
                </a:solidFill>
              </a:rPr>
              <a:t>SSTS sobre aplicación del régimen de comercio de derechos de emisión:</a:t>
            </a:r>
            <a:r>
              <a:rPr lang="es-ES" sz="1300" dirty="0">
                <a:solidFill>
                  <a:srgbClr val="232A58"/>
                </a:solidFill>
              </a:rPr>
              <a:t> STS 814/2020 de 8 de junio 2020; STS </a:t>
            </a:r>
            <a:r>
              <a:rPr lang="es-ES" sz="1300" dirty="0" err="1">
                <a:solidFill>
                  <a:srgbClr val="232A58"/>
                </a:solidFill>
              </a:rPr>
              <a:t>nº</a:t>
            </a:r>
            <a:r>
              <a:rPr lang="es-ES" sz="1300" dirty="0">
                <a:solidFill>
                  <a:srgbClr val="232A58"/>
                </a:solidFill>
              </a:rPr>
              <a:t> 336/2017 de 29 de mayo, entre otras (</a:t>
            </a:r>
            <a:r>
              <a:rPr lang="es-ES" sz="1300" b="1" dirty="0">
                <a:solidFill>
                  <a:srgbClr val="232A58"/>
                </a:solidFill>
              </a:rPr>
              <a:t>correcta estimación del coste o de la asignación gratuita de derechos)</a:t>
            </a:r>
            <a:r>
              <a:rPr lang="es-ES" sz="1300" dirty="0">
                <a:solidFill>
                  <a:srgbClr val="232A58"/>
                </a:solidFill>
              </a:rPr>
              <a:t>. </a:t>
            </a:r>
          </a:p>
          <a:p>
            <a:r>
              <a:rPr lang="es-ES" sz="1300" b="1" dirty="0">
                <a:solidFill>
                  <a:srgbClr val="232A58"/>
                </a:solidFill>
              </a:rPr>
              <a:t>Sentencias sobre la legalidad de normas reglamentarias sobre energías renovables</a:t>
            </a:r>
            <a:r>
              <a:rPr lang="es-ES" sz="1300" dirty="0">
                <a:solidFill>
                  <a:srgbClr val="232A58"/>
                </a:solidFill>
              </a:rPr>
              <a:t>: STS 1381/2017 de 14 de septiembre, entre otras (revisión de los </a:t>
            </a:r>
            <a:r>
              <a:rPr lang="es-ES" sz="1300" b="0" i="0" dirty="0">
                <a:solidFill>
                  <a:srgbClr val="232A58"/>
                </a:solidFill>
                <a:effectLst/>
              </a:rPr>
              <a:t>parámetros retributivos aplicables a determinadas instalaciones  y vulneración del principio de confianza legítima</a:t>
            </a:r>
            <a:r>
              <a:rPr lang="es-ES" sz="1000" b="0" i="0" dirty="0">
                <a:solidFill>
                  <a:srgbClr val="333333"/>
                </a:solidFill>
                <a:effectLst/>
                <a:latin typeface="Titillium Web" panose="00000500000000000000" pitchFamily="2" charset="0"/>
              </a:rPr>
              <a:t>)</a:t>
            </a:r>
          </a:p>
          <a:p>
            <a:endParaRPr lang="es-ES" sz="1000" dirty="0">
              <a:solidFill>
                <a:srgbClr val="333333"/>
              </a:solidFill>
              <a:latin typeface="Titillium Web" panose="00000500000000000000" pitchFamily="2" charset="0"/>
            </a:endParaRPr>
          </a:p>
          <a:p>
            <a:pPr marL="0" indent="0" algn="r">
              <a:buNone/>
            </a:pPr>
            <a:r>
              <a:rPr lang="es-ES" sz="1300" b="1" dirty="0">
                <a:solidFill>
                  <a:srgbClr val="232A58"/>
                </a:solidFill>
              </a:rPr>
              <a:t>No “litigios climáticos”</a:t>
            </a:r>
          </a:p>
          <a:p>
            <a:pPr marL="0" indent="0">
              <a:buNone/>
            </a:pPr>
            <a:endParaRPr lang="es-ES" sz="1300" dirty="0">
              <a:solidFill>
                <a:srgbClr val="232A58"/>
              </a:solidFill>
            </a:endParaRPr>
          </a:p>
          <a:p>
            <a:endParaRPr lang="es-ES" sz="1300" dirty="0">
              <a:solidFill>
                <a:srgbClr val="232A58"/>
              </a:solidFill>
            </a:endParaRPr>
          </a:p>
        </p:txBody>
      </p:sp>
      <p:pic>
        <p:nvPicPr>
          <p:cNvPr id="11266" name="Picture 2" descr="Ver las imágenes de origen">
            <a:extLst>
              <a:ext uri="{FF2B5EF4-FFF2-40B4-BE49-F238E27FC236}">
                <a16:creationId xmlns:a16="http://schemas.microsoft.com/office/drawing/2014/main" id="{268378FA-D25E-0D01-081C-248ED9247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522" y="123479"/>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88571-AD15-6961-87B7-66403E6D57CA}"/>
              </a:ext>
            </a:extLst>
          </p:cNvPr>
          <p:cNvSpPr>
            <a:spLocks noGrp="1"/>
          </p:cNvSpPr>
          <p:nvPr>
            <p:ph type="title"/>
          </p:nvPr>
        </p:nvSpPr>
        <p:spPr>
          <a:xfrm>
            <a:off x="271736" y="869499"/>
            <a:ext cx="6120680" cy="569218"/>
          </a:xfrm>
        </p:spPr>
        <p:txBody>
          <a:bodyPr/>
          <a:lstStyle/>
          <a:p>
            <a:pPr algn="l"/>
            <a:r>
              <a:rPr lang="en-GB" sz="2400" i="1" dirty="0">
                <a:solidFill>
                  <a:srgbClr val="232A58"/>
                </a:solidFill>
                <a:ea typeface="Calibri" panose="020F0502020204030204" pitchFamily="34" charset="0"/>
                <a:cs typeface="Times New Roman" panose="02020603050405020304" pitchFamily="18" charset="0"/>
              </a:rPr>
              <a:t>Greenpeace y </a:t>
            </a:r>
            <a:r>
              <a:rPr lang="en-GB" sz="2400" i="1" dirty="0" err="1">
                <a:solidFill>
                  <a:srgbClr val="232A58"/>
                </a:solidFill>
                <a:ea typeface="Calibri" panose="020F0502020204030204" pitchFamily="34" charset="0"/>
                <a:cs typeface="Times New Roman" panose="02020603050405020304" pitchFamily="18" charset="0"/>
              </a:rPr>
              <a:t>otros</a:t>
            </a:r>
            <a:r>
              <a:rPr lang="en-GB" sz="2400" i="1" dirty="0">
                <a:solidFill>
                  <a:srgbClr val="232A58"/>
                </a:solidFill>
                <a:ea typeface="Calibri" panose="020F0502020204030204" pitchFamily="34" charset="0"/>
                <a:cs typeface="Times New Roman" panose="02020603050405020304" pitchFamily="18" charset="0"/>
              </a:rPr>
              <a:t> c. </a:t>
            </a:r>
            <a:r>
              <a:rPr lang="en-GB" sz="2400" i="1" dirty="0" err="1">
                <a:solidFill>
                  <a:srgbClr val="232A58"/>
                </a:solidFill>
                <a:ea typeface="Calibri" panose="020F0502020204030204" pitchFamily="34" charset="0"/>
                <a:cs typeface="Times New Roman" panose="02020603050405020304" pitchFamily="18" charset="0"/>
              </a:rPr>
              <a:t>Gobierno</a:t>
            </a:r>
            <a:r>
              <a:rPr lang="en-GB" sz="2400" i="1" dirty="0">
                <a:solidFill>
                  <a:srgbClr val="232A58"/>
                </a:solidFill>
                <a:ea typeface="Calibri" panose="020F0502020204030204" pitchFamily="34" charset="0"/>
                <a:cs typeface="Times New Roman" panose="02020603050405020304" pitchFamily="18" charset="0"/>
              </a:rPr>
              <a:t> (I)</a:t>
            </a:r>
            <a:endParaRPr lang="es-ES" sz="2400" i="1" dirty="0">
              <a:solidFill>
                <a:srgbClr val="232A58"/>
              </a:solidFill>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A3F68E2-24AC-A359-9FF6-957A1DAB5609}"/>
              </a:ext>
            </a:extLst>
          </p:cNvPr>
          <p:cNvSpPr>
            <a:spLocks noGrp="1"/>
          </p:cNvSpPr>
          <p:nvPr>
            <p:ph idx="1"/>
          </p:nvPr>
        </p:nvSpPr>
        <p:spPr>
          <a:xfrm>
            <a:off x="179512" y="1419622"/>
            <a:ext cx="8496944" cy="3723878"/>
          </a:xfrm>
        </p:spPr>
        <p:txBody>
          <a:bodyPr/>
          <a:lstStyle/>
          <a:p>
            <a:pPr>
              <a:spcAft>
                <a:spcPts val="600"/>
              </a:spcAft>
            </a:pPr>
            <a:r>
              <a:rPr lang="es-ES" sz="1300" dirty="0">
                <a:solidFill>
                  <a:srgbClr val="232A58"/>
                </a:solidFill>
              </a:rPr>
              <a:t>15 de septiembre de 2020: Recurso </a:t>
            </a:r>
            <a:r>
              <a:rPr lang="es-ES" sz="1300" dirty="0" err="1">
                <a:solidFill>
                  <a:srgbClr val="232A58"/>
                </a:solidFill>
              </a:rPr>
              <a:t>nº</a:t>
            </a:r>
            <a:r>
              <a:rPr lang="es-ES" sz="1300" dirty="0">
                <a:solidFill>
                  <a:srgbClr val="232A58"/>
                </a:solidFill>
              </a:rPr>
              <a:t> 265/2020 ante el TS (Sec. 3 Sala 3ª) por “</a:t>
            </a:r>
            <a:r>
              <a:rPr lang="es-ES" sz="1300" b="1" dirty="0">
                <a:solidFill>
                  <a:srgbClr val="232A58"/>
                </a:solidFill>
              </a:rPr>
              <a:t>inactividad climática del Gobierno</a:t>
            </a:r>
            <a:r>
              <a:rPr lang="es-ES" sz="1300" dirty="0">
                <a:solidFill>
                  <a:srgbClr val="232A58"/>
                </a:solidFill>
              </a:rPr>
              <a:t>” (art. 29 LJCA): falta </a:t>
            </a:r>
            <a:r>
              <a:rPr lang="es-ES" sz="1300" b="1" dirty="0"/>
              <a:t>de adopción</a:t>
            </a:r>
            <a:r>
              <a:rPr lang="es-ES" sz="1300" dirty="0"/>
              <a:t> </a:t>
            </a:r>
            <a:r>
              <a:rPr lang="es-ES" sz="1300" b="1" dirty="0"/>
              <a:t>del Plan Nacional Integrado de Energía y Clima (PNIEC) </a:t>
            </a:r>
            <a:r>
              <a:rPr lang="es-ES" sz="1300" dirty="0"/>
              <a:t>y de la </a:t>
            </a:r>
            <a:r>
              <a:rPr lang="es-ES" sz="1300" b="1" dirty="0"/>
              <a:t>Estrategia a Largo Plazo de descarbonización (</a:t>
            </a:r>
            <a:r>
              <a:rPr lang="es-ES" sz="1300" dirty="0"/>
              <a:t>exigidos para finales del 2019 por Reglamento (UE) 2018/1999 UE sobre la gobernanza de la UE y la acción por el clima). </a:t>
            </a:r>
          </a:p>
          <a:p>
            <a:pPr>
              <a:spcAft>
                <a:spcPts val="600"/>
              </a:spcAft>
            </a:pPr>
            <a:r>
              <a:rPr lang="es-ES" sz="1300" dirty="0"/>
              <a:t>3 de nov. de 2020: Aprobación de la Estrategia (los demandantes aceptan la pérdida de objeto)</a:t>
            </a:r>
          </a:p>
          <a:p>
            <a:pPr>
              <a:spcAft>
                <a:spcPts val="600"/>
              </a:spcAft>
            </a:pPr>
            <a:r>
              <a:rPr lang="es-ES" sz="1400" b="1" dirty="0">
                <a:solidFill>
                  <a:srgbClr val="232A58"/>
                </a:solidFill>
              </a:rPr>
              <a:t>Pretensiones de la demanda (15 dic. 2020): </a:t>
            </a:r>
          </a:p>
          <a:p>
            <a:pPr marL="400050" lvl="1" indent="0">
              <a:spcAft>
                <a:spcPts val="600"/>
              </a:spcAft>
              <a:buNone/>
            </a:pPr>
            <a:r>
              <a:rPr lang="es-ES" sz="1200" i="1" dirty="0"/>
              <a:t>“[Que se declare] que el Gobierno del Estado Español debe aprobar y promulgar un Plan Nacional Integrado de Energía y Clima </a:t>
            </a:r>
            <a:r>
              <a:rPr lang="es-ES" sz="1200" b="1" i="1" dirty="0"/>
              <a:t>que establezca unos objetivos de reducción de gases de efecto invernadero acordes con los compromisos asumidos con la ratificación del Acuerdo de París y las recomendaciones científicas del Panel Intergubernamental de Cambio Climático </a:t>
            </a:r>
            <a:r>
              <a:rPr lang="es-ES" sz="1200" i="1" dirty="0"/>
              <a:t>(IPCC) para no superar 1,5 </a:t>
            </a:r>
            <a:r>
              <a:rPr lang="es-ES" sz="1200" i="1" dirty="0" err="1"/>
              <a:t>ºc</a:t>
            </a:r>
            <a:r>
              <a:rPr lang="es-ES" sz="1200" i="1" dirty="0"/>
              <a:t> de incremento de temperatura global, en ningún caso inferiores al 55% en 2030 respecto a 1990, </a:t>
            </a:r>
            <a:r>
              <a:rPr lang="es-ES" sz="1200" b="1" i="1" dirty="0"/>
              <a:t>garantizando a este respecto los derechos humanos y el derecho a un medio ambiente adecuado de las generaciones presentes y futuras”.</a:t>
            </a:r>
          </a:p>
          <a:p>
            <a:pPr marL="285750">
              <a:spcBef>
                <a:spcPts val="0"/>
              </a:spcBef>
              <a:spcAft>
                <a:spcPts val="600"/>
              </a:spcAft>
            </a:pPr>
            <a:r>
              <a:rPr lang="es-ES" sz="1300" dirty="0"/>
              <a:t>Marzo de 2021: el Gobierno </a:t>
            </a:r>
            <a:r>
              <a:rPr lang="es-ES" sz="1300" b="1" dirty="0"/>
              <a:t>aprueba el PNIEC</a:t>
            </a:r>
            <a:r>
              <a:rPr lang="es-ES" sz="1300" dirty="0"/>
              <a:t> y la AE solicita desestimación por pérdida de objeto. El TS desestima por auto la pérdida de objeto (declara que aprobación del PNIEC no agota las reclamaciones de los demandantes)</a:t>
            </a:r>
          </a:p>
          <a:p>
            <a:pPr marL="285750">
              <a:spcBef>
                <a:spcPts val="0"/>
              </a:spcBef>
              <a:spcAft>
                <a:spcPts val="600"/>
              </a:spcAft>
            </a:pPr>
            <a:r>
              <a:rPr lang="es-ES" sz="1300" dirty="0"/>
              <a:t>ATS 7 de marzo de 2022: Listo para sentencia y remite por providencia las actuaciones a la </a:t>
            </a:r>
            <a:r>
              <a:rPr lang="es-ES" sz="1400" dirty="0"/>
              <a:t>remitir las actuaciones a dicha Sección 5º, que conoce del recurso Greenpeace II</a:t>
            </a:r>
            <a:r>
              <a:rPr lang="es-ES" sz="1300" dirty="0"/>
              <a:t>…</a:t>
            </a:r>
          </a:p>
          <a:p>
            <a:endParaRPr lang="es-ES" sz="1300" dirty="0">
              <a:solidFill>
                <a:srgbClr val="232A58"/>
              </a:solidFill>
            </a:endParaRPr>
          </a:p>
          <a:p>
            <a:pPr marL="0" indent="0">
              <a:buNone/>
            </a:pPr>
            <a:endParaRPr lang="es-ES" sz="1300" dirty="0">
              <a:solidFill>
                <a:srgbClr val="232A58"/>
              </a:solidFill>
            </a:endParaRPr>
          </a:p>
          <a:p>
            <a:endParaRPr lang="es-ES" sz="1300" dirty="0">
              <a:solidFill>
                <a:srgbClr val="232A58"/>
              </a:solidFill>
            </a:endParaRPr>
          </a:p>
        </p:txBody>
      </p:sp>
      <p:pic>
        <p:nvPicPr>
          <p:cNvPr id="11266" name="Picture 2" descr="Ver las imágenes de origen">
            <a:extLst>
              <a:ext uri="{FF2B5EF4-FFF2-40B4-BE49-F238E27FC236}">
                <a16:creationId xmlns:a16="http://schemas.microsoft.com/office/drawing/2014/main" id="{268378FA-D25E-0D01-081C-248ED9247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199" y="137021"/>
            <a:ext cx="1264967" cy="126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9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88571-AD15-6961-87B7-66403E6D57CA}"/>
              </a:ext>
            </a:extLst>
          </p:cNvPr>
          <p:cNvSpPr>
            <a:spLocks noGrp="1"/>
          </p:cNvSpPr>
          <p:nvPr>
            <p:ph type="title"/>
          </p:nvPr>
        </p:nvSpPr>
        <p:spPr>
          <a:xfrm>
            <a:off x="295110" y="947029"/>
            <a:ext cx="6120680" cy="569218"/>
          </a:xfrm>
        </p:spPr>
        <p:txBody>
          <a:bodyPr/>
          <a:lstStyle/>
          <a:p>
            <a:pPr algn="l"/>
            <a:r>
              <a:rPr lang="en-GB" sz="2400" i="1" dirty="0">
                <a:solidFill>
                  <a:srgbClr val="3B358B"/>
                </a:solidFill>
                <a:ea typeface="Calibri" panose="020F0502020204030204" pitchFamily="34" charset="0"/>
                <a:cs typeface="Times New Roman" panose="02020603050405020304" pitchFamily="18" charset="0"/>
              </a:rPr>
              <a:t>Greenpeace y </a:t>
            </a:r>
            <a:r>
              <a:rPr lang="en-GB" sz="2400" i="1" dirty="0" err="1">
                <a:solidFill>
                  <a:srgbClr val="3B358B"/>
                </a:solidFill>
                <a:ea typeface="Calibri" panose="020F0502020204030204" pitchFamily="34" charset="0"/>
                <a:cs typeface="Times New Roman" panose="02020603050405020304" pitchFamily="18" charset="0"/>
              </a:rPr>
              <a:t>otros</a:t>
            </a:r>
            <a:r>
              <a:rPr lang="en-GB" sz="2400" i="1" dirty="0">
                <a:solidFill>
                  <a:srgbClr val="3B358B"/>
                </a:solidFill>
                <a:ea typeface="Calibri" panose="020F0502020204030204" pitchFamily="34" charset="0"/>
                <a:cs typeface="Times New Roman" panose="02020603050405020304" pitchFamily="18" charset="0"/>
              </a:rPr>
              <a:t> c. </a:t>
            </a:r>
            <a:r>
              <a:rPr lang="en-GB" sz="2400" i="1" dirty="0" err="1">
                <a:solidFill>
                  <a:srgbClr val="3B358B"/>
                </a:solidFill>
                <a:ea typeface="Calibri" panose="020F0502020204030204" pitchFamily="34" charset="0"/>
                <a:cs typeface="Times New Roman" panose="02020603050405020304" pitchFamily="18" charset="0"/>
              </a:rPr>
              <a:t>Gobierno</a:t>
            </a:r>
            <a:r>
              <a:rPr lang="en-GB" sz="2400" i="1" dirty="0">
                <a:solidFill>
                  <a:srgbClr val="3B358B"/>
                </a:solidFill>
                <a:ea typeface="Calibri" panose="020F0502020204030204" pitchFamily="34" charset="0"/>
                <a:cs typeface="Times New Roman" panose="02020603050405020304" pitchFamily="18" charset="0"/>
              </a:rPr>
              <a:t> (II)</a:t>
            </a:r>
            <a:endParaRPr lang="es-ES" sz="2400" i="1" dirty="0">
              <a:solidFill>
                <a:srgbClr val="3B358B"/>
              </a:solidFill>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1A3F68E2-24AC-A359-9FF6-957A1DAB5609}"/>
              </a:ext>
            </a:extLst>
          </p:cNvPr>
          <p:cNvSpPr>
            <a:spLocks noGrp="1"/>
          </p:cNvSpPr>
          <p:nvPr>
            <p:ph idx="1"/>
          </p:nvPr>
        </p:nvSpPr>
        <p:spPr>
          <a:xfrm>
            <a:off x="149134" y="1516247"/>
            <a:ext cx="8496944" cy="3603847"/>
          </a:xfrm>
        </p:spPr>
        <p:txBody>
          <a:bodyPr/>
          <a:lstStyle/>
          <a:p>
            <a:r>
              <a:rPr lang="es-ES" sz="1300" dirty="0">
                <a:solidFill>
                  <a:srgbClr val="232A58"/>
                </a:solidFill>
              </a:rPr>
              <a:t>28 de mayo de 2021: II recurso ante el TS por ilegalidad del PNIEC (</a:t>
            </a:r>
            <a:r>
              <a:rPr lang="es-ES" sz="1300" dirty="0" err="1">
                <a:solidFill>
                  <a:srgbClr val="232A58"/>
                </a:solidFill>
              </a:rPr>
              <a:t>Nº</a:t>
            </a:r>
            <a:r>
              <a:rPr lang="es-ES" sz="1300" dirty="0">
                <a:solidFill>
                  <a:srgbClr val="232A58"/>
                </a:solidFill>
              </a:rPr>
              <a:t> de Recurso </a:t>
            </a:r>
            <a:r>
              <a:rPr lang="es-ES" sz="1300" dirty="0"/>
              <a:t>162/2021)</a:t>
            </a:r>
            <a:r>
              <a:rPr lang="es-ES" dirty="0"/>
              <a:t>	</a:t>
            </a:r>
          </a:p>
          <a:p>
            <a:r>
              <a:rPr lang="es-ES" sz="1400" b="1" dirty="0">
                <a:solidFill>
                  <a:srgbClr val="232A58"/>
                </a:solidFill>
              </a:rPr>
              <a:t>Pretensiones de la demanda (15 dic. 2020): Que se declare la ilegalidad por</a:t>
            </a:r>
          </a:p>
          <a:p>
            <a:pPr marL="685800" lvl="1">
              <a:buFontTx/>
              <a:buChar char="-"/>
            </a:pPr>
            <a:r>
              <a:rPr lang="es-ES" sz="1300" i="1" dirty="0"/>
              <a:t>No establecer unos objetivos de reducción de gases de efecto invernadero acordes con los compromisos asumidos con el Acuerdo de París y las recomendaciones científicas del IPCC para no superar 1,5º c de incremento de temperatura global. Considera que las reducción en ningún caso pueden ser inferiores al 55% en 2030 respecto a 1990 para garantizar los derechos humanos y un medio ambiente adecuado para las generaciones presentes y futuras. </a:t>
            </a:r>
          </a:p>
          <a:p>
            <a:pPr marL="685800" lvl="1">
              <a:buFontTx/>
              <a:buChar char="-"/>
            </a:pPr>
            <a:r>
              <a:rPr lang="es-ES" sz="1300" i="1" dirty="0"/>
              <a:t>No haber respetado el derecho de participación pública. </a:t>
            </a:r>
          </a:p>
          <a:p>
            <a:pPr marL="685800" lvl="1">
              <a:buFontTx/>
              <a:buChar char="-"/>
            </a:pPr>
            <a:r>
              <a:rPr lang="es-ES" sz="1300" i="1" dirty="0"/>
              <a:t>No haber sometido el Plan a evaluación ambiental estratégica </a:t>
            </a:r>
          </a:p>
          <a:p>
            <a:pPr marL="685800" lvl="1">
              <a:buFontTx/>
              <a:buChar char="-"/>
            </a:pPr>
            <a:endParaRPr lang="es-ES" sz="1300" i="1" dirty="0"/>
          </a:p>
          <a:p>
            <a:pPr marL="400050" lvl="1" indent="0">
              <a:buNone/>
            </a:pPr>
            <a:r>
              <a:rPr lang="es-ES" sz="1300" dirty="0"/>
              <a:t>Pendientes…</a:t>
            </a:r>
          </a:p>
          <a:p>
            <a:endParaRPr lang="es-ES" sz="1300" dirty="0">
              <a:solidFill>
                <a:srgbClr val="232A58"/>
              </a:solidFill>
            </a:endParaRPr>
          </a:p>
          <a:p>
            <a:pPr marL="0" indent="0">
              <a:buNone/>
            </a:pPr>
            <a:endParaRPr lang="es-ES" sz="1300" dirty="0">
              <a:solidFill>
                <a:srgbClr val="232A58"/>
              </a:solidFill>
            </a:endParaRPr>
          </a:p>
          <a:p>
            <a:endParaRPr lang="es-ES" sz="1300" dirty="0">
              <a:solidFill>
                <a:srgbClr val="232A58"/>
              </a:solidFill>
            </a:endParaRPr>
          </a:p>
        </p:txBody>
      </p:sp>
      <p:pic>
        <p:nvPicPr>
          <p:cNvPr id="11266" name="Picture 2" descr="Ver las imágenes de origen">
            <a:extLst>
              <a:ext uri="{FF2B5EF4-FFF2-40B4-BE49-F238E27FC236}">
                <a16:creationId xmlns:a16="http://schemas.microsoft.com/office/drawing/2014/main" id="{268378FA-D25E-0D01-081C-248ED9247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236" y="134480"/>
            <a:ext cx="1381767" cy="138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2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AA001-49B7-5E95-F5F0-11D849E55D2C}"/>
              </a:ext>
            </a:extLst>
          </p:cNvPr>
          <p:cNvSpPr>
            <a:spLocks noGrp="1"/>
          </p:cNvSpPr>
          <p:nvPr>
            <p:ph type="title"/>
          </p:nvPr>
        </p:nvSpPr>
        <p:spPr>
          <a:xfrm>
            <a:off x="483804" y="699542"/>
            <a:ext cx="8229600" cy="500633"/>
          </a:xfrm>
        </p:spPr>
        <p:txBody>
          <a:bodyPr/>
          <a:lstStyle/>
          <a:p>
            <a:pPr algn="r"/>
            <a:r>
              <a:rPr lang="es-ES" sz="2800" dirty="0">
                <a:solidFill>
                  <a:srgbClr val="C00000"/>
                </a:solidFill>
              </a:rPr>
              <a:t>Conclusiones</a:t>
            </a:r>
          </a:p>
        </p:txBody>
      </p:sp>
      <p:sp>
        <p:nvSpPr>
          <p:cNvPr id="3" name="Marcador de contenido 2">
            <a:extLst>
              <a:ext uri="{FF2B5EF4-FFF2-40B4-BE49-F238E27FC236}">
                <a16:creationId xmlns:a16="http://schemas.microsoft.com/office/drawing/2014/main" id="{919B6A02-87A2-0F61-CD76-CEA87B2E69FA}"/>
              </a:ext>
            </a:extLst>
          </p:cNvPr>
          <p:cNvSpPr>
            <a:spLocks noGrp="1"/>
          </p:cNvSpPr>
          <p:nvPr>
            <p:ph idx="1"/>
          </p:nvPr>
        </p:nvSpPr>
        <p:spPr>
          <a:xfrm>
            <a:off x="430596" y="1200175"/>
            <a:ext cx="8229600" cy="3851669"/>
          </a:xfrm>
        </p:spPr>
        <p:txBody>
          <a:bodyPr/>
          <a:lstStyle/>
          <a:p>
            <a:pPr algn="just">
              <a:lnSpc>
                <a:spcPct val="107000"/>
              </a:lnSpc>
              <a:spcAft>
                <a:spcPts val="800"/>
              </a:spcAft>
            </a:pPr>
            <a:r>
              <a:rPr lang="es-ES" sz="1300" dirty="0">
                <a:effectLst/>
                <a:ea typeface="Calibri" panose="020F0502020204030204" pitchFamily="34" charset="0"/>
                <a:cs typeface="Times New Roman" panose="02020603050405020304" pitchFamily="18" charset="0"/>
              </a:rPr>
              <a:t>Los más altos tribunales nacionales están reconociendo que los Estados tienen la obligación de adoptar medidas de mitigación o adaptación para proteger a las personas de los daños que provoca el cambio climático. </a:t>
            </a:r>
          </a:p>
          <a:p>
            <a:pPr algn="just">
              <a:lnSpc>
                <a:spcPct val="107000"/>
              </a:lnSpc>
              <a:spcAft>
                <a:spcPts val="800"/>
              </a:spcAft>
            </a:pPr>
            <a:r>
              <a:rPr lang="es-ES" sz="1300" dirty="0">
                <a:ea typeface="Calibri" panose="020F0502020204030204" pitchFamily="34" charset="0"/>
                <a:cs typeface="Times New Roman" panose="02020603050405020304" pitchFamily="18" charset="0"/>
              </a:rPr>
              <a:t>Estas sentencias confirman que los gobiernos tienen obligaciones legales vinculantes, basadas en el derecho internacional de los derechos humanos, de adoptar una senda clara de y precisa de reducciones de las emisiones de gases de efecto invernadero. </a:t>
            </a:r>
          </a:p>
          <a:p>
            <a:pPr algn="just">
              <a:lnSpc>
                <a:spcPct val="107000"/>
              </a:lnSpc>
              <a:spcAft>
                <a:spcPts val="800"/>
              </a:spcAft>
            </a:pPr>
            <a:r>
              <a:rPr lang="es-ES" sz="1300" dirty="0">
                <a:ea typeface="Calibri" panose="020F0502020204030204" pitchFamily="34" charset="0"/>
                <a:cs typeface="Times New Roman" panose="02020603050405020304" pitchFamily="18" charset="0"/>
              </a:rPr>
              <a:t>La “mejor ciencia disponibles” (IPCC) está siendo clave a la hora de enjuiciar en sede judicial la suficiencia de las medidas adoptadas por los Estados, conforme a las obligaciones asumidas en el marco internacional en materia de cambio climático. Según avanza la ciencia, se delimita o reduce el margen de discrecionalidad de los Gobiernos.</a:t>
            </a:r>
          </a:p>
          <a:p>
            <a:pPr algn="just">
              <a:lnSpc>
                <a:spcPct val="107000"/>
              </a:lnSpc>
              <a:spcAft>
                <a:spcPts val="800"/>
              </a:spcAft>
            </a:pPr>
            <a:r>
              <a:rPr lang="es-ES" sz="1300" dirty="0">
                <a:effectLst/>
                <a:ea typeface="Calibri" panose="020F0502020204030204" pitchFamily="34" charset="0"/>
                <a:cs typeface="Times New Roman" panose="02020603050405020304" pitchFamily="18" charset="0"/>
              </a:rPr>
              <a:t>Nueva ola “litigios climáticos sistémicos”, contra la acción insuficiente o contraria a la consecución de la neutralida</a:t>
            </a:r>
            <a:r>
              <a:rPr lang="es-ES" sz="1300" dirty="0">
                <a:ea typeface="Calibri" panose="020F0502020204030204" pitchFamily="34" charset="0"/>
                <a:cs typeface="Times New Roman" panose="02020603050405020304" pitchFamily="18" charset="0"/>
              </a:rPr>
              <a:t>d climática para 2050, basados </a:t>
            </a:r>
            <a:r>
              <a:rPr lang="es-ES" sz="1300" dirty="0">
                <a:effectLst/>
                <a:ea typeface="Calibri" panose="020F0502020204030204" pitchFamily="34" charset="0"/>
                <a:cs typeface="Times New Roman" panose="02020603050405020304" pitchFamily="18" charset="0"/>
              </a:rPr>
              <a:t>en la legislación sobre derechos humanos.</a:t>
            </a:r>
          </a:p>
          <a:p>
            <a:pPr algn="just">
              <a:lnSpc>
                <a:spcPct val="107000"/>
              </a:lnSpc>
              <a:spcAft>
                <a:spcPts val="800"/>
              </a:spcAft>
            </a:pPr>
            <a:r>
              <a:rPr lang="es-ES" sz="1300" dirty="0">
                <a:ea typeface="Calibri" panose="020F0502020204030204" pitchFamily="34" charset="0"/>
                <a:cs typeface="Times New Roman" panose="02020603050405020304" pitchFamily="18" charset="0"/>
              </a:rPr>
              <a:t>Los tribunales han provocado la adopción de nuevas medidas de reducción allí donde se han pronunciado… son parte de la solución, pero se requiere antes que todo una actuación administrativa proactiva y ambiciosa. </a:t>
            </a:r>
          </a:p>
          <a:p>
            <a:pPr algn="just">
              <a:lnSpc>
                <a:spcPct val="107000"/>
              </a:lnSpc>
              <a:spcAft>
                <a:spcPts val="800"/>
              </a:spcAft>
            </a:pPr>
            <a:r>
              <a:rPr lang="es-ES" sz="1300" dirty="0">
                <a:ea typeface="Calibri" panose="020F0502020204030204" pitchFamily="34" charset="0"/>
                <a:cs typeface="Times New Roman" panose="02020603050405020304" pitchFamily="18" charset="0"/>
              </a:rPr>
              <a:t>Sólo tenemos esta década para adoptar medidas que impidan un </a:t>
            </a:r>
            <a:r>
              <a:rPr lang="es-ES" sz="1300" dirty="0" err="1">
                <a:ea typeface="Calibri" panose="020F0502020204030204" pitchFamily="34" charset="0"/>
                <a:cs typeface="Times New Roman" panose="02020603050405020304" pitchFamily="18" charset="0"/>
              </a:rPr>
              <a:t>calientamiento</a:t>
            </a:r>
            <a:r>
              <a:rPr lang="es-ES" sz="1300" dirty="0">
                <a:ea typeface="Calibri" panose="020F0502020204030204" pitchFamily="34" charset="0"/>
                <a:cs typeface="Times New Roman" panose="02020603050405020304" pitchFamily="18" charset="0"/>
              </a:rPr>
              <a:t> globa de +1.5 </a:t>
            </a:r>
            <a:r>
              <a:rPr lang="es-ES" sz="1300" dirty="0" err="1">
                <a:ea typeface="Calibri" panose="020F0502020204030204" pitchFamily="34" charset="0"/>
                <a:cs typeface="Times New Roman" panose="02020603050405020304" pitchFamily="18" charset="0"/>
              </a:rPr>
              <a:t>Cº</a:t>
            </a:r>
            <a:r>
              <a:rPr lang="es-ES" sz="1300" dirty="0">
                <a:ea typeface="Calibri" panose="020F0502020204030204" pitchFamily="34" charset="0"/>
                <a:cs typeface="Times New Roman" panose="02020603050405020304" pitchFamily="18" charset="0"/>
              </a:rPr>
              <a:t>… </a:t>
            </a:r>
            <a:endParaRPr lang="es-ES" sz="13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7032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31241" y="2340917"/>
            <a:ext cx="1154088" cy="461665"/>
          </a:xfrm>
          <a:prstGeom prst="rect">
            <a:avLst/>
          </a:prstGeom>
          <a:noFill/>
        </p:spPr>
        <p:txBody>
          <a:bodyPr wrap="square" rtlCol="0">
            <a:spAutoFit/>
          </a:bodyPr>
          <a:lstStyle/>
          <a:p>
            <a:r>
              <a:rPr lang="es-ES_tradnl" sz="2400" b="1" dirty="0">
                <a:solidFill>
                  <a:srgbClr val="3C358E"/>
                </a:solidFill>
                <a:latin typeface="+mj-lt"/>
                <a:cs typeface="Calibri"/>
              </a:rPr>
              <a:t>Gracias</a:t>
            </a:r>
          </a:p>
        </p:txBody>
      </p:sp>
      <p:pic>
        <p:nvPicPr>
          <p:cNvPr id="1028" name="Picture 4" descr="EGR-2022 Cover">
            <a:extLst>
              <a:ext uri="{FF2B5EF4-FFF2-40B4-BE49-F238E27FC236}">
                <a16:creationId xmlns:a16="http://schemas.microsoft.com/office/drawing/2014/main" id="{05F109E5-9769-A6BB-8089-F5A30FD6F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6853"/>
            <a:ext cx="3633787"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0E88D2-5B41-1794-A74A-4CE76BB54783}"/>
              </a:ext>
            </a:extLst>
          </p:cNvPr>
          <p:cNvPicPr>
            <a:picLocks noChangeAspect="1"/>
          </p:cNvPicPr>
          <p:nvPr/>
        </p:nvPicPr>
        <p:blipFill>
          <a:blip r:embed="rId2"/>
          <a:stretch>
            <a:fillRect/>
          </a:stretch>
        </p:blipFill>
        <p:spPr>
          <a:xfrm>
            <a:off x="0" y="1060077"/>
            <a:ext cx="9144000" cy="4083423"/>
          </a:xfrm>
          <a:prstGeom prst="rect">
            <a:avLst/>
          </a:prstGeom>
        </p:spPr>
      </p:pic>
      <p:sp>
        <p:nvSpPr>
          <p:cNvPr id="4" name="CuadroTexto 3">
            <a:extLst>
              <a:ext uri="{FF2B5EF4-FFF2-40B4-BE49-F238E27FC236}">
                <a16:creationId xmlns:a16="http://schemas.microsoft.com/office/drawing/2014/main" id="{E131AF20-FC7D-F306-4DCB-BB227D976444}"/>
              </a:ext>
            </a:extLst>
          </p:cNvPr>
          <p:cNvSpPr txBox="1"/>
          <p:nvPr/>
        </p:nvSpPr>
        <p:spPr>
          <a:xfrm>
            <a:off x="539552" y="3867979"/>
            <a:ext cx="2592288" cy="430887"/>
          </a:xfrm>
          <a:prstGeom prst="rect">
            <a:avLst/>
          </a:prstGeom>
          <a:noFill/>
        </p:spPr>
        <p:txBody>
          <a:bodyPr wrap="square" rtlCol="0">
            <a:spAutoFit/>
          </a:bodyPr>
          <a:lstStyle/>
          <a:p>
            <a:r>
              <a:rPr lang="es-ES" sz="1100" dirty="0">
                <a:latin typeface="Times New Roman" panose="02020603050405020304" pitchFamily="18" charset="0"/>
                <a:cs typeface="Times New Roman" panose="02020603050405020304" pitchFamily="18" charset="0"/>
              </a:rPr>
              <a:t>Disponible en AEMET, </a:t>
            </a:r>
            <a:r>
              <a:rPr lang="es-ES" sz="1100" i="1" dirty="0">
                <a:latin typeface="Times New Roman" panose="02020603050405020304" pitchFamily="18" charset="0"/>
                <a:cs typeface="Times New Roman" panose="02020603050405020304" pitchFamily="18" charset="0"/>
              </a:rPr>
              <a:t>Informe sobre el estado del clima en España 2021 </a:t>
            </a:r>
            <a:r>
              <a:rPr lang="es-ES" sz="1100" dirty="0">
                <a:latin typeface="Times New Roman" panose="02020603050405020304" pitchFamily="18" charset="0"/>
                <a:cs typeface="Times New Roman" panose="02020603050405020304" pitchFamily="18" charset="0"/>
              </a:rPr>
              <a:t>(2022)</a:t>
            </a:r>
          </a:p>
        </p:txBody>
      </p:sp>
    </p:spTree>
    <p:extLst>
      <p:ext uri="{BB962C8B-B14F-4D97-AF65-F5344CB8AC3E}">
        <p14:creationId xmlns:p14="http://schemas.microsoft.com/office/powerpoint/2010/main" val="7810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80B92D-564A-6F17-14C5-DE259FB794C1}"/>
              </a:ext>
            </a:extLst>
          </p:cNvPr>
          <p:cNvSpPr>
            <a:spLocks noGrp="1"/>
          </p:cNvSpPr>
          <p:nvPr>
            <p:ph idx="1"/>
          </p:nvPr>
        </p:nvSpPr>
        <p:spPr>
          <a:xfrm>
            <a:off x="4012615" y="188259"/>
            <a:ext cx="5111750" cy="4955241"/>
          </a:xfrm>
        </p:spPr>
        <p:txBody>
          <a:bodyPr/>
          <a:lstStyle/>
          <a:p>
            <a:endParaRPr lang="es-ES" sz="1300" dirty="0"/>
          </a:p>
          <a:p>
            <a:pPr marL="0" indent="0">
              <a:buNone/>
            </a:pPr>
            <a:r>
              <a:rPr lang="es-ES" sz="2400" b="1" dirty="0">
                <a:solidFill>
                  <a:srgbClr val="C00000"/>
                </a:solidFill>
              </a:rPr>
              <a:t>Definición de “litigios climáticos” </a:t>
            </a:r>
          </a:p>
          <a:p>
            <a:pPr marL="0" indent="0">
              <a:buNone/>
            </a:pPr>
            <a:r>
              <a:rPr lang="es-ES" sz="1400" b="1" dirty="0">
                <a:solidFill>
                  <a:srgbClr val="232A58"/>
                </a:solidFill>
              </a:rPr>
              <a:t>UNEP/Sabin Center </a:t>
            </a:r>
            <a:r>
              <a:rPr lang="es-ES" sz="1400" b="1" dirty="0" err="1">
                <a:solidFill>
                  <a:srgbClr val="232A58"/>
                </a:solidFill>
              </a:rPr>
              <a:t>for</a:t>
            </a:r>
            <a:r>
              <a:rPr lang="es-ES" sz="1400" b="1" dirty="0">
                <a:solidFill>
                  <a:srgbClr val="232A58"/>
                </a:solidFill>
              </a:rPr>
              <a:t> Climate Change Law – Columbia </a:t>
            </a:r>
            <a:r>
              <a:rPr lang="es-ES" sz="1400" b="1" dirty="0" err="1">
                <a:solidFill>
                  <a:srgbClr val="232A58"/>
                </a:solidFill>
              </a:rPr>
              <a:t>University</a:t>
            </a:r>
            <a:endParaRPr lang="es-ES" sz="1400" b="1" dirty="0">
              <a:solidFill>
                <a:srgbClr val="232A58"/>
              </a:solidFill>
            </a:endParaRPr>
          </a:p>
          <a:p>
            <a:pPr marL="0" indent="0">
              <a:buNone/>
            </a:pPr>
            <a:endParaRPr lang="es-ES" sz="1300" dirty="0"/>
          </a:p>
          <a:p>
            <a:pPr marL="0" indent="0">
              <a:buNone/>
            </a:pPr>
            <a:r>
              <a:rPr lang="es-ES" sz="1300" dirty="0"/>
              <a:t>Contenciosos que se presentan ante órganos administrativos y judiciales en los que los demandantes plantean cuestiones materiales de hecho o de Derecho y pretensiones relacionadas con la mitigación, la adaptación o las consecuencias del cambio climático. </a:t>
            </a:r>
          </a:p>
          <a:p>
            <a:pPr marL="0" indent="0">
              <a:buNone/>
            </a:pPr>
            <a:r>
              <a:rPr lang="es-ES" sz="1100" i="1" dirty="0">
                <a:solidFill>
                  <a:schemeClr val="tx2">
                    <a:lumMod val="60000"/>
                    <a:lumOff val="40000"/>
                  </a:schemeClr>
                </a:solidFill>
              </a:rPr>
              <a:t>Excluye los casos en los que la cuestión del cambio climático es incidental o en los que no se aplica doctrina judicial relacionadas con la con la protección del clima. </a:t>
            </a:r>
            <a:endParaRPr lang="es-ES" sz="1200" b="1" i="1" dirty="0">
              <a:solidFill>
                <a:schemeClr val="tx2">
                  <a:lumMod val="60000"/>
                  <a:lumOff val="40000"/>
                </a:schemeClr>
              </a:solidFill>
            </a:endParaRPr>
          </a:p>
          <a:p>
            <a:pPr marL="0" indent="0">
              <a:buNone/>
            </a:pPr>
            <a:endParaRPr lang="es-ES" sz="1300" b="1" dirty="0">
              <a:solidFill>
                <a:srgbClr val="C00000"/>
              </a:solidFill>
            </a:endParaRPr>
          </a:p>
          <a:p>
            <a:pPr marL="0" indent="0">
              <a:buNone/>
            </a:pPr>
            <a:r>
              <a:rPr lang="es-ES" sz="1300" b="1" dirty="0">
                <a:solidFill>
                  <a:srgbClr val="C00000"/>
                </a:solidFill>
              </a:rPr>
              <a:t>De 2017 a 2020 crecimiento exponencial</a:t>
            </a:r>
          </a:p>
          <a:p>
            <a:pPr>
              <a:buFont typeface="Wingdings" panose="05000000000000000000" pitchFamily="2" charset="2"/>
              <a:buChar char="Ø"/>
            </a:pPr>
            <a:r>
              <a:rPr lang="es-ES" sz="1300" dirty="0"/>
              <a:t>Casos basados en </a:t>
            </a:r>
            <a:r>
              <a:rPr lang="es-ES" sz="1300" b="1" dirty="0"/>
              <a:t>derechos humanos </a:t>
            </a:r>
            <a:r>
              <a:rPr lang="es-ES" sz="1300" dirty="0"/>
              <a:t>para impugnar la falta o deficiente acción climática de los Estados</a:t>
            </a:r>
          </a:p>
          <a:p>
            <a:pPr>
              <a:buFont typeface="Wingdings" panose="05000000000000000000" pitchFamily="2" charset="2"/>
              <a:buChar char="Ø"/>
            </a:pPr>
            <a:r>
              <a:rPr lang="es-ES" sz="1300" dirty="0"/>
              <a:t>Demandas por falta de medidas de adaptación y por responsabilidad de los Estados por daños de una deficiente adaptación al CC</a:t>
            </a:r>
          </a:p>
          <a:p>
            <a:pPr>
              <a:buFont typeface="Wingdings" panose="05000000000000000000" pitchFamily="2" charset="2"/>
              <a:buChar char="Ø"/>
            </a:pPr>
            <a:r>
              <a:rPr lang="es-ES" sz="1300" dirty="0"/>
              <a:t>Demandas de responsabilidad contra empresas por los daños climáticos </a:t>
            </a:r>
          </a:p>
          <a:p>
            <a:pPr>
              <a:buFont typeface="Wingdings" panose="05000000000000000000" pitchFamily="2" charset="2"/>
              <a:buChar char="Ø"/>
            </a:pPr>
            <a:r>
              <a:rPr lang="es-ES" sz="1300" dirty="0"/>
              <a:t>Demandas contra empresas por información engañosa o “lavado verde” en este ámbito.</a:t>
            </a:r>
            <a:br>
              <a:rPr lang="es-ES" sz="1300" dirty="0"/>
            </a:br>
            <a:endParaRPr lang="es-ES" sz="1300" dirty="0"/>
          </a:p>
        </p:txBody>
      </p:sp>
      <p:pic>
        <p:nvPicPr>
          <p:cNvPr id="1026" name="Picture 2" descr="Cover page">
            <a:extLst>
              <a:ext uri="{FF2B5EF4-FFF2-40B4-BE49-F238E27FC236}">
                <a16:creationId xmlns:a16="http://schemas.microsoft.com/office/drawing/2014/main" id="{9F06D7F9-273C-EAEB-A975-554EA8DF4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53664"/>
            <a:ext cx="3104048" cy="438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additive="base">
                                        <p:cTn id="4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E7E7FA-2711-D1B2-5AFE-EC1A005EB7DE}"/>
              </a:ext>
            </a:extLst>
          </p:cNvPr>
          <p:cNvSpPr txBox="1"/>
          <p:nvPr/>
        </p:nvSpPr>
        <p:spPr>
          <a:xfrm>
            <a:off x="3930025" y="3969650"/>
            <a:ext cx="5213975" cy="646331"/>
          </a:xfrm>
          <a:prstGeom prst="rect">
            <a:avLst/>
          </a:prstGeom>
          <a:noFill/>
        </p:spPr>
        <p:txBody>
          <a:bodyPr wrap="square">
            <a:spAutoFit/>
          </a:bodyPr>
          <a:lstStyle/>
          <a:p>
            <a:r>
              <a:rPr lang="en-US" sz="900" dirty="0"/>
              <a:t>Fuente: </a:t>
            </a:r>
            <a:r>
              <a:rPr lang="en-US" sz="900" dirty="0" err="1"/>
              <a:t>Higham</a:t>
            </a:r>
            <a:r>
              <a:rPr lang="en-US" sz="900" dirty="0"/>
              <a:t> C, Setzer J and </a:t>
            </a:r>
            <a:r>
              <a:rPr lang="en-US" sz="900" dirty="0" err="1"/>
              <a:t>Bradeen</a:t>
            </a:r>
            <a:r>
              <a:rPr lang="en-US" sz="900" dirty="0"/>
              <a:t> E (2022) </a:t>
            </a:r>
            <a:r>
              <a:rPr lang="es-ES" sz="900" i="1" dirty="0"/>
              <a:t>Global </a:t>
            </a:r>
            <a:r>
              <a:rPr lang="es-ES" sz="900" i="1" dirty="0" err="1"/>
              <a:t>Trends</a:t>
            </a:r>
            <a:r>
              <a:rPr lang="es-ES" sz="900" i="1" dirty="0"/>
              <a:t> in Climate Change </a:t>
            </a:r>
            <a:r>
              <a:rPr lang="es-ES" sz="900" i="1" dirty="0" err="1"/>
              <a:t>Litigation</a:t>
            </a:r>
            <a:r>
              <a:rPr lang="es-ES" sz="900" i="1" dirty="0"/>
              <a:t>: 2022 </a:t>
            </a:r>
            <a:r>
              <a:rPr lang="es-ES" sz="900" dirty="0" err="1"/>
              <a:t>Snapshot</a:t>
            </a:r>
            <a:r>
              <a:rPr lang="es-ES" sz="900" dirty="0"/>
              <a:t>.</a:t>
            </a:r>
            <a:r>
              <a:rPr lang="en-US" sz="900" dirty="0"/>
              <a:t> London: </a:t>
            </a:r>
            <a:r>
              <a:rPr lang="en-US" sz="900" b="1" dirty="0"/>
              <a:t>Grantham Research Institute on Climate Change and the Environment</a:t>
            </a:r>
            <a:r>
              <a:rPr lang="en-US" sz="900" dirty="0"/>
              <a:t> and </a:t>
            </a:r>
            <a:r>
              <a:rPr lang="en-US" sz="900" b="1" dirty="0"/>
              <a:t>Centre for Climate Change Economics and Policy</a:t>
            </a:r>
            <a:r>
              <a:rPr lang="en-US" sz="900" dirty="0"/>
              <a:t>, London School of Economics and Political Science (</a:t>
            </a:r>
            <a:r>
              <a:rPr lang="en-US" sz="900" dirty="0" err="1"/>
              <a:t>basado</a:t>
            </a:r>
            <a:r>
              <a:rPr lang="en-US" sz="900" dirty="0"/>
              <a:t> </a:t>
            </a:r>
            <a:r>
              <a:rPr lang="en-US" sz="900" dirty="0" err="1"/>
              <a:t>en</a:t>
            </a:r>
            <a:r>
              <a:rPr lang="en-US" sz="900" dirty="0"/>
              <a:t> CCLW y </a:t>
            </a:r>
            <a:r>
              <a:rPr lang="en-US" sz="900" dirty="0" err="1"/>
              <a:t>datos</a:t>
            </a:r>
            <a:r>
              <a:rPr lang="en-US" sz="900" dirty="0"/>
              <a:t> del Sabin Center for CC)</a:t>
            </a:r>
            <a:endParaRPr lang="es-ES" sz="900" dirty="0"/>
          </a:p>
        </p:txBody>
      </p:sp>
      <p:pic>
        <p:nvPicPr>
          <p:cNvPr id="5" name="Imagen 4">
            <a:extLst>
              <a:ext uri="{FF2B5EF4-FFF2-40B4-BE49-F238E27FC236}">
                <a16:creationId xmlns:a16="http://schemas.microsoft.com/office/drawing/2014/main" id="{FB9FB250-1C6C-460C-17FF-C14F70C702B3}"/>
              </a:ext>
            </a:extLst>
          </p:cNvPr>
          <p:cNvPicPr>
            <a:picLocks noChangeAspect="1"/>
          </p:cNvPicPr>
          <p:nvPr/>
        </p:nvPicPr>
        <p:blipFill>
          <a:blip r:embed="rId2"/>
          <a:stretch>
            <a:fillRect/>
          </a:stretch>
        </p:blipFill>
        <p:spPr>
          <a:xfrm>
            <a:off x="3875438" y="771550"/>
            <a:ext cx="5233066" cy="3183793"/>
          </a:xfrm>
          <a:prstGeom prst="rect">
            <a:avLst/>
          </a:prstGeom>
        </p:spPr>
      </p:pic>
      <p:sp>
        <p:nvSpPr>
          <p:cNvPr id="6" name="CuadroTexto 5">
            <a:extLst>
              <a:ext uri="{FF2B5EF4-FFF2-40B4-BE49-F238E27FC236}">
                <a16:creationId xmlns:a16="http://schemas.microsoft.com/office/drawing/2014/main" id="{DA80253C-CC02-A020-F33C-BB12B8AB4208}"/>
              </a:ext>
            </a:extLst>
          </p:cNvPr>
          <p:cNvSpPr txBox="1"/>
          <p:nvPr/>
        </p:nvSpPr>
        <p:spPr>
          <a:xfrm>
            <a:off x="249161" y="2246727"/>
            <a:ext cx="3626277" cy="2508379"/>
          </a:xfrm>
          <a:prstGeom prst="rect">
            <a:avLst/>
          </a:prstGeom>
          <a:noFill/>
        </p:spPr>
        <p:txBody>
          <a:bodyPr wrap="square" rtlCol="0">
            <a:spAutoFit/>
          </a:bodyPr>
          <a:lstStyle/>
          <a:p>
            <a:r>
              <a:rPr lang="en-US" sz="1200" b="1" i="0" dirty="0">
                <a:solidFill>
                  <a:srgbClr val="C00000"/>
                </a:solidFill>
                <a:effectLst/>
                <a:ea typeface="PMingLiU-ExtB" panose="02020500000000000000" pitchFamily="18" charset="-120"/>
              </a:rPr>
              <a:t>The Global Climate Change Litigation Database </a:t>
            </a:r>
          </a:p>
          <a:p>
            <a:endParaRPr lang="en-US" sz="1300" b="1" i="0" dirty="0">
              <a:solidFill>
                <a:srgbClr val="222222"/>
              </a:solidFill>
              <a:effectLst/>
              <a:latin typeface="PMingLiU-ExtB" panose="02020500000000000000" pitchFamily="18" charset="-120"/>
              <a:ea typeface="PMingLiU-ExtB" panose="02020500000000000000" pitchFamily="18" charset="-120"/>
            </a:endParaRPr>
          </a:p>
          <a:p>
            <a:pPr marL="285750" indent="-285750">
              <a:buFont typeface="Wingdings" panose="05000000000000000000" pitchFamily="2" charset="2"/>
              <a:buChar char="Ø"/>
            </a:pPr>
            <a:r>
              <a:rPr lang="es-ES" sz="1600" dirty="0"/>
              <a:t>Total: </a:t>
            </a:r>
            <a:r>
              <a:rPr lang="es-ES" sz="1600" dirty="0">
                <a:solidFill>
                  <a:srgbClr val="C00000"/>
                </a:solidFill>
                <a:latin typeface="Roboto" panose="02000000000000000000" pitchFamily="2" charset="0"/>
              </a:rPr>
              <a:t>2</a:t>
            </a:r>
            <a:r>
              <a:rPr lang="es-ES" sz="1600" b="0" i="0" dirty="0">
                <a:solidFill>
                  <a:srgbClr val="C00000"/>
                </a:solidFill>
                <a:effectLst/>
                <a:latin typeface="Roboto" panose="02000000000000000000" pitchFamily="2" charset="0"/>
              </a:rPr>
              <a:t>141</a:t>
            </a:r>
            <a:endParaRPr lang="es-ES" sz="1600" b="1" dirty="0">
              <a:solidFill>
                <a:srgbClr val="C00000"/>
              </a:solidFill>
              <a:latin typeface="Roboto" panose="02000000000000000000" pitchFamily="2" charset="0"/>
            </a:endParaRPr>
          </a:p>
          <a:p>
            <a:pPr marL="285750" indent="-285750">
              <a:buFont typeface="Wingdings" panose="05000000000000000000" pitchFamily="2" charset="2"/>
              <a:buChar char="Ø"/>
            </a:pPr>
            <a:r>
              <a:rPr lang="es-ES" sz="1600" dirty="0"/>
              <a:t>EEUU: </a:t>
            </a:r>
            <a:r>
              <a:rPr lang="es-ES" sz="1600" dirty="0">
                <a:solidFill>
                  <a:schemeClr val="tx2">
                    <a:lumMod val="75000"/>
                  </a:schemeClr>
                </a:solidFill>
              </a:rPr>
              <a:t>1506</a:t>
            </a:r>
          </a:p>
          <a:p>
            <a:pPr marL="285750" indent="-285750">
              <a:buFont typeface="Wingdings" panose="05000000000000000000" pitchFamily="2" charset="2"/>
              <a:buChar char="Ø"/>
            </a:pPr>
            <a:r>
              <a:rPr lang="es-ES" sz="1600" dirty="0">
                <a:solidFill>
                  <a:schemeClr val="tx2">
                    <a:lumMod val="75000"/>
                  </a:schemeClr>
                </a:solidFill>
              </a:rPr>
              <a:t>Basados en derechos humanos: 112</a:t>
            </a:r>
          </a:p>
          <a:p>
            <a:endParaRPr lang="es-ES" sz="1200" dirty="0">
              <a:solidFill>
                <a:schemeClr val="tx2">
                  <a:lumMod val="75000"/>
                </a:schemeClr>
              </a:solidFill>
            </a:endParaRPr>
          </a:p>
          <a:p>
            <a:r>
              <a:rPr lang="en-US" sz="1200" dirty="0">
                <a:hlinkClick r:id="rId3"/>
              </a:rPr>
              <a:t>About - Climate Change Litigation (climatecasechart.com) </a:t>
            </a:r>
            <a:endParaRPr lang="en-US" sz="1200" dirty="0"/>
          </a:p>
          <a:p>
            <a:r>
              <a:rPr lang="es-ES" sz="1200" dirty="0">
                <a:solidFill>
                  <a:schemeClr val="tx2">
                    <a:lumMod val="75000"/>
                  </a:schemeClr>
                </a:solidFill>
              </a:rPr>
              <a:t>Consulta de 14 de noviembre de 2022</a:t>
            </a:r>
            <a:endParaRPr lang="es-ES" sz="1600" dirty="0">
              <a:solidFill>
                <a:schemeClr val="tx2">
                  <a:lumMod val="75000"/>
                </a:schemeClr>
              </a:solidFill>
            </a:endParaRPr>
          </a:p>
          <a:p>
            <a:endParaRPr lang="es-ES" sz="1600" dirty="0">
              <a:solidFill>
                <a:schemeClr val="tx2">
                  <a:lumMod val="75000"/>
                </a:schemeClr>
              </a:solidFill>
            </a:endParaRPr>
          </a:p>
          <a:p>
            <a:endParaRPr lang="es-ES" sz="1600" dirty="0">
              <a:solidFill>
                <a:schemeClr val="tx2">
                  <a:lumMod val="75000"/>
                </a:schemeClr>
              </a:solidFill>
            </a:endParaRPr>
          </a:p>
        </p:txBody>
      </p:sp>
      <p:pic>
        <p:nvPicPr>
          <p:cNvPr id="10" name="Imagen 9">
            <a:extLst>
              <a:ext uri="{FF2B5EF4-FFF2-40B4-BE49-F238E27FC236}">
                <a16:creationId xmlns:a16="http://schemas.microsoft.com/office/drawing/2014/main" id="{8B7B78C8-E5F0-ED83-C521-53BD67E2E1B6}"/>
              </a:ext>
            </a:extLst>
          </p:cNvPr>
          <p:cNvPicPr>
            <a:picLocks noChangeAspect="1"/>
          </p:cNvPicPr>
          <p:nvPr/>
        </p:nvPicPr>
        <p:blipFill>
          <a:blip r:embed="rId4"/>
          <a:stretch>
            <a:fillRect/>
          </a:stretch>
        </p:blipFill>
        <p:spPr>
          <a:xfrm>
            <a:off x="266183" y="1234780"/>
            <a:ext cx="3663842" cy="461665"/>
          </a:xfrm>
          <a:prstGeom prst="rect">
            <a:avLst/>
          </a:prstGeom>
        </p:spPr>
      </p:pic>
    </p:spTree>
    <p:extLst>
      <p:ext uri="{BB962C8B-B14F-4D97-AF65-F5344CB8AC3E}">
        <p14:creationId xmlns:p14="http://schemas.microsoft.com/office/powerpoint/2010/main" val="39475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1000"/>
                                        <p:tgtEl>
                                          <p:spTgt spid="6">
                                            <p:txEl>
                                              <p:pRg st="7" end="7"/>
                                            </p:txEl>
                                          </p:spTgt>
                                        </p:tgtEl>
                                      </p:cBhvr>
                                    </p:animEffect>
                                    <p:anim calcmode="lin" valueType="num">
                                      <p:cBhvr>
                                        <p:cTn id="4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1000"/>
                                        <p:tgtEl>
                                          <p:spTgt spid="4">
                                            <p:txEl>
                                              <p:pRg st="0" end="0"/>
                                            </p:txEl>
                                          </p:spTgt>
                                        </p:tgtEl>
                                      </p:cBhvr>
                                    </p:animEffect>
                                    <p:anim calcmode="lin" valueType="num">
                                      <p:cBhvr>
                                        <p:cTn id="5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75C693-68EA-A89D-F3FE-DF2C4B56A4B9}"/>
              </a:ext>
            </a:extLst>
          </p:cNvPr>
          <p:cNvPicPr>
            <a:picLocks noChangeAspect="1"/>
          </p:cNvPicPr>
          <p:nvPr/>
        </p:nvPicPr>
        <p:blipFill>
          <a:blip r:embed="rId2"/>
          <a:stretch>
            <a:fillRect/>
          </a:stretch>
        </p:blipFill>
        <p:spPr>
          <a:xfrm>
            <a:off x="3563888" y="1087683"/>
            <a:ext cx="5616623" cy="3384376"/>
          </a:xfrm>
          <a:prstGeom prst="rect">
            <a:avLst/>
          </a:prstGeom>
        </p:spPr>
      </p:pic>
      <p:sp>
        <p:nvSpPr>
          <p:cNvPr id="9" name="CuadroTexto 8">
            <a:extLst>
              <a:ext uri="{FF2B5EF4-FFF2-40B4-BE49-F238E27FC236}">
                <a16:creationId xmlns:a16="http://schemas.microsoft.com/office/drawing/2014/main" id="{10E459E7-3113-1385-080A-04462281D399}"/>
              </a:ext>
            </a:extLst>
          </p:cNvPr>
          <p:cNvSpPr txBox="1"/>
          <p:nvPr/>
        </p:nvSpPr>
        <p:spPr>
          <a:xfrm>
            <a:off x="3563888" y="4515966"/>
            <a:ext cx="5358063" cy="461665"/>
          </a:xfrm>
          <a:prstGeom prst="rect">
            <a:avLst/>
          </a:prstGeom>
          <a:noFill/>
        </p:spPr>
        <p:txBody>
          <a:bodyPr wrap="square">
            <a:spAutoFit/>
          </a:bodyPr>
          <a:lstStyle/>
          <a:p>
            <a:r>
              <a:rPr lang="en-US" sz="800" dirty="0"/>
              <a:t>Fuente: </a:t>
            </a:r>
            <a:r>
              <a:rPr lang="en-US" sz="800" dirty="0" err="1"/>
              <a:t>Higham</a:t>
            </a:r>
            <a:r>
              <a:rPr lang="en-US" sz="800" dirty="0"/>
              <a:t> C, Setzer J and </a:t>
            </a:r>
            <a:r>
              <a:rPr lang="en-US" sz="800" dirty="0" err="1"/>
              <a:t>Bradeen</a:t>
            </a:r>
            <a:r>
              <a:rPr lang="en-US" sz="800" dirty="0"/>
              <a:t> E (2022) Challenging government responses to climate change through framework litigation. London: Grantham Research Institute on Climate Change and the Environment and Centre for Climate Change Economics and Policy, London School of Economics and Political Science</a:t>
            </a:r>
            <a:endParaRPr lang="es-ES" sz="800" dirty="0"/>
          </a:p>
        </p:txBody>
      </p:sp>
      <p:sp>
        <p:nvSpPr>
          <p:cNvPr id="2" name="CuadroTexto 1">
            <a:extLst>
              <a:ext uri="{FF2B5EF4-FFF2-40B4-BE49-F238E27FC236}">
                <a16:creationId xmlns:a16="http://schemas.microsoft.com/office/drawing/2014/main" id="{FD1F7909-4F42-B462-AAA6-2EF07096981C}"/>
              </a:ext>
            </a:extLst>
          </p:cNvPr>
          <p:cNvSpPr txBox="1"/>
          <p:nvPr/>
        </p:nvSpPr>
        <p:spPr>
          <a:xfrm>
            <a:off x="107504" y="1330478"/>
            <a:ext cx="3456384" cy="3262432"/>
          </a:xfrm>
          <a:prstGeom prst="rect">
            <a:avLst/>
          </a:prstGeom>
          <a:noFill/>
        </p:spPr>
        <p:txBody>
          <a:bodyPr wrap="square" rtlCol="0">
            <a:spAutoFit/>
          </a:bodyPr>
          <a:lstStyle/>
          <a:p>
            <a:endParaRPr lang="es-ES" dirty="0"/>
          </a:p>
          <a:p>
            <a:r>
              <a:rPr lang="es-ES" sz="1600" dirty="0"/>
              <a:t>Se demanda al Estado (Administración/Legislador) por: </a:t>
            </a:r>
          </a:p>
          <a:p>
            <a:endParaRPr lang="es-ES" sz="1600" dirty="0"/>
          </a:p>
          <a:p>
            <a:pPr marL="285750" indent="-285750">
              <a:buFont typeface="Wingdings" panose="05000000000000000000" pitchFamily="2" charset="2"/>
              <a:buChar char="Ø"/>
            </a:pPr>
            <a:r>
              <a:rPr lang="es-ES" sz="1400" dirty="0"/>
              <a:t>Inactividad o insuficiencia de la acción adoptada (planes o normas) </a:t>
            </a:r>
          </a:p>
          <a:p>
            <a:pPr marL="285750" indent="-285750">
              <a:buFont typeface="Wingdings" panose="05000000000000000000" pitchFamily="2" charset="2"/>
              <a:buChar char="Ø"/>
            </a:pPr>
            <a:endParaRPr lang="es-ES" sz="1400" dirty="0"/>
          </a:p>
          <a:p>
            <a:pPr marL="285750" indent="-285750">
              <a:buFont typeface="Wingdings" panose="05000000000000000000" pitchFamily="2" charset="2"/>
              <a:buChar char="Ø"/>
            </a:pPr>
            <a:r>
              <a:rPr lang="es-ES" sz="1400" dirty="0"/>
              <a:t>La adopción de actos o normas que contribuyen a incrementar el calentamiento global (por ej. autorización de proyectos de extracción de combustibles fósiles)</a:t>
            </a:r>
          </a:p>
          <a:p>
            <a:pPr marL="285750" indent="-285750">
              <a:buFont typeface="Wingdings" panose="05000000000000000000" pitchFamily="2" charset="2"/>
              <a:buChar char="Ø"/>
            </a:pPr>
            <a:endParaRPr lang="es-ES" sz="1400" dirty="0"/>
          </a:p>
          <a:p>
            <a:pPr marL="285750" indent="-285750">
              <a:buFont typeface="Wingdings" panose="05000000000000000000" pitchFamily="2" charset="2"/>
              <a:buChar char="Ø"/>
            </a:pPr>
            <a:r>
              <a:rPr lang="es-ES" sz="1400" dirty="0"/>
              <a:t>Responsabilidad por daños causados</a:t>
            </a:r>
          </a:p>
        </p:txBody>
      </p:sp>
      <p:sp>
        <p:nvSpPr>
          <p:cNvPr id="3" name="CuadroTexto 2">
            <a:extLst>
              <a:ext uri="{FF2B5EF4-FFF2-40B4-BE49-F238E27FC236}">
                <a16:creationId xmlns:a16="http://schemas.microsoft.com/office/drawing/2014/main" id="{0AAD8D6F-2929-C474-7CF5-1F321D377C00}"/>
              </a:ext>
            </a:extLst>
          </p:cNvPr>
          <p:cNvSpPr txBox="1"/>
          <p:nvPr/>
        </p:nvSpPr>
        <p:spPr>
          <a:xfrm>
            <a:off x="179512" y="1087683"/>
            <a:ext cx="3312368" cy="400110"/>
          </a:xfrm>
          <a:prstGeom prst="rect">
            <a:avLst/>
          </a:prstGeom>
          <a:noFill/>
        </p:spPr>
        <p:txBody>
          <a:bodyPr wrap="square" rtlCol="0">
            <a:spAutoFit/>
          </a:bodyPr>
          <a:lstStyle/>
          <a:p>
            <a:r>
              <a:rPr lang="es-ES" sz="2000" dirty="0">
                <a:solidFill>
                  <a:schemeClr val="tx2">
                    <a:lumMod val="75000"/>
                  </a:schemeClr>
                </a:solidFill>
                <a:latin typeface="+mj-lt"/>
              </a:rPr>
              <a:t>Litigios climáticos públicos </a:t>
            </a:r>
          </a:p>
        </p:txBody>
      </p:sp>
    </p:spTree>
    <p:extLst>
      <p:ext uri="{BB962C8B-B14F-4D97-AF65-F5344CB8AC3E}">
        <p14:creationId xmlns:p14="http://schemas.microsoft.com/office/powerpoint/2010/main" val="237164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543DE-0F8E-419E-3EFB-237F3B5336C4}"/>
              </a:ext>
            </a:extLst>
          </p:cNvPr>
          <p:cNvSpPr>
            <a:spLocks noGrp="1"/>
          </p:cNvSpPr>
          <p:nvPr>
            <p:ph type="title"/>
          </p:nvPr>
        </p:nvSpPr>
        <p:spPr>
          <a:xfrm>
            <a:off x="5868144" y="456752"/>
            <a:ext cx="2674640" cy="435695"/>
          </a:xfrm>
        </p:spPr>
        <p:txBody>
          <a:bodyPr/>
          <a:lstStyle/>
          <a:p>
            <a:pPr algn="r"/>
            <a:r>
              <a:rPr lang="es-ES" sz="2800" b="1" dirty="0">
                <a:solidFill>
                  <a:schemeClr val="accent1">
                    <a:lumMod val="75000"/>
                  </a:schemeClr>
                </a:solidFill>
              </a:rPr>
              <a:t>Marco jurídico</a:t>
            </a:r>
          </a:p>
        </p:txBody>
      </p:sp>
      <p:sp>
        <p:nvSpPr>
          <p:cNvPr id="3" name="Marcador de contenido 2">
            <a:extLst>
              <a:ext uri="{FF2B5EF4-FFF2-40B4-BE49-F238E27FC236}">
                <a16:creationId xmlns:a16="http://schemas.microsoft.com/office/drawing/2014/main" id="{1DF3EE10-9B96-B38A-34C4-CB64AAE76F03}"/>
              </a:ext>
            </a:extLst>
          </p:cNvPr>
          <p:cNvSpPr>
            <a:spLocks noGrp="1"/>
          </p:cNvSpPr>
          <p:nvPr>
            <p:ph idx="1"/>
          </p:nvPr>
        </p:nvSpPr>
        <p:spPr>
          <a:xfrm>
            <a:off x="457200" y="874514"/>
            <a:ext cx="8229600" cy="4268986"/>
          </a:xfrm>
        </p:spPr>
        <p:txBody>
          <a:bodyPr/>
          <a:lstStyle/>
          <a:p>
            <a:pPr marL="400050" indent="-400050">
              <a:buAutoNum type="romanUcPeriod"/>
            </a:pPr>
            <a:r>
              <a:rPr lang="es-ES" sz="1600" b="1" dirty="0">
                <a:solidFill>
                  <a:srgbClr val="C00000"/>
                </a:solidFill>
                <a:ea typeface="Calibri" panose="020F0502020204030204" pitchFamily="34" charset="0"/>
              </a:rPr>
              <a:t>Régimen Global </a:t>
            </a:r>
          </a:p>
          <a:p>
            <a:pPr marL="0" indent="0">
              <a:buNone/>
            </a:pPr>
            <a:endParaRPr lang="es-ES" sz="1600" b="1" dirty="0">
              <a:solidFill>
                <a:srgbClr val="000000"/>
              </a:solidFill>
              <a:ea typeface="Calibri" panose="020F0502020204030204" pitchFamily="34" charset="0"/>
            </a:endParaRPr>
          </a:p>
          <a:p>
            <a:r>
              <a:rPr lang="es-ES" sz="1300" dirty="0">
                <a:solidFill>
                  <a:srgbClr val="000000"/>
                </a:solidFill>
                <a:effectLst/>
                <a:ea typeface="Calibri" panose="020F0502020204030204" pitchFamily="34" charset="0"/>
              </a:rPr>
              <a:t>1992 </a:t>
            </a:r>
            <a:r>
              <a:rPr lang="es-ES" sz="1300" b="1" dirty="0">
                <a:solidFill>
                  <a:srgbClr val="000000"/>
                </a:solidFill>
                <a:effectLst/>
                <a:ea typeface="Calibri" panose="020F0502020204030204" pitchFamily="34" charset="0"/>
              </a:rPr>
              <a:t>Convención Marco de las Naciones Unidas sobre el Cambio Climático:</a:t>
            </a:r>
            <a:r>
              <a:rPr lang="es-ES" sz="1300" dirty="0">
                <a:solidFill>
                  <a:srgbClr val="000000"/>
                </a:solidFill>
                <a:effectLst/>
                <a:ea typeface="Calibri" panose="020F0502020204030204" pitchFamily="34" charset="0"/>
              </a:rPr>
              <a:t> </a:t>
            </a:r>
          </a:p>
          <a:p>
            <a:pPr marL="0" indent="0">
              <a:buNone/>
            </a:pPr>
            <a:r>
              <a:rPr lang="es-ES" sz="1300" dirty="0">
                <a:solidFill>
                  <a:srgbClr val="000000"/>
                </a:solidFill>
                <a:ea typeface="Calibri" panose="020F0502020204030204" pitchFamily="34" charset="0"/>
              </a:rPr>
              <a:t>	P</a:t>
            </a:r>
            <a:r>
              <a:rPr lang="es-ES" sz="1300" dirty="0">
                <a:solidFill>
                  <a:srgbClr val="000000"/>
                </a:solidFill>
                <a:effectLst/>
                <a:ea typeface="Calibri" panose="020F0502020204030204" pitchFamily="34" charset="0"/>
              </a:rPr>
              <a:t>rincipios de </a:t>
            </a:r>
            <a:r>
              <a:rPr lang="es-ES" sz="1300" b="1" dirty="0">
                <a:solidFill>
                  <a:srgbClr val="000000"/>
                </a:solidFill>
                <a:effectLst/>
                <a:ea typeface="Calibri" panose="020F0502020204030204" pitchFamily="34" charset="0"/>
              </a:rPr>
              <a:t>cautela</a:t>
            </a:r>
            <a:r>
              <a:rPr lang="es-ES" sz="1300" dirty="0">
                <a:solidFill>
                  <a:srgbClr val="000000"/>
                </a:solidFill>
                <a:effectLst/>
                <a:ea typeface="Calibri" panose="020F0502020204030204" pitchFamily="34" charset="0"/>
              </a:rPr>
              <a:t> y de </a:t>
            </a:r>
            <a:r>
              <a:rPr lang="es-ES" sz="1000" b="1" i="0" dirty="0">
                <a:solidFill>
                  <a:srgbClr val="424245"/>
                </a:solidFill>
                <a:effectLst/>
                <a:latin typeface="Merriweather Sans Regular"/>
              </a:rPr>
              <a:t>responsabilidad común pero diferenciada (art. </a:t>
            </a:r>
            <a:r>
              <a:rPr lang="es-ES" sz="1300" b="1" dirty="0">
                <a:solidFill>
                  <a:srgbClr val="000000"/>
                </a:solidFill>
                <a:ea typeface="Calibri" panose="020F0502020204030204" pitchFamily="34" charset="0"/>
              </a:rPr>
              <a:t>2)</a:t>
            </a:r>
            <a:endParaRPr lang="es-ES" sz="1300" b="1" dirty="0">
              <a:solidFill>
                <a:srgbClr val="000000"/>
              </a:solidFill>
              <a:effectLst/>
              <a:ea typeface="Calibri" panose="020F0502020204030204" pitchFamily="34" charset="0"/>
            </a:endParaRPr>
          </a:p>
          <a:p>
            <a:endParaRPr lang="es-ES" sz="1300" dirty="0">
              <a:solidFill>
                <a:srgbClr val="000000"/>
              </a:solidFill>
              <a:effectLst/>
              <a:ea typeface="Calibri" panose="020F0502020204030204" pitchFamily="34" charset="0"/>
            </a:endParaRPr>
          </a:p>
          <a:p>
            <a:r>
              <a:rPr lang="es-ES" sz="1300" dirty="0">
                <a:solidFill>
                  <a:srgbClr val="000000"/>
                </a:solidFill>
                <a:effectLst/>
                <a:ea typeface="Calibri" panose="020F0502020204030204" pitchFamily="34" charset="0"/>
              </a:rPr>
              <a:t>1997 </a:t>
            </a:r>
            <a:r>
              <a:rPr lang="es-ES" sz="1300" b="1" dirty="0">
                <a:solidFill>
                  <a:srgbClr val="000000"/>
                </a:solidFill>
                <a:effectLst/>
                <a:ea typeface="Calibri" panose="020F0502020204030204" pitchFamily="34" charset="0"/>
              </a:rPr>
              <a:t>Protocolo de Kioto: </a:t>
            </a:r>
            <a:r>
              <a:rPr lang="es-ES" sz="1300" dirty="0">
                <a:solidFill>
                  <a:schemeClr val="tx2">
                    <a:lumMod val="75000"/>
                  </a:schemeClr>
                </a:solidFill>
                <a:effectLst/>
                <a:ea typeface="Calibri" panose="020F0502020204030204" pitchFamily="34" charset="0"/>
              </a:rPr>
              <a:t>objetivos de reducción media de emisiones CO2 jurídicamente vinculantes a los </a:t>
            </a:r>
            <a:r>
              <a:rPr lang="es-ES" sz="1300" dirty="0">
                <a:solidFill>
                  <a:schemeClr val="tx2">
                    <a:lumMod val="75000"/>
                  </a:schemeClr>
                </a:solidFill>
                <a:ea typeface="Calibri" panose="020F0502020204030204" pitchFamily="34" charset="0"/>
              </a:rPr>
              <a:t>e</a:t>
            </a:r>
            <a:r>
              <a:rPr lang="es-ES" sz="1300" dirty="0">
                <a:solidFill>
                  <a:schemeClr val="tx2">
                    <a:lumMod val="75000"/>
                  </a:schemeClr>
                </a:solidFill>
                <a:effectLst/>
                <a:ea typeface="Calibri" panose="020F0502020204030204" pitchFamily="34" charset="0"/>
              </a:rPr>
              <a:t>stados desarrollados Parte del Anexo B (2008-2012: reducción media de 5% emisiones respecto a 1990)</a:t>
            </a:r>
          </a:p>
          <a:p>
            <a:pPr lvl="1"/>
            <a:r>
              <a:rPr lang="es-ES" sz="1300" dirty="0">
                <a:ea typeface="Calibri" panose="020F0502020204030204" pitchFamily="34" charset="0"/>
              </a:rPr>
              <a:t>2012 Enmienda de Doha: reducción para período de 2013 a 2020 de + 18% de emisiones respecto a 1990.</a:t>
            </a:r>
            <a:endParaRPr lang="es-ES" sz="1300" dirty="0">
              <a:effectLst/>
              <a:ea typeface="Calibri" panose="020F0502020204030204" pitchFamily="34" charset="0"/>
            </a:endParaRPr>
          </a:p>
          <a:p>
            <a:endParaRPr lang="es-ES" sz="1300" dirty="0">
              <a:effectLst/>
              <a:ea typeface="Calibri" panose="020F0502020204030204" pitchFamily="34" charset="0"/>
            </a:endParaRPr>
          </a:p>
          <a:p>
            <a:r>
              <a:rPr lang="es-ES" sz="1300" dirty="0">
                <a:effectLst/>
                <a:ea typeface="Calibri" panose="020F0502020204030204" pitchFamily="34" charset="0"/>
              </a:rPr>
              <a:t>2015 </a:t>
            </a:r>
            <a:r>
              <a:rPr lang="es-ES" sz="1300" b="1" dirty="0">
                <a:effectLst/>
                <a:ea typeface="Calibri" panose="020F0502020204030204" pitchFamily="34" charset="0"/>
              </a:rPr>
              <a:t>Acuerdo de París </a:t>
            </a:r>
          </a:p>
          <a:p>
            <a:pPr lvl="1">
              <a:buFont typeface="Wingdings" panose="05000000000000000000" pitchFamily="2" charset="2"/>
              <a:buChar char="Ø"/>
            </a:pPr>
            <a:r>
              <a:rPr lang="es-ES" sz="1300" dirty="0"/>
              <a:t>Objetivo: </a:t>
            </a:r>
            <a:r>
              <a:rPr lang="es-ES" sz="1300" dirty="0">
                <a:effectLst/>
                <a:ea typeface="Times New Roman" panose="02020603050405020304" pitchFamily="18" charset="0"/>
                <a:cs typeface="Times New Roman" panose="02020603050405020304" pitchFamily="18" charset="0"/>
              </a:rPr>
              <a:t>"</a:t>
            </a:r>
            <a:r>
              <a:rPr lang="es-ES" sz="1300" b="1" dirty="0">
                <a:effectLst/>
                <a:ea typeface="Times New Roman" panose="02020603050405020304" pitchFamily="18" charset="0"/>
                <a:cs typeface="Times New Roman" panose="02020603050405020304" pitchFamily="18" charset="0"/>
              </a:rPr>
              <a:t>Mantener el aumento de la temperatura media mundial muy por debajo de los 2 °C </a:t>
            </a:r>
            <a:r>
              <a:rPr lang="es-ES" sz="1300" dirty="0">
                <a:effectLst/>
                <a:ea typeface="Times New Roman" panose="02020603050405020304" pitchFamily="18" charset="0"/>
                <a:cs typeface="Times New Roman" panose="02020603050405020304" pitchFamily="18" charset="0"/>
              </a:rPr>
              <a:t>respecto a los niveles preindustriales y proseguir los esfuerzos para </a:t>
            </a:r>
            <a:r>
              <a:rPr lang="es-ES" sz="1300" b="1" dirty="0">
                <a:effectLst/>
                <a:ea typeface="Times New Roman" panose="02020603050405020304" pitchFamily="18" charset="0"/>
                <a:cs typeface="Times New Roman" panose="02020603050405020304" pitchFamily="18" charset="0"/>
              </a:rPr>
              <a:t>limitar el aumento de la temperatura a 1,5 °C </a:t>
            </a:r>
            <a:r>
              <a:rPr lang="es-ES" sz="1300" dirty="0">
                <a:effectLst/>
                <a:ea typeface="Times New Roman" panose="02020603050405020304" pitchFamily="18" charset="0"/>
                <a:cs typeface="Times New Roman" panose="02020603050405020304" pitchFamily="18" charset="0"/>
              </a:rPr>
              <a:t>respecto a los niveles preindustriales“ (a</a:t>
            </a:r>
            <a:r>
              <a:rPr lang="es-ES" sz="1300" dirty="0"/>
              <a:t>rt. 2.1)</a:t>
            </a:r>
            <a:r>
              <a:rPr lang="es-ES" sz="1300" dirty="0">
                <a:effectLst/>
                <a:ea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s-ES" sz="1300" dirty="0">
                <a:ea typeface="Calibri" panose="020F0502020204030204" pitchFamily="34" charset="0"/>
                <a:cs typeface="Times New Roman" panose="02020603050405020304" pitchFamily="18" charset="0"/>
              </a:rPr>
              <a:t>Alcanzar la </a:t>
            </a:r>
            <a:r>
              <a:rPr lang="es-ES" sz="1300" b="1" dirty="0">
                <a:ea typeface="Calibri" panose="020F0502020204030204" pitchFamily="34" charset="0"/>
                <a:cs typeface="Times New Roman" panose="02020603050405020304" pitchFamily="18" charset="0"/>
              </a:rPr>
              <a:t>neutralidad de emisiones GEI </a:t>
            </a:r>
            <a:r>
              <a:rPr lang="es-ES" sz="1300" dirty="0">
                <a:ea typeface="Calibri" panose="020F0502020204030204" pitchFamily="34" charset="0"/>
                <a:cs typeface="Times New Roman" panose="02020603050405020304" pitchFamily="18" charset="0"/>
              </a:rPr>
              <a:t>(emisiones netas cero) para </a:t>
            </a:r>
            <a:r>
              <a:rPr lang="es-ES" sz="1300" b="1" dirty="0">
                <a:ea typeface="Calibri" panose="020F0502020204030204" pitchFamily="34" charset="0"/>
                <a:cs typeface="Times New Roman" panose="02020603050405020304" pitchFamily="18" charset="0"/>
              </a:rPr>
              <a:t>2050</a:t>
            </a:r>
            <a:r>
              <a:rPr lang="es-ES" sz="1300" dirty="0">
                <a:ea typeface="Calibri" panose="020F0502020204030204" pitchFamily="34" charset="0"/>
                <a:cs typeface="Times New Roman" panose="02020603050405020304" pitchFamily="18" charset="0"/>
              </a:rPr>
              <a:t> (Art. 4) </a:t>
            </a:r>
          </a:p>
          <a:p>
            <a:pPr lvl="1">
              <a:buFont typeface="Wingdings" panose="05000000000000000000" pitchFamily="2" charset="2"/>
              <a:buChar char="Ø"/>
            </a:pPr>
            <a:r>
              <a:rPr lang="es-ES" sz="1300" dirty="0">
                <a:effectLst/>
                <a:ea typeface="Times New Roman" panose="02020603050405020304" pitchFamily="18" charset="0"/>
              </a:rPr>
              <a:t>Los estados han de adoptar, comunicar y cumplir con "</a:t>
            </a:r>
            <a:r>
              <a:rPr lang="es-ES" sz="1300" b="1" dirty="0">
                <a:effectLst/>
                <a:ea typeface="Times New Roman" panose="02020603050405020304" pitchFamily="18" charset="0"/>
              </a:rPr>
              <a:t>Contribuciones Previstas y Determinadas a Nivel Nacional" </a:t>
            </a:r>
            <a:r>
              <a:rPr lang="es-ES" sz="1300" dirty="0">
                <a:effectLst/>
                <a:ea typeface="Times New Roman" panose="02020603050405020304" pitchFamily="18" charset="0"/>
              </a:rPr>
              <a:t>(CPDN). </a:t>
            </a:r>
          </a:p>
          <a:p>
            <a:pPr lvl="1">
              <a:buFont typeface="Wingdings" panose="05000000000000000000" pitchFamily="2" charset="2"/>
              <a:buChar char="Ø"/>
            </a:pPr>
            <a:endParaRPr lang="es-ES" sz="1300" dirty="0">
              <a:ea typeface="Times New Roman" panose="02020603050405020304" pitchFamily="18" charset="0"/>
            </a:endParaRPr>
          </a:p>
          <a:p>
            <a:r>
              <a:rPr lang="es-ES" sz="1200" b="1" dirty="0">
                <a:ea typeface="Times New Roman" panose="02020603050405020304" pitchFamily="18" charset="0"/>
              </a:rPr>
              <a:t>2022 </a:t>
            </a:r>
            <a:r>
              <a:rPr lang="es-ES" sz="1200" b="1" dirty="0" err="1">
                <a:ea typeface="Times New Roman" panose="02020603050405020304" pitchFamily="18" charset="0"/>
              </a:rPr>
              <a:t>CoP</a:t>
            </a:r>
            <a:r>
              <a:rPr lang="es-ES" sz="1200" b="1" dirty="0">
                <a:ea typeface="Times New Roman" panose="02020603050405020304" pitchFamily="18" charset="0"/>
              </a:rPr>
              <a:t> 27</a:t>
            </a:r>
            <a:r>
              <a:rPr lang="es-ES" sz="1200" dirty="0">
                <a:ea typeface="Times New Roman" panose="02020603050405020304" pitchFamily="18" charset="0"/>
              </a:rPr>
              <a:t>: “</a:t>
            </a:r>
            <a:r>
              <a:rPr lang="es-ES" sz="1200" b="1" dirty="0">
                <a:ea typeface="Times New Roman" panose="02020603050405020304" pitchFamily="18" charset="0"/>
              </a:rPr>
              <a:t>Fondo de Pérdidas y Daños</a:t>
            </a:r>
            <a:r>
              <a:rPr lang="es-ES" sz="1200" dirty="0">
                <a:ea typeface="Times New Roman" panose="02020603050405020304" pitchFamily="18" charset="0"/>
              </a:rPr>
              <a:t>” para países vulnerables. Reafirma el objetivo de </a:t>
            </a:r>
            <a:r>
              <a:rPr lang="es-ES" sz="1200" b="1" dirty="0">
                <a:ea typeface="Times New Roman" panose="02020603050405020304" pitchFamily="18" charset="0"/>
              </a:rPr>
              <a:t>&gt; 1.5 </a:t>
            </a:r>
            <a:r>
              <a:rPr lang="es-ES" sz="1200" b="1" dirty="0" err="1">
                <a:ea typeface="Times New Roman" panose="02020603050405020304" pitchFamily="18" charset="0"/>
              </a:rPr>
              <a:t>ºC</a:t>
            </a:r>
            <a:endParaRPr lang="es-ES" sz="1200" b="1" dirty="0">
              <a:effectLst/>
              <a:ea typeface="Times New Roman" panose="02020603050405020304" pitchFamily="18" charset="0"/>
            </a:endParaRPr>
          </a:p>
          <a:p>
            <a:pPr marL="0" indent="0">
              <a:buNone/>
            </a:pPr>
            <a:endParaRPr lang="es-ES" sz="1800" b="1" dirty="0">
              <a:solidFill>
                <a:srgbClr val="000000"/>
              </a:solidFill>
              <a:ea typeface="Calibri" panose="020F0502020204030204" pitchFamily="34" charset="0"/>
            </a:endParaRPr>
          </a:p>
          <a:p>
            <a:pPr>
              <a:buFont typeface="Wingdings" panose="05000000000000000000" pitchFamily="2" charset="2"/>
              <a:buChar char="Ø"/>
            </a:pPr>
            <a:endParaRPr lang="es-ES" sz="1700" dirty="0">
              <a:effectLst/>
              <a:ea typeface="Calibri" panose="020F0502020204030204" pitchFamily="34" charset="0"/>
              <a:cs typeface="Times New Roman" panose="02020603050405020304" pitchFamily="18" charset="0"/>
            </a:endParaRPr>
          </a:p>
          <a:p>
            <a:endParaRPr lang="es-ES" dirty="0"/>
          </a:p>
        </p:txBody>
      </p:sp>
      <p:pic>
        <p:nvPicPr>
          <p:cNvPr id="4098" name="Picture 2" descr="Resultado de imagen de convenio marco de cambio climático logo">
            <a:extLst>
              <a:ext uri="{FF2B5EF4-FFF2-40B4-BE49-F238E27FC236}">
                <a16:creationId xmlns:a16="http://schemas.microsoft.com/office/drawing/2014/main" id="{AA347AC7-1B33-7491-DADB-08AC0C089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935" y="894774"/>
            <a:ext cx="1154669" cy="13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1000"/>
                                        <p:tgtEl>
                                          <p:spTgt spid="3">
                                            <p:txEl>
                                              <p:pRg st="13" end="13"/>
                                            </p:txEl>
                                          </p:spTgt>
                                        </p:tgtEl>
                                      </p:cBhvr>
                                    </p:animEffect>
                                    <p:anim calcmode="lin" valueType="num">
                                      <p:cBhvr>
                                        <p:cTn id="7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543DE-0F8E-419E-3EFB-237F3B5336C4}"/>
              </a:ext>
            </a:extLst>
          </p:cNvPr>
          <p:cNvSpPr>
            <a:spLocks noGrp="1"/>
          </p:cNvSpPr>
          <p:nvPr>
            <p:ph type="title"/>
          </p:nvPr>
        </p:nvSpPr>
        <p:spPr>
          <a:xfrm>
            <a:off x="6084168" y="481694"/>
            <a:ext cx="2602632" cy="435695"/>
          </a:xfrm>
        </p:spPr>
        <p:txBody>
          <a:bodyPr/>
          <a:lstStyle/>
          <a:p>
            <a:pPr algn="r"/>
            <a:r>
              <a:rPr lang="es-ES" sz="2800" b="1" dirty="0">
                <a:solidFill>
                  <a:schemeClr val="accent1">
                    <a:lumMod val="75000"/>
                  </a:schemeClr>
                </a:solidFill>
              </a:rPr>
              <a:t>Marco jurídico II </a:t>
            </a:r>
          </a:p>
        </p:txBody>
      </p:sp>
      <p:sp>
        <p:nvSpPr>
          <p:cNvPr id="3" name="Marcador de contenido 2">
            <a:extLst>
              <a:ext uri="{FF2B5EF4-FFF2-40B4-BE49-F238E27FC236}">
                <a16:creationId xmlns:a16="http://schemas.microsoft.com/office/drawing/2014/main" id="{1DF3EE10-9B96-B38A-34C4-CB64AAE76F03}"/>
              </a:ext>
            </a:extLst>
          </p:cNvPr>
          <p:cNvSpPr>
            <a:spLocks noGrp="1"/>
          </p:cNvSpPr>
          <p:nvPr>
            <p:ph idx="1"/>
          </p:nvPr>
        </p:nvSpPr>
        <p:spPr>
          <a:xfrm>
            <a:off x="457200" y="1082530"/>
            <a:ext cx="8229600" cy="3865483"/>
          </a:xfrm>
        </p:spPr>
        <p:txBody>
          <a:bodyPr/>
          <a:lstStyle/>
          <a:p>
            <a:pPr marL="0" indent="0">
              <a:buNone/>
            </a:pPr>
            <a:r>
              <a:rPr lang="es-ES" sz="1600" b="1" dirty="0">
                <a:solidFill>
                  <a:srgbClr val="C00000"/>
                </a:solidFill>
                <a:ea typeface="Calibri" panose="020F0502020204030204" pitchFamily="34" charset="0"/>
              </a:rPr>
              <a:t>II. Unión Europea: </a:t>
            </a:r>
          </a:p>
          <a:p>
            <a:pPr marL="0" indent="0">
              <a:buNone/>
            </a:pPr>
            <a:r>
              <a:rPr lang="es-ES" sz="1300" b="1" dirty="0">
                <a:solidFill>
                  <a:schemeClr val="tx2">
                    <a:lumMod val="75000"/>
                  </a:schemeClr>
                </a:solidFill>
                <a:ea typeface="Calibri" panose="020F0502020204030204" pitchFamily="34" charset="0"/>
              </a:rPr>
              <a:t>Derecho originario: </a:t>
            </a:r>
          </a:p>
          <a:p>
            <a:pPr marL="0" indent="0">
              <a:buNone/>
            </a:pPr>
            <a:r>
              <a:rPr lang="es-ES" sz="1300" dirty="0">
                <a:solidFill>
                  <a:srgbClr val="000000"/>
                </a:solidFill>
                <a:ea typeface="Calibri" panose="020F0502020204030204" pitchFamily="34" charset="0"/>
              </a:rPr>
              <a:t>Art. 191.1 TFUE (Objetivos de la política ambiental): “Luchar contra el cambio climático”</a:t>
            </a:r>
          </a:p>
          <a:p>
            <a:pPr marL="0" indent="0">
              <a:buNone/>
            </a:pPr>
            <a:endParaRPr lang="es-ES" sz="1300" dirty="0">
              <a:effectLst/>
              <a:ea typeface="Calibri" panose="020F0502020204030204" pitchFamily="34" charset="0"/>
            </a:endParaRPr>
          </a:p>
          <a:p>
            <a:pPr marL="0" indent="0">
              <a:buNone/>
            </a:pPr>
            <a:r>
              <a:rPr lang="es-ES" sz="1300" b="1" dirty="0">
                <a:solidFill>
                  <a:schemeClr val="tx2">
                    <a:lumMod val="75000"/>
                  </a:schemeClr>
                </a:solidFill>
                <a:effectLst/>
                <a:ea typeface="Calibri" panose="020F0502020204030204" pitchFamily="34" charset="0"/>
              </a:rPr>
              <a:t>Derecho </a:t>
            </a:r>
            <a:r>
              <a:rPr lang="es-ES" sz="1300" b="1" dirty="0">
                <a:solidFill>
                  <a:schemeClr val="tx2">
                    <a:lumMod val="75000"/>
                  </a:schemeClr>
                </a:solidFill>
                <a:ea typeface="Calibri" panose="020F0502020204030204" pitchFamily="34" charset="0"/>
              </a:rPr>
              <a:t>derivado: </a:t>
            </a:r>
          </a:p>
          <a:p>
            <a:pPr marL="400050" indent="-400050">
              <a:buFont typeface="+mj-lt"/>
              <a:buAutoNum type="romanLcPeriod"/>
            </a:pPr>
            <a:r>
              <a:rPr lang="es-ES" sz="1300" dirty="0">
                <a:effectLst/>
                <a:ea typeface="Calibri" panose="020F0502020204030204" pitchFamily="34" charset="0"/>
              </a:rPr>
              <a:t>Mercado de carbono (Directiva 2003/87/CE </a:t>
            </a:r>
            <a:r>
              <a:rPr lang="es-ES" sz="1300" dirty="0">
                <a:ea typeface="Calibri" panose="020F0502020204030204" pitchFamily="34" charset="0"/>
              </a:rPr>
              <a:t>sobre c</a:t>
            </a:r>
            <a:r>
              <a:rPr lang="es-ES" sz="1300" dirty="0">
                <a:effectLst/>
                <a:ea typeface="Calibri" panose="020F0502020204030204" pitchFamily="34" charset="0"/>
              </a:rPr>
              <a:t>omercio de derechos de emisiones GEI </a:t>
            </a:r>
            <a:r>
              <a:rPr lang="es-ES" sz="1300" dirty="0">
                <a:ea typeface="Calibri" panose="020F0502020204030204" pitchFamily="34" charset="0"/>
              </a:rPr>
              <a:t>-</a:t>
            </a:r>
            <a:r>
              <a:rPr lang="es-ES" sz="1300" dirty="0">
                <a:effectLst/>
                <a:ea typeface="Calibri" panose="020F0502020204030204" pitchFamily="34" charset="0"/>
              </a:rPr>
              <a:t> Directiva 2018/410) </a:t>
            </a:r>
          </a:p>
          <a:p>
            <a:pPr marL="400050" indent="-400050">
              <a:buFont typeface="+mj-lt"/>
              <a:buAutoNum type="romanLcPeriod"/>
            </a:pPr>
            <a:r>
              <a:rPr lang="es-ES" sz="1300" dirty="0">
                <a:effectLst/>
                <a:ea typeface="Times New Roman" panose="02020603050405020304" pitchFamily="18" charset="0"/>
              </a:rPr>
              <a:t>Objetivos nacionales de emisión vinculantes para cada Estado miembro para las emisiones de sectores no cubiertos por el mercado de emisiones (</a:t>
            </a:r>
            <a:r>
              <a:rPr lang="es-ES" sz="1300" dirty="0">
                <a:effectLst/>
                <a:ea typeface="Calibri" panose="020F0502020204030204" pitchFamily="34" charset="0"/>
                <a:cs typeface="Times New Roman" panose="02020603050405020304" pitchFamily="18" charset="0"/>
              </a:rPr>
              <a:t>Reglamento UE 2018/842 para las emisiones de 2021 a 2030</a:t>
            </a:r>
            <a:r>
              <a:rPr lang="es-ES" sz="1300" dirty="0">
                <a:effectLst/>
                <a:ea typeface="Times New Roman" panose="02020603050405020304" pitchFamily="18" charset="0"/>
              </a:rPr>
              <a:t>). </a:t>
            </a:r>
          </a:p>
          <a:p>
            <a:pPr marL="400050" indent="-400050">
              <a:buFont typeface="+mj-lt"/>
              <a:buAutoNum type="romanLcPeriod"/>
            </a:pPr>
            <a:r>
              <a:rPr lang="es-ES" sz="1300" dirty="0">
                <a:solidFill>
                  <a:srgbClr val="000000"/>
                </a:solidFill>
                <a:ea typeface="Calibri" panose="020F0502020204030204" pitchFamily="34" charset="0"/>
              </a:rPr>
              <a:t>Energías renovables (Directiva 2018/2001)</a:t>
            </a:r>
          </a:p>
          <a:p>
            <a:pPr marL="400050" indent="-400050">
              <a:buFont typeface="+mj-lt"/>
              <a:buAutoNum type="romanLcPeriod"/>
            </a:pPr>
            <a:r>
              <a:rPr lang="es-ES" sz="1300" dirty="0">
                <a:solidFill>
                  <a:srgbClr val="000000"/>
                </a:solidFill>
                <a:ea typeface="Calibri" panose="020F0502020204030204" pitchFamily="34" charset="0"/>
              </a:rPr>
              <a:t>Eficiencia energética (Directiva UE 2018/2002)  </a:t>
            </a:r>
          </a:p>
          <a:p>
            <a:pPr marL="400050" indent="-400050">
              <a:buFont typeface="+mj-lt"/>
              <a:buAutoNum type="romanLcPeriod"/>
            </a:pPr>
            <a:r>
              <a:rPr lang="es-ES" sz="1300" dirty="0">
                <a:solidFill>
                  <a:srgbClr val="000000"/>
                </a:solidFill>
                <a:ea typeface="Calibri" panose="020F0502020204030204" pitchFamily="34" charset="0"/>
              </a:rPr>
              <a:t>Almacenamiento geológico de CO2 (Reglamento UE 2018/841)</a:t>
            </a:r>
          </a:p>
          <a:p>
            <a:pPr marL="400050" indent="-400050">
              <a:buFont typeface="+mj-lt"/>
              <a:buAutoNum type="romanLcPeriod"/>
            </a:pPr>
            <a:r>
              <a:rPr lang="es-ES" sz="1300" b="1" dirty="0">
                <a:ea typeface="Calibri" panose="020F0502020204030204" pitchFamily="34" charset="0"/>
              </a:rPr>
              <a:t>G</a:t>
            </a:r>
            <a:r>
              <a:rPr lang="es-ES" sz="1300" b="1" dirty="0">
                <a:effectLst/>
                <a:ea typeface="Calibri" panose="020F0502020204030204" pitchFamily="34" charset="0"/>
              </a:rPr>
              <a:t>obernanza de la Unión de la Energía y la Acción por el Clima</a:t>
            </a:r>
            <a:r>
              <a:rPr lang="es-ES" sz="1300" dirty="0">
                <a:effectLst/>
                <a:ea typeface="Calibri" panose="020F0502020204030204" pitchFamily="34" charset="0"/>
              </a:rPr>
              <a:t> (Reglamento UE 2018/1999): </a:t>
            </a:r>
          </a:p>
          <a:p>
            <a:pPr marL="800100" lvl="1" indent="-400050">
              <a:buFont typeface="Wingdings" panose="05000000000000000000" pitchFamily="2" charset="2"/>
              <a:buChar char="§"/>
            </a:pPr>
            <a:r>
              <a:rPr lang="es-ES" sz="1400" b="1" dirty="0">
                <a:solidFill>
                  <a:srgbClr val="FF0000"/>
                </a:solidFill>
                <a:effectLst/>
                <a:ea typeface="Calibri" panose="020F0502020204030204" pitchFamily="34" charset="0"/>
              </a:rPr>
              <a:t>Planes Nacionales Integrados de Energía y Clima </a:t>
            </a:r>
            <a:r>
              <a:rPr lang="es-ES" sz="1400" dirty="0">
                <a:effectLst/>
                <a:ea typeface="Calibri" panose="020F0502020204030204" pitchFamily="34" charset="0"/>
              </a:rPr>
              <a:t>(PNIEC) de 2021 a 2030</a:t>
            </a:r>
          </a:p>
          <a:p>
            <a:pPr marL="800100" lvl="1" indent="-400050">
              <a:buFont typeface="Wingdings" panose="05000000000000000000" pitchFamily="2" charset="2"/>
              <a:buChar char="§"/>
            </a:pPr>
            <a:r>
              <a:rPr lang="es-ES" sz="1300" b="1" dirty="0">
                <a:ea typeface="Calibri" panose="020F0502020204030204" pitchFamily="34" charset="0"/>
              </a:rPr>
              <a:t>Estrategias a largo plazo </a:t>
            </a:r>
            <a:r>
              <a:rPr lang="es-ES" sz="1300" b="1" dirty="0">
                <a:effectLst/>
                <a:ea typeface="Calibri" panose="020F0502020204030204" pitchFamily="34" charset="0"/>
              </a:rPr>
              <a:t> </a:t>
            </a:r>
            <a:r>
              <a:rPr lang="es-ES" sz="1300" dirty="0">
                <a:effectLst/>
                <a:ea typeface="Calibri" panose="020F0502020204030204" pitchFamily="34" charset="0"/>
              </a:rPr>
              <a:t>(2050)</a:t>
            </a:r>
          </a:p>
          <a:p>
            <a:pPr marL="0" indent="0">
              <a:buNone/>
            </a:pPr>
            <a:r>
              <a:rPr lang="es-ES" sz="1300" dirty="0">
                <a:solidFill>
                  <a:srgbClr val="000000"/>
                </a:solidFill>
                <a:ea typeface="Calibri" panose="020F0502020204030204" pitchFamily="34" charset="0"/>
              </a:rPr>
              <a:t>v. 	</a:t>
            </a:r>
            <a:r>
              <a:rPr lang="es-ES" sz="1300" b="1" dirty="0">
                <a:solidFill>
                  <a:srgbClr val="000000"/>
                </a:solidFill>
                <a:ea typeface="Calibri" panose="020F0502020204030204" pitchFamily="34" charset="0"/>
              </a:rPr>
              <a:t>Legislación Europea del Clima </a:t>
            </a:r>
            <a:r>
              <a:rPr lang="es-ES" sz="1300" dirty="0">
                <a:solidFill>
                  <a:srgbClr val="000000"/>
                </a:solidFill>
                <a:ea typeface="Calibri" panose="020F0502020204030204" pitchFamily="34" charset="0"/>
              </a:rPr>
              <a:t>(Reglamento UE 2021/1119): </a:t>
            </a:r>
            <a:r>
              <a:rPr lang="es-ES" sz="1300" b="1" dirty="0">
                <a:solidFill>
                  <a:srgbClr val="000000"/>
                </a:solidFill>
                <a:ea typeface="Calibri" panose="020F0502020204030204" pitchFamily="34" charset="0"/>
              </a:rPr>
              <a:t>neutralidad climática 2050 </a:t>
            </a:r>
            <a:r>
              <a:rPr lang="es-ES" sz="1300" dirty="0">
                <a:solidFill>
                  <a:srgbClr val="000000"/>
                </a:solidFill>
                <a:ea typeface="Calibri" panose="020F0502020204030204" pitchFamily="34" charset="0"/>
              </a:rPr>
              <a:t>/ </a:t>
            </a:r>
            <a:r>
              <a:rPr lang="es-ES" sz="1300" b="1" dirty="0">
                <a:solidFill>
                  <a:srgbClr val="000000"/>
                </a:solidFill>
                <a:ea typeface="Calibri" panose="020F0502020204030204" pitchFamily="34" charset="0"/>
              </a:rPr>
              <a:t>Estrategias adaptación</a:t>
            </a:r>
          </a:p>
          <a:p>
            <a:pPr>
              <a:buFont typeface="Wingdings" panose="05000000000000000000" pitchFamily="2" charset="2"/>
              <a:buChar char="Ø"/>
            </a:pPr>
            <a:endParaRPr lang="es-ES" sz="1700" dirty="0">
              <a:effectLst/>
              <a:ea typeface="Calibri" panose="020F0502020204030204" pitchFamily="34" charset="0"/>
              <a:cs typeface="Times New Roman" panose="02020603050405020304" pitchFamily="18" charset="0"/>
            </a:endParaRPr>
          </a:p>
        </p:txBody>
      </p:sp>
      <p:pic>
        <p:nvPicPr>
          <p:cNvPr id="2052" name="Picture 4" descr="Ver las imágenes de origen">
            <a:extLst>
              <a:ext uri="{FF2B5EF4-FFF2-40B4-BE49-F238E27FC236}">
                <a16:creationId xmlns:a16="http://schemas.microsoft.com/office/drawing/2014/main" id="{7C76ED8E-DAB3-48CF-AF29-F28103C43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7534"/>
            <a:ext cx="1809005" cy="180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Effect transition="in" filter="fade">
                                      <p:cBhvr>
                                        <p:cTn id="89" dur="1000"/>
                                        <p:tgtEl>
                                          <p:spTgt spid="3">
                                            <p:txEl>
                                              <p:pRg st="11" end="11"/>
                                            </p:txEl>
                                          </p:spTgt>
                                        </p:tgtEl>
                                      </p:cBhvr>
                                    </p:animEffect>
                                    <p:anim calcmode="lin" valueType="num">
                                      <p:cBhvr>
                                        <p:cTn id="9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xEl>
                                              <p:pRg st="12" end="12"/>
                                            </p:txEl>
                                          </p:spTgt>
                                        </p:tgtEl>
                                        <p:attrNameLst>
                                          <p:attrName>style.visibility</p:attrName>
                                        </p:attrNameLst>
                                      </p:cBhvr>
                                      <p:to>
                                        <p:strVal val="visible"/>
                                      </p:to>
                                    </p:set>
                                    <p:animEffect transition="in" filter="fade">
                                      <p:cBhvr>
                                        <p:cTn id="94" dur="1000"/>
                                        <p:tgtEl>
                                          <p:spTgt spid="3">
                                            <p:txEl>
                                              <p:pRg st="12" end="12"/>
                                            </p:txEl>
                                          </p:spTgt>
                                        </p:tgtEl>
                                      </p:cBhvr>
                                    </p:animEffect>
                                    <p:anim calcmode="lin" valueType="num">
                                      <p:cBhvr>
                                        <p:cTn id="9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
                                            <p:txEl>
                                              <p:pRg st="13" end="13"/>
                                            </p:txEl>
                                          </p:spTgt>
                                        </p:tgtEl>
                                        <p:attrNameLst>
                                          <p:attrName>style.visibility</p:attrName>
                                        </p:attrNameLst>
                                      </p:cBhvr>
                                      <p:to>
                                        <p:strVal val="visible"/>
                                      </p:to>
                                    </p:set>
                                    <p:animEffect transition="in" filter="fade">
                                      <p:cBhvr>
                                        <p:cTn id="101" dur="1000"/>
                                        <p:tgtEl>
                                          <p:spTgt spid="3">
                                            <p:txEl>
                                              <p:pRg st="13" end="13"/>
                                            </p:txEl>
                                          </p:spTgt>
                                        </p:tgtEl>
                                      </p:cBhvr>
                                    </p:animEffect>
                                    <p:anim calcmode="lin" valueType="num">
                                      <p:cBhvr>
                                        <p:cTn id="10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543DE-0F8E-419E-3EFB-237F3B5336C4}"/>
              </a:ext>
            </a:extLst>
          </p:cNvPr>
          <p:cNvSpPr>
            <a:spLocks noGrp="1"/>
          </p:cNvSpPr>
          <p:nvPr>
            <p:ph type="title"/>
          </p:nvPr>
        </p:nvSpPr>
        <p:spPr>
          <a:xfrm>
            <a:off x="5868144" y="627533"/>
            <a:ext cx="2818656" cy="435695"/>
          </a:xfrm>
        </p:spPr>
        <p:txBody>
          <a:bodyPr/>
          <a:lstStyle/>
          <a:p>
            <a:pPr algn="r"/>
            <a:r>
              <a:rPr lang="es-ES" sz="2800" b="1" dirty="0">
                <a:solidFill>
                  <a:schemeClr val="accent1">
                    <a:lumMod val="75000"/>
                  </a:schemeClr>
                </a:solidFill>
              </a:rPr>
              <a:t>Marco jurídico III</a:t>
            </a:r>
          </a:p>
        </p:txBody>
      </p:sp>
      <p:sp>
        <p:nvSpPr>
          <p:cNvPr id="3" name="Marcador de contenido 2">
            <a:extLst>
              <a:ext uri="{FF2B5EF4-FFF2-40B4-BE49-F238E27FC236}">
                <a16:creationId xmlns:a16="http://schemas.microsoft.com/office/drawing/2014/main" id="{1DF3EE10-9B96-B38A-34C4-CB64AAE76F03}"/>
              </a:ext>
            </a:extLst>
          </p:cNvPr>
          <p:cNvSpPr>
            <a:spLocks noGrp="1"/>
          </p:cNvSpPr>
          <p:nvPr>
            <p:ph idx="1"/>
          </p:nvPr>
        </p:nvSpPr>
        <p:spPr>
          <a:xfrm>
            <a:off x="457200" y="1063228"/>
            <a:ext cx="8229600" cy="3394472"/>
          </a:xfrm>
        </p:spPr>
        <p:txBody>
          <a:bodyPr/>
          <a:lstStyle/>
          <a:p>
            <a:pPr marL="0" indent="0">
              <a:buNone/>
            </a:pPr>
            <a:r>
              <a:rPr lang="es-ES" sz="1600" b="1" dirty="0">
                <a:solidFill>
                  <a:srgbClr val="C00000"/>
                </a:solidFill>
                <a:ea typeface="Calibri" panose="020F0502020204030204" pitchFamily="34" charset="0"/>
              </a:rPr>
              <a:t>II. Estados miembros: </a:t>
            </a:r>
          </a:p>
          <a:p>
            <a:pPr marL="0" indent="0">
              <a:buNone/>
            </a:pPr>
            <a:endParaRPr lang="es-ES" sz="1600" b="1" dirty="0">
              <a:solidFill>
                <a:srgbClr val="000000"/>
              </a:solidFill>
              <a:ea typeface="Calibri" panose="020F0502020204030204" pitchFamily="34" charset="0"/>
            </a:endParaRPr>
          </a:p>
          <a:p>
            <a:pPr marL="0" indent="0">
              <a:buNone/>
            </a:pPr>
            <a:r>
              <a:rPr lang="es-ES" sz="1400" b="1" dirty="0">
                <a:effectLst/>
                <a:ea typeface="Times New Roman" panose="02020603050405020304" pitchFamily="18" charset="0"/>
              </a:rPr>
              <a:t>Reino Unido: </a:t>
            </a:r>
            <a:r>
              <a:rPr lang="es-ES" sz="1400" dirty="0">
                <a:effectLst/>
                <a:ea typeface="Times New Roman" panose="02020603050405020304" pitchFamily="18" charset="0"/>
              </a:rPr>
              <a:t>Climate Change </a:t>
            </a:r>
            <a:r>
              <a:rPr lang="es-ES" sz="1400" dirty="0" err="1">
                <a:effectLst/>
                <a:ea typeface="Times New Roman" panose="02020603050405020304" pitchFamily="18" charset="0"/>
              </a:rPr>
              <a:t>Act</a:t>
            </a:r>
            <a:r>
              <a:rPr lang="es-ES" sz="1400" dirty="0">
                <a:effectLst/>
                <a:ea typeface="Times New Roman" panose="02020603050405020304" pitchFamily="18" charset="0"/>
              </a:rPr>
              <a:t> 1998</a:t>
            </a:r>
            <a:endParaRPr lang="es-ES" sz="1400" dirty="0">
              <a:solidFill>
                <a:srgbClr val="000000"/>
              </a:solidFill>
              <a:ea typeface="Calibri" panose="020F0502020204030204" pitchFamily="34" charset="0"/>
            </a:endParaRPr>
          </a:p>
          <a:p>
            <a:pPr marL="0" indent="0">
              <a:buNone/>
            </a:pPr>
            <a:endParaRPr lang="es-ES" sz="1400" dirty="0">
              <a:effectLst/>
              <a:ea typeface="Calibri" panose="020F0502020204030204" pitchFamily="34" charset="0"/>
            </a:endParaRPr>
          </a:p>
          <a:p>
            <a:pPr marL="0" indent="0">
              <a:buNone/>
            </a:pPr>
            <a:r>
              <a:rPr lang="es-ES" sz="1400" b="1" dirty="0">
                <a:effectLst/>
                <a:ea typeface="Times New Roman" panose="02020603050405020304" pitchFamily="18" charset="0"/>
              </a:rPr>
              <a:t>Alemania: </a:t>
            </a:r>
            <a:r>
              <a:rPr lang="es-ES" sz="1400" i="1" dirty="0" err="1">
                <a:effectLst/>
                <a:ea typeface="Times New Roman" panose="02020603050405020304" pitchFamily="18" charset="0"/>
              </a:rPr>
              <a:t>Klimaschutzgesetz</a:t>
            </a:r>
            <a:r>
              <a:rPr lang="es-ES" sz="1400" i="1" dirty="0">
                <a:ea typeface="Times New Roman" panose="02020603050405020304" pitchFamily="18" charset="0"/>
              </a:rPr>
              <a:t> 2019</a:t>
            </a:r>
          </a:p>
          <a:p>
            <a:pPr marL="0" indent="0">
              <a:buNone/>
            </a:pPr>
            <a:endParaRPr lang="es-ES" sz="1400" i="1" dirty="0">
              <a:effectLst/>
              <a:ea typeface="Calibri" panose="020F0502020204030204" pitchFamily="34" charset="0"/>
            </a:endParaRPr>
          </a:p>
          <a:p>
            <a:pPr marL="0" indent="0">
              <a:buNone/>
            </a:pPr>
            <a:r>
              <a:rPr lang="es-ES" sz="1400" b="1" dirty="0">
                <a:effectLst/>
                <a:ea typeface="Times New Roman" panose="02020603050405020304" pitchFamily="18" charset="0"/>
              </a:rPr>
              <a:t>Francia: </a:t>
            </a:r>
            <a:r>
              <a:rPr lang="es-ES" sz="1400" i="1" dirty="0" err="1">
                <a:effectLst/>
                <a:ea typeface="Times New Roman" panose="02020603050405020304" pitchFamily="18" charset="0"/>
              </a:rPr>
              <a:t>Loi</a:t>
            </a:r>
            <a:r>
              <a:rPr lang="es-ES" sz="1400" i="1" dirty="0">
                <a:effectLst/>
                <a:ea typeface="Times New Roman" panose="02020603050405020304" pitchFamily="18" charset="0"/>
              </a:rPr>
              <a:t> </a:t>
            </a:r>
            <a:r>
              <a:rPr lang="es-ES" sz="1400" i="1" dirty="0" err="1">
                <a:effectLst/>
                <a:ea typeface="Times New Roman" panose="02020603050405020304" pitchFamily="18" charset="0"/>
              </a:rPr>
              <a:t>Climat</a:t>
            </a:r>
            <a:r>
              <a:rPr lang="es-ES" sz="1400" i="1" dirty="0">
                <a:effectLst/>
                <a:ea typeface="Times New Roman" panose="02020603050405020304" pitchFamily="18" charset="0"/>
              </a:rPr>
              <a:t> et </a:t>
            </a:r>
            <a:r>
              <a:rPr lang="es-ES" sz="1400" i="1" dirty="0" err="1">
                <a:effectLst/>
                <a:ea typeface="Times New Roman" panose="02020603050405020304" pitchFamily="18" charset="0"/>
              </a:rPr>
              <a:t>Résilence</a:t>
            </a:r>
            <a:r>
              <a:rPr lang="es-ES" sz="1400" i="1" dirty="0">
                <a:effectLst/>
                <a:ea typeface="Times New Roman" panose="02020603050405020304" pitchFamily="18" charset="0"/>
              </a:rPr>
              <a:t> 2021</a:t>
            </a:r>
          </a:p>
          <a:p>
            <a:pPr>
              <a:buFont typeface="Wingdings" panose="05000000000000000000" pitchFamily="2" charset="2"/>
              <a:buChar char="§"/>
            </a:pPr>
            <a:endParaRPr lang="es-ES" sz="1600" dirty="0">
              <a:ea typeface="Times New Roman" panose="02020603050405020304" pitchFamily="18" charset="0"/>
            </a:endParaRPr>
          </a:p>
          <a:p>
            <a:pPr marL="0" indent="0">
              <a:buNone/>
            </a:pPr>
            <a:r>
              <a:rPr lang="es-ES" sz="1600" b="1" dirty="0">
                <a:ea typeface="Times New Roman" panose="02020603050405020304" pitchFamily="18" charset="0"/>
              </a:rPr>
              <a:t>España:</a:t>
            </a:r>
            <a:r>
              <a:rPr lang="es-ES" sz="1600" b="1" i="1" dirty="0">
                <a:ea typeface="Times New Roman" panose="02020603050405020304" pitchFamily="18" charset="0"/>
              </a:rPr>
              <a:t> </a:t>
            </a:r>
          </a:p>
          <a:p>
            <a:pPr>
              <a:buFont typeface="Wingdings" panose="05000000000000000000" pitchFamily="2" charset="2"/>
              <a:buChar char="§"/>
            </a:pPr>
            <a:r>
              <a:rPr lang="es-ES" sz="1600" b="0" i="0" dirty="0">
                <a:effectLst/>
              </a:rPr>
              <a:t>Ley 1/2005 régimen del comercio de derechos de emisión de gases de efecto invernadero (modificada por Ley 9/2020)</a:t>
            </a:r>
          </a:p>
          <a:p>
            <a:pPr>
              <a:buFont typeface="Wingdings" panose="05000000000000000000" pitchFamily="2" charset="2"/>
              <a:buChar char="§"/>
            </a:pPr>
            <a:r>
              <a:rPr lang="es-ES" sz="1600" dirty="0">
                <a:effectLst/>
                <a:ea typeface="Calibri" panose="020F0502020204030204" pitchFamily="34" charset="0"/>
              </a:rPr>
              <a:t>Ley 7/2021, de 20 de mayo, de cambio climático y transición energética</a:t>
            </a:r>
            <a:endParaRPr lang="es-ES" sz="1600" i="1" dirty="0">
              <a:effectLst/>
              <a:ea typeface="Times New Roman" panose="02020603050405020304" pitchFamily="18" charset="0"/>
            </a:endParaRPr>
          </a:p>
          <a:p>
            <a:pPr marL="0" indent="0">
              <a:buNone/>
            </a:pPr>
            <a:endParaRPr lang="es-ES" sz="1600" i="1" dirty="0">
              <a:ea typeface="Calibri" panose="020F0502020204030204" pitchFamily="34" charset="0"/>
            </a:endParaRPr>
          </a:p>
          <a:p>
            <a:pPr marL="0" indent="0">
              <a:buNone/>
            </a:pPr>
            <a:endParaRPr lang="es-ES" sz="1800" i="1" dirty="0">
              <a:latin typeface="Times New Roman" panose="02020603050405020304" pitchFamily="18" charset="0"/>
              <a:ea typeface="Calibri" panose="020F0502020204030204" pitchFamily="34" charset="0"/>
            </a:endParaRPr>
          </a:p>
        </p:txBody>
      </p:sp>
      <p:pic>
        <p:nvPicPr>
          <p:cNvPr id="3078" name="Picture 6" descr="Ver detalle de imagen relacionada">
            <a:extLst>
              <a:ext uri="{FF2B5EF4-FFF2-40B4-BE49-F238E27FC236}">
                <a16:creationId xmlns:a16="http://schemas.microsoft.com/office/drawing/2014/main" id="{7528AF44-6752-5E4A-4ADC-23EE2D197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186876"/>
            <a:ext cx="1762125" cy="128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3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1000"/>
                                        <p:tgtEl>
                                          <p:spTgt spid="3078"/>
                                        </p:tgtEl>
                                      </p:cBhvr>
                                    </p:animEffect>
                                    <p:anim calcmode="lin" valueType="num">
                                      <p:cBhvr>
                                        <p:cTn id="15" dur="1000" fill="hold"/>
                                        <p:tgtEl>
                                          <p:spTgt spid="3078"/>
                                        </p:tgtEl>
                                        <p:attrNameLst>
                                          <p:attrName>ppt_x</p:attrName>
                                        </p:attrNameLst>
                                      </p:cBhvr>
                                      <p:tavLst>
                                        <p:tav tm="0">
                                          <p:val>
                                            <p:strVal val="#ppt_x"/>
                                          </p:val>
                                        </p:tav>
                                        <p:tav tm="100000">
                                          <p:val>
                                            <p:strVal val="#ppt_x"/>
                                          </p:val>
                                        </p:tav>
                                      </p:tavLst>
                                    </p:anim>
                                    <p:anim calcmode="lin" valueType="num">
                                      <p:cBhvr>
                                        <p:cTn id="16"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5094</TotalTime>
  <Words>4221</Words>
  <Application>Microsoft Office PowerPoint</Application>
  <PresentationFormat>Presentación en pantalla (16:9)</PresentationFormat>
  <Paragraphs>237</Paragraphs>
  <Slides>24</Slides>
  <Notes>2</Notes>
  <HiddenSlides>1</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PMingLiU-ExtB</vt:lpstr>
      <vt:lpstr>Arial</vt:lpstr>
      <vt:lpstr>Calibri</vt:lpstr>
      <vt:lpstr>Calibri Light</vt:lpstr>
      <vt:lpstr>Merriweather Sans Regular</vt:lpstr>
      <vt:lpstr>Open sans</vt:lpstr>
      <vt:lpstr>Roboto</vt:lpstr>
      <vt:lpstr>Roboto Slab</vt:lpstr>
      <vt:lpstr>Times New Roman</vt:lpstr>
      <vt:lpstr>Titillium Web</vt:lpstr>
      <vt:lpstr>Wingdings</vt:lpstr>
      <vt:lpstr>Tema de Office</vt:lpstr>
      <vt:lpstr>Litigación climática en la UE:  El papel de los derechos humanos y de la ciencia en los  “litigios climáticos públicos” </vt:lpstr>
      <vt:lpstr>Presentación de PowerPoint</vt:lpstr>
      <vt:lpstr>Presentación de PowerPoint</vt:lpstr>
      <vt:lpstr>Presentación de PowerPoint</vt:lpstr>
      <vt:lpstr>Presentación de PowerPoint</vt:lpstr>
      <vt:lpstr>Presentación de PowerPoint</vt:lpstr>
      <vt:lpstr>Marco jurídico</vt:lpstr>
      <vt:lpstr>Marco jurídico II </vt:lpstr>
      <vt:lpstr>Marco jurídico III</vt:lpstr>
      <vt:lpstr>El papel de la ciencia: su reconocimiento jurídico</vt:lpstr>
      <vt:lpstr>Presentación de PowerPoint</vt:lpstr>
      <vt:lpstr>Presentación de PowerPoint</vt:lpstr>
      <vt:lpstr>Litigios climáticos y derechos humanos</vt:lpstr>
      <vt:lpstr>“Reverdecimiento” del Convenio Europeo de Derechos Humanos</vt:lpstr>
      <vt:lpstr>Urgenda c. Gobierno Neerlandés</vt:lpstr>
      <vt:lpstr>Friends of the Earth v. Gobierno Irlandés, STS (2020) </vt:lpstr>
      <vt:lpstr>Neubauer, et al. v Germany (ATC alemán de 24.3.2021)</vt:lpstr>
      <vt:lpstr>El Tribunal de Justicia de la Unión Europea</vt:lpstr>
      <vt:lpstr>El Tribunal Europeo de Derechos Humanos</vt:lpstr>
      <vt:lpstr>España</vt:lpstr>
      <vt:lpstr>Greenpeace y otros c. Gobierno (I)</vt:lpstr>
      <vt:lpstr>Greenpeace y otros c. Gobierno (II)</vt:lpstr>
      <vt:lpstr>Conclusiones</vt:lpstr>
      <vt:lpstr>Presentación de PowerPoint</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María Carmen Plaza Martín</cp:lastModifiedBy>
  <cp:revision>62</cp:revision>
  <dcterms:created xsi:type="dcterms:W3CDTF">2021-07-07T07:43:49Z</dcterms:created>
  <dcterms:modified xsi:type="dcterms:W3CDTF">2022-11-22T11:52:44Z</dcterms:modified>
</cp:coreProperties>
</file>