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58" r:id="rId3"/>
    <p:sldId id="260" r:id="rId4"/>
    <p:sldId id="266" r:id="rId5"/>
    <p:sldId id="267" r:id="rId6"/>
    <p:sldId id="268" r:id="rId7"/>
    <p:sldId id="269" r:id="rId8"/>
    <p:sldId id="270" r:id="rId9"/>
    <p:sldId id="271" r:id="rId10"/>
    <p:sldId id="272" r:id="rId11"/>
    <p:sldId id="275" r:id="rId12"/>
    <p:sldId id="274" r:id="rId13"/>
    <p:sldId id="273" r:id="rId14"/>
    <p:sldId id="276" r:id="rId15"/>
  </p:sldIdLst>
  <p:sldSz cx="9144000" cy="5143500" type="screen16x9"/>
  <p:notesSz cx="6858000" cy="9144000"/>
  <p:defaultTextStyle>
    <a:defPPr>
      <a:defRPr lang="es-ES_trad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96">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358C"/>
    <a:srgbClr val="3B358B"/>
    <a:srgbClr val="45B7E9"/>
    <a:srgbClr val="1F244C"/>
    <a:srgbClr val="232A58"/>
    <a:srgbClr val="3B3489"/>
    <a:srgbClr val="3C358E"/>
    <a:srgbClr val="C0C09C"/>
    <a:srgbClr val="E6545D"/>
    <a:srgbClr val="0022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6" autoAdjust="0"/>
    <p:restoredTop sz="91656" autoAdjust="0"/>
  </p:normalViewPr>
  <p:slideViewPr>
    <p:cSldViewPr snapToObjects="1" showGuides="1">
      <p:cViewPr varScale="1">
        <p:scale>
          <a:sx n="100" d="100"/>
          <a:sy n="100" d="100"/>
        </p:scale>
        <p:origin x="874" y="72"/>
      </p:cViewPr>
      <p:guideLst>
        <p:guide orient="horz" pos="996"/>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a:prstGeom prst="rect">
            <a:avLst/>
          </a:prstGeom>
        </p:spPr>
        <p:txBody>
          <a:bodyPr/>
          <a:lstStyle/>
          <a:p>
            <a:r>
              <a:rPr lang="es-ES_tradnl"/>
              <a:t>Clic para editar título</a:t>
            </a:r>
          </a:p>
        </p:txBody>
      </p:sp>
      <p:sp>
        <p:nvSpPr>
          <p:cNvPr id="3" name="Subtítulo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a:t>Haga clic para modificar el estilo de subtítulo del patrón</a:t>
            </a:r>
          </a:p>
        </p:txBody>
      </p:sp>
      <p:sp>
        <p:nvSpPr>
          <p:cNvPr id="4" name="Marcador de fecha 3"/>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5" name="Marcador de pie de página 4"/>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6" name="Marcador de número de diapositiva 5"/>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a:prstGeom prst="rect">
            <a:avLst/>
          </a:prstGeom>
        </p:spPr>
        <p:txBody>
          <a:bodyPr/>
          <a:lstStyle/>
          <a:p>
            <a:r>
              <a:rPr lang="es-ES_tradnl"/>
              <a:t>Clic para editar título</a:t>
            </a:r>
          </a:p>
        </p:txBody>
      </p:sp>
      <p:sp>
        <p:nvSpPr>
          <p:cNvPr id="3" name="Marcador de contenido 2"/>
          <p:cNvSpPr>
            <a:spLocks noGrp="1"/>
          </p:cNvSpPr>
          <p:nvPr>
            <p:ph idx="1"/>
          </p:nvPr>
        </p:nvSpPr>
        <p:spPr>
          <a:xfrm>
            <a:off x="457200" y="1200151"/>
            <a:ext cx="8229600" cy="3394472"/>
          </a:xfrm>
          <a:prstGeom prst="rect">
            <a:avLst/>
          </a:prstGeo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5" name="Marcador de pie de página 4"/>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6" name="Marcador de número de diapositiva 5"/>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es-ES_tradnl"/>
              <a:t>Clic para editar título</a:t>
            </a:r>
          </a:p>
        </p:txBody>
      </p:sp>
      <p:sp>
        <p:nvSpPr>
          <p:cNvPr id="3" name="Marcador de texto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5" name="Marcador de pie de página 4"/>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6" name="Marcador de número de diapositiva 5"/>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a:prstGeom prst="rect">
            <a:avLst/>
          </a:prstGeom>
        </p:spPr>
        <p:txBody>
          <a:bodyPr/>
          <a:lstStyle/>
          <a:p>
            <a:r>
              <a:rPr lang="es-ES_tradnl"/>
              <a:t>Clic para editar título</a:t>
            </a:r>
          </a:p>
        </p:txBody>
      </p:sp>
      <p:sp>
        <p:nvSpPr>
          <p:cNvPr id="3" name="Marcador de contenido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6" name="Marcador de pie de página 5"/>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7" name="Marcador de número de diapositiva 6"/>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a:prstGeom prst="rect">
            <a:avLst/>
          </a:prstGeom>
        </p:spPr>
        <p:txBody>
          <a:bodyPr/>
          <a:lstStyle>
            <a:lvl1pPr>
              <a:defRPr/>
            </a:lvl1pPr>
          </a:lstStyle>
          <a:p>
            <a:r>
              <a:rPr lang="es-ES_tradnl"/>
              <a:t>Clic para editar título</a:t>
            </a:r>
          </a:p>
        </p:txBody>
      </p:sp>
      <p:sp>
        <p:nvSpPr>
          <p:cNvPr id="3" name="Marcador de texto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8" name="Marcador de pie de página 7"/>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9" name="Marcador de número de diapositiva 8"/>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a:prstGeom prst="rect">
            <a:avLst/>
          </a:prstGeom>
        </p:spPr>
        <p:txBody>
          <a:bodyPr/>
          <a:lstStyle/>
          <a:p>
            <a:r>
              <a:rPr lang="es-ES_tradnl"/>
              <a:t>Clic para editar título</a:t>
            </a:r>
          </a:p>
        </p:txBody>
      </p:sp>
      <p:sp>
        <p:nvSpPr>
          <p:cNvPr id="3" name="Marcador de fecha 2"/>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4" name="Marcador de pie de página 3"/>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5" name="Marcador de número de diapositiva 4"/>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3" name="Marcador de pie de página 2"/>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4" name="Marcador de número de diapositiva 3"/>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a:prstGeom prst="rect">
            <a:avLst/>
          </a:prstGeom>
        </p:spPr>
        <p:txBody>
          <a:bodyPr anchor="b"/>
          <a:lstStyle>
            <a:lvl1pPr algn="l">
              <a:defRPr sz="2000" b="1"/>
            </a:lvl1pPr>
          </a:lstStyle>
          <a:p>
            <a:r>
              <a:rPr lang="es-ES_tradnl"/>
              <a:t>Clic para editar título</a:t>
            </a:r>
          </a:p>
        </p:txBody>
      </p:sp>
      <p:sp>
        <p:nvSpPr>
          <p:cNvPr id="3" name="Marcador de contenido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6" name="Marcador de pie de página 5"/>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7" name="Marcador de número de diapositiva 6"/>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a:prstGeom prst="rect">
            <a:avLst/>
          </a:prstGeom>
        </p:spPr>
        <p:txBody>
          <a:bodyPr anchor="b"/>
          <a:lstStyle>
            <a:lvl1pPr algn="l">
              <a:defRPr sz="2000" b="1"/>
            </a:lvl1pPr>
          </a:lstStyle>
          <a:p>
            <a:r>
              <a:rPr lang="es-ES_tradnl"/>
              <a:t>Clic para editar título</a:t>
            </a:r>
          </a:p>
        </p:txBody>
      </p:sp>
      <p:sp>
        <p:nvSpPr>
          <p:cNvPr id="3" name="Marcador de posición de imagen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6" name="Marcador de pie de página 5"/>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7" name="Marcador de número de diapositiva 6"/>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a:prstGeom prst="rect">
            <a:avLst/>
          </a:prstGeom>
        </p:spPr>
        <p:txBody>
          <a:bodyPr/>
          <a:lstStyle/>
          <a:p>
            <a:r>
              <a:rPr lang="es-ES_tradnl"/>
              <a:t>Clic para editar título</a:t>
            </a:r>
          </a:p>
        </p:txBody>
      </p:sp>
      <p:sp>
        <p:nvSpPr>
          <p:cNvPr id="3" name="Marcador de texto vertical 2"/>
          <p:cNvSpPr>
            <a:spLocks noGrp="1"/>
          </p:cNvSpPr>
          <p:nvPr>
            <p:ph type="body" orient="vert" idx="1"/>
          </p:nvPr>
        </p:nvSpPr>
        <p:spPr>
          <a:xfrm>
            <a:off x="457200" y="1200151"/>
            <a:ext cx="8229600" cy="3394472"/>
          </a:xfrm>
          <a:prstGeom prst="rect">
            <a:avLst/>
          </a:prstGeo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5" name="Marcador de pie de página 4"/>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6" name="Marcador de número de diapositiva 5"/>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154781"/>
            <a:ext cx="2057400" cy="3290888"/>
          </a:xfrm>
          <a:prstGeom prst="rect">
            <a:avLst/>
          </a:prstGeom>
        </p:spPr>
        <p:txBody>
          <a:bodyPr vert="eaVert"/>
          <a:lstStyle/>
          <a:p>
            <a:r>
              <a:rPr lang="es-ES_tradnl"/>
              <a:t>Clic para editar título</a:t>
            </a:r>
          </a:p>
        </p:txBody>
      </p:sp>
      <p:sp>
        <p:nvSpPr>
          <p:cNvPr id="3" name="Marcador de texto vertical 2"/>
          <p:cNvSpPr>
            <a:spLocks noGrp="1"/>
          </p:cNvSpPr>
          <p:nvPr>
            <p:ph type="body" orient="vert" idx="1"/>
          </p:nvPr>
        </p:nvSpPr>
        <p:spPr>
          <a:xfrm>
            <a:off x="457200" y="154781"/>
            <a:ext cx="6019800" cy="3290888"/>
          </a:xfrm>
          <a:prstGeom prst="rect">
            <a:avLst/>
          </a:prstGeo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a:xfrm>
            <a:off x="457200" y="4767263"/>
            <a:ext cx="2133600" cy="273844"/>
          </a:xfrm>
          <a:prstGeom prst="rect">
            <a:avLst/>
          </a:prstGeom>
        </p:spPr>
        <p:txBody>
          <a:bodyPr/>
          <a:lstStyle/>
          <a:p>
            <a:fld id="{8EA66AE6-72B9-A24B-9050-7D5CC714E3AF}" type="datetimeFigureOut">
              <a:rPr lang="es-ES_tradnl" smtClean="0"/>
              <a:pPr/>
              <a:t>21/11/2022</a:t>
            </a:fld>
            <a:endParaRPr lang="es-ES_tradnl"/>
          </a:p>
        </p:txBody>
      </p:sp>
      <p:sp>
        <p:nvSpPr>
          <p:cNvPr id="5" name="Marcador de pie de página 4"/>
          <p:cNvSpPr>
            <a:spLocks noGrp="1"/>
          </p:cNvSpPr>
          <p:nvPr>
            <p:ph type="ftr" sz="quarter" idx="11"/>
          </p:nvPr>
        </p:nvSpPr>
        <p:spPr>
          <a:xfrm>
            <a:off x="3124200" y="4767263"/>
            <a:ext cx="2895600" cy="273844"/>
          </a:xfrm>
          <a:prstGeom prst="rect">
            <a:avLst/>
          </a:prstGeom>
        </p:spPr>
        <p:txBody>
          <a:bodyPr/>
          <a:lstStyle/>
          <a:p>
            <a:endParaRPr lang="es-ES_tradnl"/>
          </a:p>
        </p:txBody>
      </p:sp>
      <p:sp>
        <p:nvSpPr>
          <p:cNvPr id="6" name="Marcador de número de diapositiva 5"/>
          <p:cNvSpPr>
            <a:spLocks noGrp="1"/>
          </p:cNvSpPr>
          <p:nvPr>
            <p:ph type="sldNum" sz="quarter" idx="12"/>
          </p:nvPr>
        </p:nvSpPr>
        <p:spPr>
          <a:xfrm>
            <a:off x="6553200" y="4767263"/>
            <a:ext cx="2133600" cy="273844"/>
          </a:xfrm>
          <a:prstGeom prst="rect">
            <a:avLst/>
          </a:prstGeom>
        </p:spPr>
        <p:txBody>
          <a:bodyPr/>
          <a:lstStyle/>
          <a:p>
            <a:fld id="{758A9CED-6C4F-B34B-A0A8-3BE9A753BC7C}" type="slidenum">
              <a:rPr lang="es-ES_tradnl" smtClean="0"/>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 b="-1000"/>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_trad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4332560" y="1425751"/>
            <a:ext cx="4648200" cy="1102519"/>
          </a:xfrm>
        </p:spPr>
        <p:txBody>
          <a:bodyPr>
            <a:normAutofit/>
          </a:bodyPr>
          <a:lstStyle/>
          <a:p>
            <a:r>
              <a:rPr lang="es-ES_tradnl" sz="2000" b="1" dirty="0">
                <a:solidFill>
                  <a:srgbClr val="232A58"/>
                </a:solidFill>
                <a:ea typeface="Open sans" panose="020B0606030504020204" pitchFamily="34" charset="0"/>
                <a:cs typeface="Open sans" panose="020B0606030504020204" pitchFamily="34" charset="0"/>
              </a:rPr>
              <a:t>OPORTUNIDAD DE LOS CONTRATOS POR CIRCUNSTANCIAS DE LA PRODUCCIÓN Y POR SUSTITUCIÓN</a:t>
            </a:r>
          </a:p>
        </p:txBody>
      </p:sp>
      <p:sp>
        <p:nvSpPr>
          <p:cNvPr id="3" name="Subtítulo 2"/>
          <p:cNvSpPr>
            <a:spLocks noGrp="1"/>
          </p:cNvSpPr>
          <p:nvPr>
            <p:ph type="subTitle" idx="1"/>
          </p:nvPr>
        </p:nvSpPr>
        <p:spPr>
          <a:xfrm>
            <a:off x="4800600" y="3219822"/>
            <a:ext cx="4019872" cy="843035"/>
          </a:xfrm>
        </p:spPr>
        <p:txBody>
          <a:bodyPr>
            <a:noAutofit/>
          </a:bodyPr>
          <a:lstStyle/>
          <a:p>
            <a:pPr>
              <a:spcBef>
                <a:spcPts val="0"/>
              </a:spcBef>
            </a:pPr>
            <a:r>
              <a:rPr lang="es-ES_tradnl" sz="1400" b="1" dirty="0">
                <a:solidFill>
                  <a:srgbClr val="3B358B"/>
                </a:solidFill>
                <a:latin typeface="+mj-lt"/>
                <a:ea typeface="Open sans" panose="020B0606030504020204" pitchFamily="34" charset="0"/>
                <a:cs typeface="Open sans" panose="020B0606030504020204" pitchFamily="34" charset="0"/>
              </a:rPr>
              <a:t>Martín Godino Reyes</a:t>
            </a:r>
          </a:p>
          <a:p>
            <a:pPr>
              <a:spcBef>
                <a:spcPts val="0"/>
              </a:spcBef>
            </a:pPr>
            <a:r>
              <a:rPr lang="es-ES_tradnl" sz="1400" b="1" dirty="0">
                <a:solidFill>
                  <a:srgbClr val="3B358B"/>
                </a:solidFill>
                <a:latin typeface="+mj-lt"/>
                <a:ea typeface="Open sans" panose="020B0606030504020204" pitchFamily="34" charset="0"/>
                <a:cs typeface="Open sans" panose="020B0606030504020204" pitchFamily="34" charset="0"/>
              </a:rPr>
              <a:t>Socio Director </a:t>
            </a:r>
          </a:p>
          <a:p>
            <a:pPr>
              <a:spcBef>
                <a:spcPts val="0"/>
              </a:spcBef>
            </a:pPr>
            <a:r>
              <a:rPr lang="es-ES_tradnl" sz="1400" b="1" dirty="0">
                <a:solidFill>
                  <a:srgbClr val="3B358B"/>
                </a:solidFill>
                <a:latin typeface="+mj-lt"/>
                <a:ea typeface="Open sans" panose="020B0606030504020204" pitchFamily="34" charset="0"/>
                <a:cs typeface="Open sans" panose="020B0606030504020204" pitchFamily="34" charset="0"/>
              </a:rPr>
              <a:t>Sagardoy Abogados</a:t>
            </a:r>
          </a:p>
        </p:txBody>
      </p:sp>
    </p:spTree>
    <p:extLst>
      <p:ext uri="{BB962C8B-B14F-4D97-AF65-F5344CB8AC3E}">
        <p14:creationId xmlns:p14="http://schemas.microsoft.com/office/powerpoint/2010/main" val="2930197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683568" y="2119502"/>
            <a:ext cx="7391400" cy="461665"/>
          </a:xfrm>
          <a:prstGeom prst="rect">
            <a:avLst/>
          </a:prstGeom>
          <a:noFill/>
        </p:spPr>
        <p:txBody>
          <a:bodyPr wrap="square" rtlCol="0">
            <a:spAutoFit/>
          </a:bodyPr>
          <a:lstStyle/>
          <a:p>
            <a:pPr algn="just"/>
            <a:r>
              <a:rPr lang="es-ES_tradnl" sz="2400" b="1" dirty="0">
                <a:solidFill>
                  <a:srgbClr val="3C358E"/>
                </a:solidFill>
                <a:latin typeface="+mj-lt"/>
                <a:cs typeface="Calibri"/>
              </a:rPr>
              <a:t>I. 	EL NUEVO MODELO DE CONTRATACIÓN LABORAL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83568" y="1635646"/>
            <a:ext cx="7560840" cy="2092881"/>
          </a:xfrm>
          <a:prstGeom prst="rect">
            <a:avLst/>
          </a:prstGeom>
          <a:noFill/>
        </p:spPr>
        <p:txBody>
          <a:bodyPr wrap="square" rtlCol="0">
            <a:spAutoFit/>
          </a:bodyPr>
          <a:lstStyle/>
          <a:p>
            <a:pPr marL="342900" indent="-342900" algn="just">
              <a:buAutoNum type="arabicPeriod"/>
            </a:pPr>
            <a:r>
              <a:rPr lang="es-ES_tradnl" sz="1300" b="1" dirty="0">
                <a:ea typeface="Open sans" panose="020B0606030504020204" pitchFamily="34" charset="0"/>
                <a:cs typeface="Open sans" panose="020B0606030504020204" pitchFamily="34" charset="0"/>
              </a:rPr>
              <a:t>DIAGNOSTICO: </a:t>
            </a:r>
            <a:r>
              <a:rPr lang="es-ES_tradnl" sz="1300" dirty="0">
                <a:ea typeface="Open sans" panose="020B0606030504020204" pitchFamily="34" charset="0"/>
                <a:cs typeface="Open sans" panose="020B0606030504020204" pitchFamily="34" charset="0"/>
              </a:rPr>
              <a:t>TASA DE TEMPORALIDAD QUE DUPLICA LA MEDIA EUROPEA.</a:t>
            </a:r>
          </a:p>
          <a:p>
            <a:pPr marL="342900" indent="-342900" algn="just">
              <a:buAutoNum type="arabicPeriod"/>
            </a:pPr>
            <a:endParaRPr lang="es-ES_tradnl" sz="1300" dirty="0">
              <a:ea typeface="Open sans" panose="020B0606030504020204" pitchFamily="34" charset="0"/>
              <a:cs typeface="Open sans" panose="020B0606030504020204" pitchFamily="34" charset="0"/>
            </a:endParaRPr>
          </a:p>
          <a:p>
            <a:pPr marL="342900" indent="-342900" algn="just">
              <a:buAutoNum type="arabicPeriod"/>
            </a:pPr>
            <a:endParaRPr lang="es-ES_tradnl" sz="1300" dirty="0">
              <a:ea typeface="Open sans" panose="020B0606030504020204" pitchFamily="34" charset="0"/>
              <a:cs typeface="Open sans" panose="020B0606030504020204" pitchFamily="34" charset="0"/>
            </a:endParaRPr>
          </a:p>
          <a:p>
            <a:pPr marL="342900" indent="-342900" algn="just">
              <a:buAutoNum type="arabicPeriod"/>
            </a:pPr>
            <a:r>
              <a:rPr lang="es-ES_tradnl" sz="1300" b="1" dirty="0">
                <a:ea typeface="Open sans" panose="020B0606030504020204" pitchFamily="34" charset="0"/>
                <a:cs typeface="Open sans" panose="020B0606030504020204" pitchFamily="34" charset="0"/>
              </a:rPr>
              <a:t>TERAPIA</a:t>
            </a:r>
            <a:r>
              <a:rPr lang="es-ES_tradnl" sz="1300" dirty="0">
                <a:ea typeface="Open sans" panose="020B0606030504020204" pitchFamily="34" charset="0"/>
                <a:cs typeface="Open sans" panose="020B0606030504020204" pitchFamily="34" charset="0"/>
              </a:rPr>
              <a:t>: </a:t>
            </a:r>
          </a:p>
          <a:p>
            <a:pPr marL="342900" indent="-342900" algn="just">
              <a:buAutoNum type="arabicPeriod"/>
            </a:pPr>
            <a:endParaRPr lang="es-ES_tradnl" sz="1300" dirty="0">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ü"/>
            </a:pPr>
            <a:r>
              <a:rPr lang="es-ES_tradnl" sz="1300" dirty="0">
                <a:ea typeface="Open sans" panose="020B0606030504020204" pitchFamily="34" charset="0"/>
                <a:cs typeface="Open sans" panose="020B0606030504020204" pitchFamily="34" charset="0"/>
              </a:rPr>
              <a:t>SIMPLIFICACIÓN DEL MENU DE CONTRATOS TEMPORALES Y, EN PARTICULAR, SUPRESIÓN DE CONTRATO PARA OBRA O SERVICIO DETERMINADO (40% DE LA CONTRATACIÓN TEMPORAL ANTERIOR).</a:t>
            </a:r>
          </a:p>
          <a:p>
            <a:pPr marL="800100" lvl="1" indent="-342900" algn="just">
              <a:buFont typeface="Wingdings" panose="05000000000000000000" pitchFamily="2" charset="2"/>
              <a:buChar char="ü"/>
            </a:pPr>
            <a:endParaRPr lang="es-ES_tradnl" sz="1300" dirty="0">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ü"/>
            </a:pPr>
            <a:r>
              <a:rPr lang="es-ES_tradnl" sz="1300" dirty="0">
                <a:ea typeface="Open sans" panose="020B0606030504020204" pitchFamily="34" charset="0"/>
                <a:cs typeface="Open sans" panose="020B0606030504020204" pitchFamily="34" charset="0"/>
              </a:rPr>
              <a:t>IMPULSO DE LA CONTRATACIÓN FIJA DISCONTINUA.</a:t>
            </a:r>
          </a:p>
        </p:txBody>
      </p:sp>
      <p:sp>
        <p:nvSpPr>
          <p:cNvPr id="5" name="CuadroTexto 4">
            <a:extLst>
              <a:ext uri="{FF2B5EF4-FFF2-40B4-BE49-F238E27FC236}">
                <a16:creationId xmlns:a16="http://schemas.microsoft.com/office/drawing/2014/main" id="{7DA10752-F480-4B60-B3E3-00FC0CBB5E9B}"/>
              </a:ext>
            </a:extLst>
          </p:cNvPr>
          <p:cNvSpPr txBox="1"/>
          <p:nvPr/>
        </p:nvSpPr>
        <p:spPr>
          <a:xfrm>
            <a:off x="683568" y="987574"/>
            <a:ext cx="7391400" cy="461665"/>
          </a:xfrm>
          <a:prstGeom prst="rect">
            <a:avLst/>
          </a:prstGeom>
          <a:noFill/>
        </p:spPr>
        <p:txBody>
          <a:bodyPr wrap="square" rtlCol="0">
            <a:spAutoFit/>
          </a:bodyPr>
          <a:lstStyle/>
          <a:p>
            <a:pPr algn="just"/>
            <a:r>
              <a:rPr lang="es-ES_tradnl" b="1" dirty="0">
                <a:solidFill>
                  <a:srgbClr val="3C358E"/>
                </a:solidFill>
                <a:latin typeface="+mj-lt"/>
                <a:cs typeface="Calibri"/>
              </a:rPr>
              <a:t>I. </a:t>
            </a:r>
            <a:r>
              <a:rPr lang="es-ES_tradnl" sz="2400" b="1" dirty="0">
                <a:solidFill>
                  <a:srgbClr val="3C358E"/>
                </a:solidFill>
                <a:latin typeface="+mj-lt"/>
                <a:cs typeface="Calibri"/>
              </a:rPr>
              <a:t>	</a:t>
            </a:r>
            <a:r>
              <a:rPr lang="es-ES_tradnl" b="1" dirty="0">
                <a:solidFill>
                  <a:srgbClr val="3C358E"/>
                </a:solidFill>
                <a:latin typeface="+mj-lt"/>
                <a:cs typeface="Calibri"/>
              </a:rPr>
              <a:t>EL NUEVO MODELO DE CONTRATACIÓN LABORAL</a:t>
            </a:r>
          </a:p>
        </p:txBody>
      </p:sp>
    </p:spTree>
    <p:extLst>
      <p:ext uri="{BB962C8B-B14F-4D97-AF65-F5344CB8AC3E}">
        <p14:creationId xmlns:p14="http://schemas.microsoft.com/office/powerpoint/2010/main" val="136531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683568" y="2119502"/>
            <a:ext cx="7391400" cy="830997"/>
          </a:xfrm>
          <a:prstGeom prst="rect">
            <a:avLst/>
          </a:prstGeom>
          <a:noFill/>
        </p:spPr>
        <p:txBody>
          <a:bodyPr wrap="square" rtlCol="0">
            <a:spAutoFit/>
          </a:bodyPr>
          <a:lstStyle/>
          <a:p>
            <a:pPr algn="just"/>
            <a:r>
              <a:rPr lang="es-ES_tradnl" sz="2400" b="1" dirty="0">
                <a:solidFill>
                  <a:srgbClr val="3C358E"/>
                </a:solidFill>
                <a:latin typeface="+mj-lt"/>
                <a:cs typeface="Calibri"/>
              </a:rPr>
              <a:t>II. 	EL CONTRATO TEMPORAL POR CIRCUNSTANCIAS DE 	LA PRODUCCIÓN.</a:t>
            </a:r>
          </a:p>
        </p:txBody>
      </p:sp>
    </p:spTree>
    <p:extLst>
      <p:ext uri="{BB962C8B-B14F-4D97-AF65-F5344CB8AC3E}">
        <p14:creationId xmlns:p14="http://schemas.microsoft.com/office/powerpoint/2010/main" val="2742994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63851" y="1347614"/>
            <a:ext cx="7796581" cy="4644990"/>
          </a:xfrm>
          <a:prstGeom prst="rect">
            <a:avLst/>
          </a:prstGeom>
          <a:noFill/>
        </p:spPr>
        <p:txBody>
          <a:bodyPr wrap="square" rtlCol="0">
            <a:spAutoFit/>
          </a:bodyPr>
          <a:lstStyle/>
          <a:p>
            <a:pPr marL="342900" indent="-342900" algn="just">
              <a:buFont typeface="+mj-lt"/>
              <a:buAutoNum type="arabicPeriod"/>
            </a:pPr>
            <a:r>
              <a:rPr lang="es-ES_tradnl" sz="1300" b="1" dirty="0">
                <a:ea typeface="Open sans" panose="020B0606030504020204" pitchFamily="34" charset="0"/>
                <a:cs typeface="Open sans" panose="020B0606030504020204" pitchFamily="34" charset="0"/>
              </a:rPr>
              <a:t>NORMAS COMUNES A TODOS LOS TIPOS DE CONTRATO POR CIRCUNSTANCIAS DE LA PRODUCCIÓN.</a:t>
            </a:r>
            <a:endParaRPr lang="es-ES_tradnl" sz="1300" dirty="0">
              <a:ea typeface="Open sans" panose="020B0606030504020204" pitchFamily="34" charset="0"/>
              <a:cs typeface="Open sans" panose="020B0606030504020204" pitchFamily="34" charset="0"/>
            </a:endParaRPr>
          </a:p>
          <a:p>
            <a:pPr marL="342900" indent="-342900" algn="just">
              <a:buAutoNum type="arabicPeriod"/>
            </a:pPr>
            <a:endParaRPr lang="es-ES_tradnl" sz="1300" dirty="0">
              <a:ea typeface="Open sans" panose="020B0606030504020204" pitchFamily="34" charset="0"/>
              <a:cs typeface="Open sans" panose="020B0606030504020204" pitchFamily="34" charset="0"/>
            </a:endParaRPr>
          </a:p>
          <a:p>
            <a:pPr marL="800100" lvl="1" indent="-342900" algn="just">
              <a:buFont typeface="+mj-lt"/>
              <a:buAutoNum type="alphaUcPeriod"/>
            </a:pPr>
            <a:r>
              <a:rPr lang="es-ES" sz="1300" dirty="0"/>
              <a:t>Necesidad de que en el contrato conste con precisión “</a:t>
            </a:r>
            <a:r>
              <a:rPr lang="es-ES" sz="1300" i="1" dirty="0"/>
              <a:t>la causa habilitante</a:t>
            </a:r>
            <a:r>
              <a:rPr lang="es-ES" sz="1300" dirty="0"/>
              <a:t>”, “</a:t>
            </a:r>
            <a:r>
              <a:rPr lang="es-ES" sz="1300" i="1" dirty="0"/>
              <a:t>las circunstancias concretas que la justifican y su conexión con la duración prevista</a:t>
            </a:r>
            <a:r>
              <a:rPr lang="es-ES" sz="1300" dirty="0"/>
              <a:t>” (apartado 1).</a:t>
            </a:r>
          </a:p>
          <a:p>
            <a:pPr marL="800100" lvl="1" indent="-342900" algn="just">
              <a:buFont typeface="+mj-lt"/>
              <a:buAutoNum type="alphaUcPeriod"/>
            </a:pPr>
            <a:endParaRPr lang="es-ES" sz="1300" dirty="0"/>
          </a:p>
          <a:p>
            <a:pPr marL="800100" lvl="1" indent="-342900" algn="just">
              <a:buFont typeface="+mj-lt"/>
              <a:buAutoNum type="alphaUcPeriod"/>
            </a:pPr>
            <a:r>
              <a:rPr lang="es-ES" sz="1300" dirty="0"/>
              <a:t>Si la persona trabajadora está contratada más de 18 meses en un periodo de 24 por circunstancias de la producción, mediante dos o más contratos (no cabe que sea mediante uno), directamente o a través de ETT, adquiere la condición de fija. Cualquiera que sea el puesto o puestos ocupados y la empresa del Grupo (muy importante esta última previsión). </a:t>
            </a:r>
          </a:p>
          <a:p>
            <a:pPr marL="800100" lvl="1" indent="-342900" algn="just">
              <a:buFont typeface="+mj-lt"/>
              <a:buAutoNum type="alphaUcPeriod"/>
            </a:pPr>
            <a:endParaRPr lang="es-ES" sz="1300" dirty="0"/>
          </a:p>
          <a:p>
            <a:pPr marL="800100" lvl="1" indent="-342900" algn="just">
              <a:buFont typeface="+mj-lt"/>
              <a:buAutoNum type="alphaUcPeriod"/>
            </a:pPr>
            <a:r>
              <a:rPr lang="es-ES" sz="1300" dirty="0"/>
              <a:t>También adquiere la fijeza la persona que ocupe un puesto, cualquiera que sea el tiempo que lleva contratado, que haya estado ocupado durante más de 18 meses en un periodo de 24 mediante contratos por circunstancias de la producción, incluyendo ETT, adquiere la condición de fijo. </a:t>
            </a:r>
          </a:p>
          <a:p>
            <a:pPr marL="800100" lvl="1" indent="-342900" algn="just">
              <a:buFont typeface="+mj-lt"/>
              <a:buAutoNum type="alphaUcPeriod"/>
            </a:pPr>
            <a:endParaRPr lang="es-ES" sz="1300" dirty="0"/>
          </a:p>
          <a:p>
            <a:pPr marL="800100" lvl="1" indent="-342900" algn="just">
              <a:buFont typeface="+mj-lt"/>
              <a:buAutoNum type="alphaUcPeriod"/>
            </a:pPr>
            <a:r>
              <a:rPr lang="es-ES" sz="1300" dirty="0"/>
              <a:t>Para su acreditación, en ambos casos, el SEPE debe emitir certificado sobre los contratos celebrados, aunque no parece que, en caso de ocupación del mismo puesto, ese certificado vaya a tener mucha eficacia y será necesario el amparo de otras pruebas (apartado 9).</a:t>
            </a:r>
          </a:p>
          <a:p>
            <a:pPr marL="800100" lvl="1" indent="-342900" algn="just">
              <a:buFont typeface="+mj-lt"/>
              <a:buAutoNum type="alphaUcPeriod"/>
            </a:pPr>
            <a:endParaRPr lang="es-ES" sz="1200" b="1" dirty="0"/>
          </a:p>
          <a:p>
            <a:pPr marL="800100" lvl="1" indent="-342900" algn="just">
              <a:buFont typeface="+mj-lt"/>
              <a:buAutoNum type="alphaUcPeriod"/>
            </a:pPr>
            <a:endParaRPr lang="es-ES" sz="1200" b="1" dirty="0"/>
          </a:p>
          <a:p>
            <a:pPr marL="800100" lvl="1" indent="-342900" algn="just">
              <a:buFont typeface="+mj-lt"/>
              <a:buAutoNum type="alphaUcPeriod"/>
            </a:pPr>
            <a:endParaRPr lang="es-ES" sz="1200" b="1" dirty="0"/>
          </a:p>
          <a:p>
            <a:pPr marL="635000" lvl="1" indent="-177800" algn="just">
              <a:lnSpc>
                <a:spcPct val="107000"/>
              </a:lnSpc>
              <a:buFont typeface="Wingdings" panose="05000000000000000000" pitchFamily="2" charset="2"/>
              <a:buChar char="§"/>
            </a:pPr>
            <a:endParaRPr lang="es-ES" sz="1200" b="1" dirty="0"/>
          </a:p>
          <a:p>
            <a:pPr marL="800100" lvl="1" indent="-342900" algn="just">
              <a:buFont typeface="+mj-lt"/>
              <a:buAutoNum type="alphaUcPeriod"/>
            </a:pPr>
            <a:endParaRPr lang="es-ES_tradnl" sz="1300" dirty="0">
              <a:latin typeface="+mj-lt"/>
              <a:ea typeface="Open sans" panose="020B0606030504020204" pitchFamily="34" charset="0"/>
              <a:cs typeface="Open sans" panose="020B0606030504020204" pitchFamily="34" charset="0"/>
            </a:endParaRPr>
          </a:p>
          <a:p>
            <a:pPr algn="just"/>
            <a:endParaRPr lang="es-ES_tradnl" sz="1300" dirty="0">
              <a:latin typeface="+mj-lt"/>
              <a:ea typeface="Open sans" panose="020B0606030504020204" pitchFamily="34" charset="0"/>
              <a:cs typeface="Open sans" panose="020B0606030504020204" pitchFamily="34" charset="0"/>
            </a:endParaRPr>
          </a:p>
        </p:txBody>
      </p:sp>
      <p:sp>
        <p:nvSpPr>
          <p:cNvPr id="3" name="CuadroTexto 2">
            <a:extLst>
              <a:ext uri="{FF2B5EF4-FFF2-40B4-BE49-F238E27FC236}">
                <a16:creationId xmlns:a16="http://schemas.microsoft.com/office/drawing/2014/main" id="{FBA0866E-C59F-489E-B6C1-77748D9B387F}"/>
              </a:ext>
            </a:extLst>
          </p:cNvPr>
          <p:cNvSpPr txBox="1"/>
          <p:nvPr/>
        </p:nvSpPr>
        <p:spPr>
          <a:xfrm>
            <a:off x="611560" y="771550"/>
            <a:ext cx="7435347" cy="461665"/>
          </a:xfrm>
          <a:prstGeom prst="rect">
            <a:avLst/>
          </a:prstGeom>
          <a:noFill/>
        </p:spPr>
        <p:txBody>
          <a:bodyPr wrap="square" rtlCol="0">
            <a:spAutoFit/>
          </a:bodyPr>
          <a:lstStyle/>
          <a:p>
            <a:pPr algn="just"/>
            <a:r>
              <a:rPr lang="es-ES_tradnl" b="1" dirty="0">
                <a:solidFill>
                  <a:srgbClr val="3C358E"/>
                </a:solidFill>
                <a:latin typeface="+mj-lt"/>
                <a:cs typeface="Calibri"/>
              </a:rPr>
              <a:t>II. </a:t>
            </a:r>
            <a:r>
              <a:rPr lang="es-ES_tradnl" sz="2400" b="1" dirty="0">
                <a:solidFill>
                  <a:srgbClr val="3C358E"/>
                </a:solidFill>
                <a:latin typeface="+mj-lt"/>
                <a:cs typeface="Calibri"/>
              </a:rPr>
              <a:t>	</a:t>
            </a:r>
            <a:r>
              <a:rPr lang="es-ES_tradnl" b="1" dirty="0">
                <a:solidFill>
                  <a:srgbClr val="3C358E"/>
                </a:solidFill>
                <a:latin typeface="+mj-lt"/>
                <a:cs typeface="Calibri"/>
              </a:rPr>
              <a:t>EL CONTRATO TEMPORAL POR CIRCUNSTANCIAS DE LA PRODUCCIÓN.</a:t>
            </a:r>
          </a:p>
        </p:txBody>
      </p:sp>
    </p:spTree>
    <p:extLst>
      <p:ext uri="{BB962C8B-B14F-4D97-AF65-F5344CB8AC3E}">
        <p14:creationId xmlns:p14="http://schemas.microsoft.com/office/powerpoint/2010/main" val="2248714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83568" y="1491630"/>
            <a:ext cx="7466689" cy="3844770"/>
          </a:xfrm>
          <a:prstGeom prst="rect">
            <a:avLst/>
          </a:prstGeom>
          <a:noFill/>
        </p:spPr>
        <p:txBody>
          <a:bodyPr wrap="square" rtlCol="0">
            <a:spAutoFit/>
          </a:bodyPr>
          <a:lstStyle/>
          <a:p>
            <a:pPr marL="342900" indent="-342900" algn="just">
              <a:buAutoNum type="arabicPeriod"/>
            </a:pPr>
            <a:endParaRPr lang="es-ES_tradnl" sz="1300" dirty="0">
              <a:latin typeface="+mj-lt"/>
              <a:ea typeface="Open sans" panose="020B0606030504020204" pitchFamily="34" charset="0"/>
              <a:cs typeface="Open sans" panose="020B0606030504020204" pitchFamily="34" charset="0"/>
            </a:endParaRPr>
          </a:p>
          <a:p>
            <a:pPr marL="685800" lvl="1" indent="-228600" algn="just">
              <a:buFont typeface="+mj-lt"/>
              <a:buAutoNum type="alphaUcPeriod" startAt="5"/>
            </a:pPr>
            <a:r>
              <a:rPr lang="es-ES" sz="1300" dirty="0"/>
              <a:t>Otras: igualdad de derechos con las personas fijas (apartado 6), derecho a que se les informe de las vacantes de puestos fijos mediante anuncio público (apartado 7) y posibles planes de reducción de temporalidad a través de convenios colectivos o de fijación de límites o de conversión de temporales en indefinidos (apartado 8). Nada nuevo bajo el sol aquí. </a:t>
            </a:r>
          </a:p>
          <a:p>
            <a:pPr marL="685800" lvl="1" indent="-228600" algn="just">
              <a:buFont typeface="+mj-lt"/>
              <a:buAutoNum type="alphaUcPeriod" startAt="5"/>
            </a:pPr>
            <a:endParaRPr lang="es-ES" sz="1300" dirty="0"/>
          </a:p>
          <a:p>
            <a:pPr marL="685800" lvl="1" indent="-228600" algn="just">
              <a:buFont typeface="+mj-lt"/>
              <a:buAutoNum type="alphaUcPeriod" startAt="5"/>
            </a:pPr>
            <a:endParaRPr lang="es-ES" sz="1300" dirty="0"/>
          </a:p>
          <a:p>
            <a:pPr marL="685800" lvl="1" indent="-228600" algn="just">
              <a:buFont typeface="+mj-lt"/>
              <a:buAutoNum type="alphaUcPeriod" startAt="5"/>
            </a:pPr>
            <a:r>
              <a:rPr lang="es-ES" sz="1300" dirty="0"/>
              <a:t>Si no se cumple cualquier norma de las señaladas se adquiere la fijeza (apartado 4).</a:t>
            </a:r>
          </a:p>
          <a:p>
            <a:pPr marL="685800" lvl="1" indent="-228600" algn="just">
              <a:buFont typeface="+mj-lt"/>
              <a:buAutoNum type="alphaUcPeriod" startAt="5"/>
            </a:pPr>
            <a:endParaRPr lang="es-ES" sz="1300" dirty="0"/>
          </a:p>
          <a:p>
            <a:pPr marL="685800" lvl="1" indent="-228600" algn="just">
              <a:buFont typeface="+mj-lt"/>
              <a:buAutoNum type="alphaUcPeriod" startAt="5"/>
            </a:pPr>
            <a:endParaRPr lang="es-ES" sz="1300" dirty="0"/>
          </a:p>
          <a:p>
            <a:pPr marL="685800" lvl="1" indent="-228600" algn="just">
              <a:buFont typeface="+mj-lt"/>
              <a:buAutoNum type="alphaUcPeriod" startAt="5"/>
            </a:pPr>
            <a:r>
              <a:rPr lang="es-ES" sz="1300" dirty="0"/>
              <a:t>Duración máxima de seis meses, ampliable hasta 12 meses por convenio colectivo sectorial (con la excepción del supuesto del apartado cuarto del art. 15.2 ET).</a:t>
            </a:r>
          </a:p>
          <a:p>
            <a:pPr marL="685800" lvl="1" indent="-228600" algn="just">
              <a:buFont typeface="+mj-lt"/>
              <a:buAutoNum type="alphaUcPeriod" startAt="5"/>
            </a:pPr>
            <a:endParaRPr lang="es-ES" sz="1300" dirty="0"/>
          </a:p>
          <a:p>
            <a:pPr marL="800100" lvl="1" indent="-342900" algn="just">
              <a:buFont typeface="+mj-lt"/>
              <a:buAutoNum type="alphaUcPeriod" startAt="6"/>
            </a:pPr>
            <a:endParaRPr lang="es-ES" sz="1200" b="1" dirty="0"/>
          </a:p>
          <a:p>
            <a:pPr marL="800100" lvl="1" indent="-342900" algn="just">
              <a:buFont typeface="+mj-lt"/>
              <a:buAutoNum type="alphaUcPeriod" startAt="6"/>
            </a:pPr>
            <a:endParaRPr lang="es-ES" sz="1200" b="1" dirty="0"/>
          </a:p>
          <a:p>
            <a:pPr marL="800100" lvl="1" indent="-342900" algn="just">
              <a:buFont typeface="+mj-lt"/>
              <a:buAutoNum type="alphaUcPeriod" startAt="6"/>
            </a:pPr>
            <a:endParaRPr lang="es-ES" sz="1200" b="1" dirty="0"/>
          </a:p>
          <a:p>
            <a:pPr marL="635000" lvl="1" indent="-177800" algn="just">
              <a:lnSpc>
                <a:spcPct val="107000"/>
              </a:lnSpc>
              <a:buFont typeface="Wingdings" panose="05000000000000000000" pitchFamily="2" charset="2"/>
              <a:buChar char="§"/>
            </a:pPr>
            <a:endParaRPr lang="es-ES" sz="1200" b="1" dirty="0"/>
          </a:p>
          <a:p>
            <a:pPr marL="800100" lvl="1" indent="-342900" algn="just">
              <a:buFont typeface="+mj-lt"/>
              <a:buAutoNum type="alphaUcPeriod"/>
            </a:pPr>
            <a:endParaRPr lang="es-ES_tradnl" sz="1300" dirty="0">
              <a:latin typeface="+mj-lt"/>
              <a:ea typeface="Open sans" panose="020B0606030504020204" pitchFamily="34" charset="0"/>
              <a:cs typeface="Open sans" panose="020B0606030504020204" pitchFamily="34" charset="0"/>
            </a:endParaRPr>
          </a:p>
          <a:p>
            <a:pPr algn="just"/>
            <a:endParaRPr lang="es-ES_tradnl" sz="1300" dirty="0">
              <a:latin typeface="+mj-lt"/>
              <a:ea typeface="Open sans" panose="020B0606030504020204" pitchFamily="34" charset="0"/>
              <a:cs typeface="Open sans" panose="020B0606030504020204" pitchFamily="34" charset="0"/>
            </a:endParaRPr>
          </a:p>
        </p:txBody>
      </p:sp>
      <p:sp>
        <p:nvSpPr>
          <p:cNvPr id="3" name="CuadroTexto 2">
            <a:extLst>
              <a:ext uri="{FF2B5EF4-FFF2-40B4-BE49-F238E27FC236}">
                <a16:creationId xmlns:a16="http://schemas.microsoft.com/office/drawing/2014/main" id="{E0353BEA-EE0E-42C0-8A23-00E040E38975}"/>
              </a:ext>
            </a:extLst>
          </p:cNvPr>
          <p:cNvSpPr txBox="1"/>
          <p:nvPr/>
        </p:nvSpPr>
        <p:spPr>
          <a:xfrm>
            <a:off x="655507" y="843558"/>
            <a:ext cx="7391400" cy="461665"/>
          </a:xfrm>
          <a:prstGeom prst="rect">
            <a:avLst/>
          </a:prstGeom>
          <a:noFill/>
        </p:spPr>
        <p:txBody>
          <a:bodyPr wrap="square" rtlCol="0">
            <a:spAutoFit/>
          </a:bodyPr>
          <a:lstStyle/>
          <a:p>
            <a:pPr algn="just"/>
            <a:r>
              <a:rPr lang="es-ES_tradnl" b="1" dirty="0">
                <a:solidFill>
                  <a:srgbClr val="3C358E"/>
                </a:solidFill>
                <a:latin typeface="+mj-lt"/>
                <a:cs typeface="Calibri"/>
              </a:rPr>
              <a:t>II. </a:t>
            </a:r>
            <a:r>
              <a:rPr lang="es-ES_tradnl" sz="2400" b="1" dirty="0">
                <a:solidFill>
                  <a:srgbClr val="3C358E"/>
                </a:solidFill>
                <a:latin typeface="+mj-lt"/>
                <a:cs typeface="Calibri"/>
              </a:rPr>
              <a:t>	</a:t>
            </a:r>
            <a:r>
              <a:rPr lang="es-ES_tradnl" b="1" dirty="0">
                <a:solidFill>
                  <a:srgbClr val="3C358E"/>
                </a:solidFill>
                <a:latin typeface="+mj-lt"/>
                <a:cs typeface="Calibri"/>
              </a:rPr>
              <a:t>EL CONTRATO TEMPORAL POR CIRCUNSTANCIAS DE LA PRODUCCIÓN.</a:t>
            </a:r>
          </a:p>
        </p:txBody>
      </p:sp>
    </p:spTree>
    <p:extLst>
      <p:ext uri="{BB962C8B-B14F-4D97-AF65-F5344CB8AC3E}">
        <p14:creationId xmlns:p14="http://schemas.microsoft.com/office/powerpoint/2010/main" val="306752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55507" y="1459260"/>
            <a:ext cx="7466689" cy="4090992"/>
          </a:xfrm>
          <a:prstGeom prst="rect">
            <a:avLst/>
          </a:prstGeom>
          <a:noFill/>
        </p:spPr>
        <p:txBody>
          <a:bodyPr wrap="square" rtlCol="0">
            <a:spAutoFit/>
          </a:bodyPr>
          <a:lstStyle/>
          <a:p>
            <a:pPr marL="342900" indent="-342900" algn="just">
              <a:buFont typeface="+mj-lt"/>
              <a:buAutoNum type="arabicPeriod" startAt="2"/>
            </a:pPr>
            <a:r>
              <a:rPr lang="es-ES_tradnl" sz="1300" b="1" dirty="0">
                <a:ea typeface="Open sans" panose="020B0606030504020204" pitchFamily="34" charset="0"/>
                <a:cs typeface="Open sans" panose="020B0606030504020204" pitchFamily="34" charset="0"/>
              </a:rPr>
              <a:t>MODALIDAD 1ª (Art. 15.2, Párrafo 1º).</a:t>
            </a:r>
          </a:p>
          <a:p>
            <a:pPr marL="342900" indent="-342900" algn="just">
              <a:buAutoNum type="arabicPeriod" startAt="2"/>
            </a:pPr>
            <a:endParaRPr lang="es-ES_tradnl" sz="1300" dirty="0">
              <a:ea typeface="Open sans" panose="020B0606030504020204" pitchFamily="34" charset="0"/>
              <a:cs typeface="Open sans" panose="020B0606030504020204" pitchFamily="34" charset="0"/>
            </a:endParaRPr>
          </a:p>
          <a:p>
            <a:pPr marL="685800" lvl="1" indent="-228600" algn="just">
              <a:buFont typeface="Wingdings" panose="05000000000000000000" pitchFamily="2" charset="2"/>
              <a:buChar char="ü"/>
            </a:pPr>
            <a:r>
              <a:rPr lang="es-ES" sz="1300" dirty="0"/>
              <a:t>Incremento ocasional e imprevisible, en actividad normal de la empresa o no.</a:t>
            </a:r>
          </a:p>
          <a:p>
            <a:pPr marL="685800" lvl="1" indent="-228600" algn="just">
              <a:buFont typeface="Wingdings" panose="05000000000000000000" pitchFamily="2" charset="2"/>
              <a:buChar char="ü"/>
            </a:pPr>
            <a:endParaRPr lang="es-ES" sz="1300" dirty="0"/>
          </a:p>
          <a:p>
            <a:pPr marL="685800" lvl="1" indent="-228600" algn="just">
              <a:buFont typeface="Wingdings" panose="05000000000000000000" pitchFamily="2" charset="2"/>
              <a:buChar char="ü"/>
            </a:pPr>
            <a:r>
              <a:rPr lang="es-ES" sz="1300" dirty="0"/>
              <a:t>Que genera un desajuste temporal entre el empleo estable disponible y el que se requiere.</a:t>
            </a:r>
          </a:p>
          <a:p>
            <a:pPr marL="685800" lvl="1" indent="-228600" algn="just">
              <a:buFont typeface="Wingdings" panose="05000000000000000000" pitchFamily="2" charset="2"/>
              <a:buChar char="ü"/>
            </a:pPr>
            <a:endParaRPr lang="es-ES" sz="1300" dirty="0"/>
          </a:p>
          <a:p>
            <a:pPr marL="685800" lvl="1" indent="-228600" algn="just">
              <a:buFont typeface="Wingdings" panose="05000000000000000000" pitchFamily="2" charset="2"/>
              <a:buChar char="ü"/>
            </a:pPr>
            <a:r>
              <a:rPr lang="es-ES" sz="1300" dirty="0"/>
              <a:t>Que no sea repetido en el tiempo (fijo discontinúo).</a:t>
            </a:r>
          </a:p>
          <a:p>
            <a:pPr lvl="1" algn="just"/>
            <a:endParaRPr lang="es-ES" sz="1300" dirty="0"/>
          </a:p>
          <a:p>
            <a:pPr marL="800100" lvl="1" indent="-342900" algn="just">
              <a:buFont typeface="+mj-lt"/>
              <a:buAutoNum type="alphaUcPeriod" startAt="6"/>
            </a:pPr>
            <a:endParaRPr lang="es-ES" sz="1300" b="1" dirty="0"/>
          </a:p>
          <a:p>
            <a:pPr marL="342900" indent="-342900" algn="just">
              <a:buFont typeface="+mj-lt"/>
              <a:buAutoNum type="arabicPeriod" startAt="2"/>
            </a:pPr>
            <a:r>
              <a:rPr lang="es-ES_tradnl" sz="1300" b="1" dirty="0">
                <a:ea typeface="Open sans" panose="020B0606030504020204" pitchFamily="34" charset="0"/>
                <a:cs typeface="Open sans" panose="020B0606030504020204" pitchFamily="34" charset="0"/>
              </a:rPr>
              <a:t>MODALIDAD 2ª (Art. 15.2, Párrafo 1º).</a:t>
            </a:r>
          </a:p>
          <a:p>
            <a:pPr marL="342900" indent="-342900" algn="just">
              <a:buAutoNum type="arabicPeriod" startAt="2"/>
            </a:pPr>
            <a:endParaRPr lang="es-ES_tradnl" sz="1300" dirty="0">
              <a:ea typeface="Open sans" panose="020B0606030504020204" pitchFamily="34" charset="0"/>
              <a:cs typeface="Open sans" panose="020B0606030504020204" pitchFamily="34" charset="0"/>
            </a:endParaRPr>
          </a:p>
          <a:p>
            <a:pPr marL="685800" lvl="1" indent="-228600" algn="just">
              <a:buFont typeface="Wingdings" panose="05000000000000000000" pitchFamily="2" charset="2"/>
              <a:buChar char="ü"/>
            </a:pPr>
            <a:r>
              <a:rPr lang="es-ES" sz="1300" dirty="0"/>
              <a:t>Oscilaciones de producción, aun en la actividad normal de la empresa, que genera desajuste en el empleo. Por ejemplo lanzamiento de un nuevo producto.</a:t>
            </a:r>
          </a:p>
          <a:p>
            <a:pPr marL="685800" lvl="1" indent="-228600" algn="just">
              <a:buFont typeface="Wingdings" panose="05000000000000000000" pitchFamily="2" charset="2"/>
              <a:buChar char="ü"/>
            </a:pPr>
            <a:endParaRPr lang="es-ES" sz="1300" dirty="0"/>
          </a:p>
          <a:p>
            <a:pPr marL="685800" lvl="1" indent="-228600" algn="just">
              <a:buFont typeface="Wingdings" panose="05000000000000000000" pitchFamily="2" charset="2"/>
              <a:buChar char="ü"/>
            </a:pPr>
            <a:r>
              <a:rPr lang="es-ES" sz="1300" dirty="0"/>
              <a:t>Previsibles o imprevisibles.</a:t>
            </a:r>
          </a:p>
          <a:p>
            <a:pPr marL="685800" lvl="1" indent="-228600" algn="just">
              <a:buFont typeface="Wingdings" panose="05000000000000000000" pitchFamily="2" charset="2"/>
              <a:buChar char="ü"/>
            </a:pPr>
            <a:endParaRPr lang="es-ES" sz="1300" dirty="0"/>
          </a:p>
          <a:p>
            <a:pPr marL="685800" lvl="1" indent="-228600" algn="just">
              <a:buFont typeface="Wingdings" panose="05000000000000000000" pitchFamily="2" charset="2"/>
              <a:buChar char="ü"/>
            </a:pPr>
            <a:r>
              <a:rPr lang="es-ES" sz="1300" dirty="0"/>
              <a:t>Que no sean repetidas en el tiempo (fijo discontinúo). </a:t>
            </a:r>
          </a:p>
          <a:p>
            <a:pPr marL="635000" lvl="1" indent="-177800" algn="just">
              <a:lnSpc>
                <a:spcPct val="107000"/>
              </a:lnSpc>
              <a:buFont typeface="Wingdings" panose="05000000000000000000" pitchFamily="2" charset="2"/>
              <a:buChar char="§"/>
            </a:pPr>
            <a:endParaRPr lang="es-ES" sz="1200" b="1" dirty="0"/>
          </a:p>
          <a:p>
            <a:pPr marL="800100" lvl="1" indent="-342900" algn="just">
              <a:buFont typeface="+mj-lt"/>
              <a:buAutoNum type="alphaUcPeriod"/>
            </a:pPr>
            <a:endParaRPr lang="es-ES_tradnl" sz="1300" dirty="0">
              <a:latin typeface="+mj-lt"/>
              <a:ea typeface="Open sans" panose="020B0606030504020204" pitchFamily="34" charset="0"/>
              <a:cs typeface="Open sans" panose="020B0606030504020204" pitchFamily="34" charset="0"/>
            </a:endParaRPr>
          </a:p>
          <a:p>
            <a:pPr algn="just"/>
            <a:endParaRPr lang="es-ES_tradnl" sz="1300" dirty="0">
              <a:latin typeface="+mj-lt"/>
              <a:ea typeface="Open sans" panose="020B0606030504020204" pitchFamily="34" charset="0"/>
              <a:cs typeface="Open sans" panose="020B0606030504020204" pitchFamily="34" charset="0"/>
            </a:endParaRPr>
          </a:p>
        </p:txBody>
      </p:sp>
      <p:sp>
        <p:nvSpPr>
          <p:cNvPr id="5" name="CuadroTexto 4">
            <a:extLst>
              <a:ext uri="{FF2B5EF4-FFF2-40B4-BE49-F238E27FC236}">
                <a16:creationId xmlns:a16="http://schemas.microsoft.com/office/drawing/2014/main" id="{1BB1E3D3-5B98-4872-8734-53A7DC05B1DA}"/>
              </a:ext>
            </a:extLst>
          </p:cNvPr>
          <p:cNvSpPr txBox="1"/>
          <p:nvPr/>
        </p:nvSpPr>
        <p:spPr>
          <a:xfrm>
            <a:off x="539552" y="843558"/>
            <a:ext cx="7391400" cy="461665"/>
          </a:xfrm>
          <a:prstGeom prst="rect">
            <a:avLst/>
          </a:prstGeom>
          <a:noFill/>
        </p:spPr>
        <p:txBody>
          <a:bodyPr wrap="square" rtlCol="0">
            <a:spAutoFit/>
          </a:bodyPr>
          <a:lstStyle/>
          <a:p>
            <a:pPr algn="just"/>
            <a:r>
              <a:rPr lang="es-ES_tradnl" b="1" dirty="0">
                <a:solidFill>
                  <a:srgbClr val="3C358E"/>
                </a:solidFill>
                <a:latin typeface="+mj-lt"/>
                <a:cs typeface="Calibri"/>
              </a:rPr>
              <a:t>II. </a:t>
            </a:r>
            <a:r>
              <a:rPr lang="es-ES_tradnl" sz="2400" b="1" dirty="0">
                <a:solidFill>
                  <a:srgbClr val="3C358E"/>
                </a:solidFill>
                <a:latin typeface="+mj-lt"/>
                <a:cs typeface="Calibri"/>
              </a:rPr>
              <a:t>	</a:t>
            </a:r>
            <a:r>
              <a:rPr lang="es-ES_tradnl" b="1" dirty="0">
                <a:solidFill>
                  <a:srgbClr val="3C358E"/>
                </a:solidFill>
                <a:latin typeface="+mj-lt"/>
                <a:cs typeface="Calibri"/>
              </a:rPr>
              <a:t>EL CONTRATO TEMPORAL POR CIRCUNSTANCIAS DE LA PRODUCCIÓN.</a:t>
            </a:r>
          </a:p>
        </p:txBody>
      </p:sp>
    </p:spTree>
    <p:extLst>
      <p:ext uri="{BB962C8B-B14F-4D97-AF65-F5344CB8AC3E}">
        <p14:creationId xmlns:p14="http://schemas.microsoft.com/office/powerpoint/2010/main" val="1495132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55507" y="1347614"/>
            <a:ext cx="7466689" cy="4307461"/>
          </a:xfrm>
          <a:prstGeom prst="rect">
            <a:avLst/>
          </a:prstGeom>
          <a:noFill/>
        </p:spPr>
        <p:txBody>
          <a:bodyPr wrap="square" rtlCol="0">
            <a:spAutoFit/>
          </a:bodyPr>
          <a:lstStyle/>
          <a:p>
            <a:pPr marL="342900" indent="-342900" algn="just">
              <a:buFont typeface="+mj-lt"/>
              <a:buAutoNum type="arabicPeriod" startAt="4"/>
            </a:pPr>
            <a:r>
              <a:rPr lang="es-ES_tradnl" sz="1300" b="1" dirty="0">
                <a:ea typeface="Open sans" panose="020B0606030504020204" pitchFamily="34" charset="0"/>
                <a:cs typeface="Open sans" panose="020B0606030504020204" pitchFamily="34" charset="0"/>
              </a:rPr>
              <a:t>MODALIDAD 3ª (Art. 15.2, Párrafo 2º).</a:t>
            </a:r>
          </a:p>
          <a:p>
            <a:pPr marL="342900" indent="-342900" algn="just">
              <a:buAutoNum type="arabicPeriod" startAt="4"/>
            </a:pPr>
            <a:endParaRPr lang="es-ES_tradnl" sz="1300" dirty="0">
              <a:ea typeface="Open sans" panose="020B0606030504020204" pitchFamily="34" charset="0"/>
              <a:cs typeface="Open sans" panose="020B0606030504020204" pitchFamily="34" charset="0"/>
            </a:endParaRPr>
          </a:p>
          <a:p>
            <a:pPr marL="685800" lvl="1" indent="-228600" algn="just">
              <a:buFont typeface="Wingdings" panose="05000000000000000000" pitchFamily="2" charset="2"/>
              <a:buChar char="ü"/>
            </a:pPr>
            <a:r>
              <a:rPr lang="es-ES" sz="1300" dirty="0"/>
              <a:t>Oscilaciones derivadas de las vacaciones anuales.</a:t>
            </a:r>
          </a:p>
          <a:p>
            <a:pPr marL="685800" lvl="1" indent="-228600" algn="just">
              <a:buFont typeface="Wingdings" panose="05000000000000000000" pitchFamily="2" charset="2"/>
              <a:buChar char="ü"/>
            </a:pPr>
            <a:r>
              <a:rPr lang="es-ES" sz="1300" dirty="0"/>
              <a:t>Reacción frente a interpretación judicial anterior y exclusión de la posibilidad de contrato de sustitución.</a:t>
            </a:r>
          </a:p>
          <a:p>
            <a:pPr marL="685800" lvl="1" indent="-228600" algn="just">
              <a:buFont typeface="Wingdings" panose="05000000000000000000" pitchFamily="2" charset="2"/>
              <a:buChar char="ü"/>
            </a:pPr>
            <a:r>
              <a:rPr lang="es-ES" sz="1300" dirty="0"/>
              <a:t>¿Su carácter necesariamente cíclico es una excepción a la necesidad de acudir al contrato fijo discontinuo?.</a:t>
            </a:r>
          </a:p>
          <a:p>
            <a:pPr marL="800100" lvl="1" indent="-342900" algn="just">
              <a:buFont typeface="+mj-lt"/>
              <a:buAutoNum type="alphaUcPeriod" startAt="6"/>
            </a:pPr>
            <a:endParaRPr lang="es-ES" sz="1300" b="1" dirty="0"/>
          </a:p>
          <a:p>
            <a:pPr marL="342900" indent="-342900" algn="just">
              <a:buFont typeface="+mj-lt"/>
              <a:buAutoNum type="arabicPeriod" startAt="4"/>
            </a:pPr>
            <a:r>
              <a:rPr lang="es-ES_tradnl" sz="1300" b="1" dirty="0">
                <a:ea typeface="Open sans" panose="020B0606030504020204" pitchFamily="34" charset="0"/>
                <a:cs typeface="Open sans" panose="020B0606030504020204" pitchFamily="34" charset="0"/>
              </a:rPr>
              <a:t>MODALIDAD 4ª (Art. 15.2, Párrafo 2º).</a:t>
            </a:r>
          </a:p>
          <a:p>
            <a:pPr marL="342900" indent="-342900" algn="just">
              <a:buAutoNum type="arabicPeriod" startAt="4"/>
            </a:pPr>
            <a:endParaRPr lang="es-ES_tradnl" sz="1300" dirty="0">
              <a:ea typeface="Open sans" panose="020B0606030504020204" pitchFamily="34" charset="0"/>
              <a:cs typeface="Open sans" panose="020B0606030504020204" pitchFamily="34" charset="0"/>
            </a:endParaRPr>
          </a:p>
          <a:p>
            <a:pPr marL="685800" lvl="1" indent="-228600" algn="just">
              <a:buFont typeface="Wingdings" panose="05000000000000000000" pitchFamily="2" charset="2"/>
              <a:buChar char="ü"/>
            </a:pPr>
            <a:r>
              <a:rPr lang="es-ES" sz="1300" dirty="0"/>
              <a:t>Situaciones ocasionales y previsibles y que tengan una duración reducida y delimitada en el tiempo.</a:t>
            </a:r>
          </a:p>
          <a:p>
            <a:pPr marL="685800" lvl="1" indent="-228600" algn="just">
              <a:buFont typeface="Wingdings" panose="05000000000000000000" pitchFamily="2" charset="2"/>
              <a:buChar char="ü"/>
            </a:pPr>
            <a:r>
              <a:rPr lang="es-ES" sz="1300" dirty="0"/>
              <a:t>No está afectada por la remisión al contrato fijo discontinuo (lo que se justifica en la corta duración).</a:t>
            </a:r>
          </a:p>
          <a:p>
            <a:pPr marL="685800" lvl="1" indent="-228600" algn="just">
              <a:buFont typeface="Wingdings" panose="05000000000000000000" pitchFamily="2" charset="2"/>
              <a:buChar char="ü"/>
            </a:pPr>
            <a:r>
              <a:rPr lang="es-ES" sz="1300" dirty="0"/>
              <a:t>Sólo se puede usar este contrato un máximo de noventa días en el año natural, con independencia de su distribución y del número de contratos. Pero no pueden ser consecutivos.</a:t>
            </a:r>
          </a:p>
          <a:p>
            <a:pPr marL="685800" lvl="1" indent="-228600" algn="just">
              <a:buFont typeface="Wingdings" panose="05000000000000000000" pitchFamily="2" charset="2"/>
              <a:buChar char="ü"/>
            </a:pPr>
            <a:r>
              <a:rPr lang="es-ES" sz="1300" dirty="0"/>
              <a:t>Es necesario informar a los representantes de la previsión de uso (pero no parece afecta a la validez).</a:t>
            </a:r>
          </a:p>
          <a:p>
            <a:pPr marL="635000" lvl="1" indent="-177800" algn="just">
              <a:lnSpc>
                <a:spcPct val="107000"/>
              </a:lnSpc>
              <a:buFont typeface="Wingdings" panose="05000000000000000000" pitchFamily="2" charset="2"/>
              <a:buChar char="§"/>
            </a:pPr>
            <a:endParaRPr lang="es-ES" sz="1300" b="1" dirty="0"/>
          </a:p>
          <a:p>
            <a:pPr marL="800100" lvl="1" indent="-342900" algn="just">
              <a:buFont typeface="+mj-lt"/>
              <a:buAutoNum type="alphaUcPeriod"/>
            </a:pPr>
            <a:endParaRPr lang="es-ES_tradnl" sz="1300" dirty="0">
              <a:latin typeface="+mj-lt"/>
              <a:ea typeface="Open sans" panose="020B0606030504020204" pitchFamily="34" charset="0"/>
              <a:cs typeface="Open sans" panose="020B0606030504020204" pitchFamily="34" charset="0"/>
            </a:endParaRPr>
          </a:p>
          <a:p>
            <a:pPr algn="just"/>
            <a:endParaRPr lang="es-ES_tradnl" sz="1300" dirty="0">
              <a:latin typeface="+mj-lt"/>
              <a:ea typeface="Open sans" panose="020B0606030504020204" pitchFamily="34" charset="0"/>
              <a:cs typeface="Open sans" panose="020B0606030504020204" pitchFamily="34" charset="0"/>
            </a:endParaRPr>
          </a:p>
        </p:txBody>
      </p:sp>
      <p:sp>
        <p:nvSpPr>
          <p:cNvPr id="3" name="CuadroTexto 2">
            <a:extLst>
              <a:ext uri="{FF2B5EF4-FFF2-40B4-BE49-F238E27FC236}">
                <a16:creationId xmlns:a16="http://schemas.microsoft.com/office/drawing/2014/main" id="{2AAC7476-35DE-45E8-BE09-E76D1E10F059}"/>
              </a:ext>
            </a:extLst>
          </p:cNvPr>
          <p:cNvSpPr txBox="1"/>
          <p:nvPr/>
        </p:nvSpPr>
        <p:spPr>
          <a:xfrm>
            <a:off x="557790" y="771550"/>
            <a:ext cx="7466689" cy="461665"/>
          </a:xfrm>
          <a:prstGeom prst="rect">
            <a:avLst/>
          </a:prstGeom>
          <a:noFill/>
        </p:spPr>
        <p:txBody>
          <a:bodyPr wrap="square" rtlCol="0">
            <a:spAutoFit/>
          </a:bodyPr>
          <a:lstStyle/>
          <a:p>
            <a:pPr algn="just"/>
            <a:r>
              <a:rPr lang="es-ES_tradnl" b="1" dirty="0">
                <a:solidFill>
                  <a:srgbClr val="3C358E"/>
                </a:solidFill>
                <a:latin typeface="+mj-lt"/>
                <a:cs typeface="Calibri"/>
              </a:rPr>
              <a:t>II. </a:t>
            </a:r>
            <a:r>
              <a:rPr lang="es-ES_tradnl" sz="2400" b="1" dirty="0">
                <a:solidFill>
                  <a:srgbClr val="3C358E"/>
                </a:solidFill>
                <a:latin typeface="+mj-lt"/>
                <a:cs typeface="Calibri"/>
              </a:rPr>
              <a:t>	</a:t>
            </a:r>
            <a:r>
              <a:rPr lang="es-ES_tradnl" b="1" dirty="0">
                <a:solidFill>
                  <a:srgbClr val="3C358E"/>
                </a:solidFill>
                <a:latin typeface="+mj-lt"/>
                <a:cs typeface="Calibri"/>
              </a:rPr>
              <a:t>EL CONTRATO TEMPORAL POR CIRCUNSTANCIAS DE LA PRODUCCIÓN.</a:t>
            </a:r>
          </a:p>
        </p:txBody>
      </p:sp>
    </p:spTree>
    <p:extLst>
      <p:ext uri="{BB962C8B-B14F-4D97-AF65-F5344CB8AC3E}">
        <p14:creationId xmlns:p14="http://schemas.microsoft.com/office/powerpoint/2010/main" val="769775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74587" y="1672371"/>
            <a:ext cx="7466689" cy="2693045"/>
          </a:xfrm>
          <a:prstGeom prst="rect">
            <a:avLst/>
          </a:prstGeom>
          <a:noFill/>
        </p:spPr>
        <p:txBody>
          <a:bodyPr wrap="square" rtlCol="0">
            <a:spAutoFit/>
          </a:bodyPr>
          <a:lstStyle/>
          <a:p>
            <a:pPr marL="342900" indent="-342900" algn="just">
              <a:buFont typeface="Symbol" panose="05050102010706020507" pitchFamily="18" charset="2"/>
              <a:buChar char=""/>
            </a:pPr>
            <a:r>
              <a:rPr lang="es-ES_tradnl" sz="1300" b="1" dirty="0">
                <a:ea typeface="Open sans" panose="020B0606030504020204" pitchFamily="34" charset="0"/>
                <a:cs typeface="Open sans" panose="020B0606030504020204" pitchFamily="34" charset="0"/>
              </a:rPr>
              <a:t>DUDAS FRECUENTES:</a:t>
            </a:r>
          </a:p>
          <a:p>
            <a:pPr marL="342900" indent="-342900" algn="just">
              <a:buFont typeface="Symbol" panose="05050102010706020507" pitchFamily="18" charset="2"/>
              <a:buChar char=""/>
            </a:pPr>
            <a:endParaRPr lang="es-ES_tradnl" sz="1300" dirty="0">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v"/>
            </a:pPr>
            <a:r>
              <a:rPr lang="es-ES_tradnl" sz="1300" dirty="0">
                <a:ea typeface="Open sans" panose="020B0606030504020204" pitchFamily="34" charset="0"/>
                <a:cs typeface="Open sans" panose="020B0606030504020204" pitchFamily="34" charset="0"/>
              </a:rPr>
              <a:t>Empresa o centro de trabajo como referencia.</a:t>
            </a:r>
          </a:p>
          <a:p>
            <a:pPr marL="800100" lvl="1" indent="-342900" algn="just">
              <a:buFont typeface="Wingdings" panose="05000000000000000000" pitchFamily="2" charset="2"/>
              <a:buChar char="v"/>
            </a:pPr>
            <a:endParaRPr lang="es-ES_tradnl" sz="1300" dirty="0">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v"/>
            </a:pPr>
            <a:r>
              <a:rPr lang="es-ES_tradnl" sz="1300" dirty="0">
                <a:ea typeface="Open sans" panose="020B0606030504020204" pitchFamily="34" charset="0"/>
                <a:cs typeface="Open sans" panose="020B0606030504020204" pitchFamily="34" charset="0"/>
              </a:rPr>
              <a:t>Compatibilidad con la utilización de otra modalidad de este contrato.</a:t>
            </a:r>
          </a:p>
          <a:p>
            <a:pPr marL="800100" lvl="1" indent="-342900" algn="just">
              <a:buFont typeface="Wingdings" panose="05000000000000000000" pitchFamily="2" charset="2"/>
              <a:buChar char="v"/>
            </a:pPr>
            <a:endParaRPr lang="es-ES_tradnl" sz="1300" dirty="0">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v"/>
            </a:pPr>
            <a:r>
              <a:rPr lang="es-ES_tradnl" sz="1300" dirty="0">
                <a:ea typeface="Open sans" panose="020B0606030504020204" pitchFamily="34" charset="0"/>
                <a:cs typeface="Open sans" panose="020B0606030504020204" pitchFamily="34" charset="0"/>
              </a:rPr>
              <a:t>Distribución de los noventas días no consecutivos.</a:t>
            </a:r>
          </a:p>
          <a:p>
            <a:pPr marL="800100" lvl="1" indent="-342900" algn="just">
              <a:buFont typeface="Wingdings" panose="05000000000000000000" pitchFamily="2" charset="2"/>
              <a:buChar char="v"/>
            </a:pPr>
            <a:endParaRPr lang="es-ES_tradnl" sz="1300" dirty="0">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v"/>
            </a:pPr>
            <a:r>
              <a:rPr lang="es-ES_tradnl" sz="1300" dirty="0">
                <a:ea typeface="Open sans" panose="020B0606030504020204" pitchFamily="34" charset="0"/>
                <a:cs typeface="Open sans" panose="020B0606030504020204" pitchFamily="34" charset="0"/>
              </a:rPr>
              <a:t>Duración de la causa no puede ser más de 90 días pero el contrato no puede durar más que la causa.</a:t>
            </a:r>
          </a:p>
          <a:p>
            <a:pPr marL="800100" lvl="1" indent="-342900" algn="just">
              <a:buFont typeface="Wingdings" panose="05000000000000000000" pitchFamily="2" charset="2"/>
              <a:buChar char="v"/>
            </a:pPr>
            <a:endParaRPr lang="es-ES_tradnl" sz="1300" b="1" dirty="0">
              <a:ea typeface="Open sans" panose="020B0606030504020204" pitchFamily="34" charset="0"/>
              <a:cs typeface="Open sans" panose="020B0606030504020204" pitchFamily="34" charset="0"/>
            </a:endParaRPr>
          </a:p>
          <a:p>
            <a:pPr marL="342900" indent="-342900" algn="just">
              <a:buFont typeface="Symbol" panose="05050102010706020507" pitchFamily="18" charset="2"/>
              <a:buChar char=""/>
            </a:pPr>
            <a:endParaRPr lang="es-ES_tradnl" sz="1300" b="1" dirty="0">
              <a:ea typeface="Open sans" panose="020B0606030504020204" pitchFamily="34" charset="0"/>
              <a:cs typeface="Open sans" panose="020B0606030504020204" pitchFamily="34" charset="0"/>
            </a:endParaRPr>
          </a:p>
          <a:p>
            <a:pPr marL="342900" indent="-342900" algn="just">
              <a:buFont typeface="Symbol" panose="05050102010706020507" pitchFamily="18" charset="2"/>
              <a:buChar char=""/>
            </a:pPr>
            <a:endParaRPr lang="es-ES_tradnl" sz="1300" b="1" dirty="0">
              <a:latin typeface="+mj-lt"/>
              <a:ea typeface="Open sans" panose="020B0606030504020204" pitchFamily="34" charset="0"/>
              <a:cs typeface="Open sans" panose="020B0606030504020204" pitchFamily="34" charset="0"/>
            </a:endParaRPr>
          </a:p>
        </p:txBody>
      </p:sp>
      <p:sp>
        <p:nvSpPr>
          <p:cNvPr id="3" name="CuadroTexto 2">
            <a:extLst>
              <a:ext uri="{FF2B5EF4-FFF2-40B4-BE49-F238E27FC236}">
                <a16:creationId xmlns:a16="http://schemas.microsoft.com/office/drawing/2014/main" id="{436538B3-6B47-4BE9-AFE4-2EB47FA2338A}"/>
              </a:ext>
            </a:extLst>
          </p:cNvPr>
          <p:cNvSpPr txBox="1"/>
          <p:nvPr/>
        </p:nvSpPr>
        <p:spPr>
          <a:xfrm>
            <a:off x="633039" y="915566"/>
            <a:ext cx="7391400" cy="461665"/>
          </a:xfrm>
          <a:prstGeom prst="rect">
            <a:avLst/>
          </a:prstGeom>
          <a:noFill/>
        </p:spPr>
        <p:txBody>
          <a:bodyPr wrap="square" rtlCol="0">
            <a:spAutoFit/>
          </a:bodyPr>
          <a:lstStyle/>
          <a:p>
            <a:pPr algn="just"/>
            <a:r>
              <a:rPr lang="es-ES_tradnl" b="1" dirty="0">
                <a:solidFill>
                  <a:srgbClr val="3C358E"/>
                </a:solidFill>
                <a:latin typeface="+mj-lt"/>
                <a:cs typeface="Calibri"/>
              </a:rPr>
              <a:t>II. </a:t>
            </a:r>
            <a:r>
              <a:rPr lang="es-ES_tradnl" sz="2400" b="1" dirty="0">
                <a:solidFill>
                  <a:srgbClr val="3C358E"/>
                </a:solidFill>
                <a:latin typeface="+mj-lt"/>
                <a:cs typeface="Calibri"/>
              </a:rPr>
              <a:t>	</a:t>
            </a:r>
            <a:r>
              <a:rPr lang="es-ES_tradnl" b="1" dirty="0">
                <a:solidFill>
                  <a:srgbClr val="3C358E"/>
                </a:solidFill>
                <a:latin typeface="+mj-lt"/>
                <a:cs typeface="Calibri"/>
              </a:rPr>
              <a:t>EL CONTRATO TEMPORAL POR CIRCUNSTANCIAS DE LA PRODUCCIÓN.</a:t>
            </a:r>
          </a:p>
        </p:txBody>
      </p:sp>
    </p:spTree>
    <p:extLst>
      <p:ext uri="{BB962C8B-B14F-4D97-AF65-F5344CB8AC3E}">
        <p14:creationId xmlns:p14="http://schemas.microsoft.com/office/powerpoint/2010/main" val="296185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683568" y="2119502"/>
            <a:ext cx="7391400" cy="461665"/>
          </a:xfrm>
          <a:prstGeom prst="rect">
            <a:avLst/>
          </a:prstGeom>
          <a:noFill/>
        </p:spPr>
        <p:txBody>
          <a:bodyPr wrap="square" rtlCol="0">
            <a:spAutoFit/>
          </a:bodyPr>
          <a:lstStyle/>
          <a:p>
            <a:pPr algn="just"/>
            <a:r>
              <a:rPr lang="es-ES_tradnl" sz="2400" b="1" dirty="0">
                <a:solidFill>
                  <a:srgbClr val="3C358E"/>
                </a:solidFill>
                <a:latin typeface="+mj-lt"/>
                <a:cs typeface="Calibri"/>
              </a:rPr>
              <a:t>III. 	EL CONTRATO DE SUSTITUCIÓN.</a:t>
            </a:r>
          </a:p>
        </p:txBody>
      </p:sp>
    </p:spTree>
    <p:extLst>
      <p:ext uri="{BB962C8B-B14F-4D97-AF65-F5344CB8AC3E}">
        <p14:creationId xmlns:p14="http://schemas.microsoft.com/office/powerpoint/2010/main" val="111635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621924" y="1347614"/>
            <a:ext cx="7955904" cy="3889013"/>
          </a:xfrm>
          <a:prstGeom prst="rect">
            <a:avLst/>
          </a:prstGeom>
          <a:noFill/>
        </p:spPr>
        <p:txBody>
          <a:bodyPr wrap="square" rtlCol="0">
            <a:spAutoFit/>
          </a:bodyPr>
          <a:lstStyle/>
          <a:p>
            <a:pPr marL="177800" lvl="0" indent="-177800" algn="just">
              <a:lnSpc>
                <a:spcPct val="107000"/>
              </a:lnSpc>
              <a:spcAft>
                <a:spcPts val="0"/>
              </a:spcAft>
              <a:buFont typeface="Wingdings" panose="05000000000000000000" pitchFamily="2" charset="2"/>
              <a:buChar char="§"/>
            </a:pPr>
            <a:r>
              <a:rPr lang="es-ES_tradnl" sz="1300" b="1" dirty="0">
                <a:ea typeface="Open sans" panose="020B0606030504020204" pitchFamily="34" charset="0"/>
                <a:cs typeface="Open sans" panose="020B0606030504020204" pitchFamily="34" charset="0"/>
              </a:rPr>
              <a:t> </a:t>
            </a:r>
            <a:r>
              <a:rPr lang="es-ES" sz="1300" b="1" dirty="0"/>
              <a:t>En realidad, a pesar de la denominación, se configuran tres contratos distintos por sustitución:</a:t>
            </a:r>
          </a:p>
          <a:p>
            <a:pPr marL="1143000" algn="just">
              <a:lnSpc>
                <a:spcPct val="107000"/>
              </a:lnSpc>
            </a:pPr>
            <a:r>
              <a:rPr lang="es-ES" sz="1300" b="1" dirty="0"/>
              <a:t> </a:t>
            </a:r>
          </a:p>
          <a:p>
            <a:pPr marL="800100" lvl="1" indent="-342900" algn="just">
              <a:lnSpc>
                <a:spcPct val="107000"/>
              </a:lnSpc>
              <a:buFont typeface="Wingdings" panose="05000000000000000000" pitchFamily="2" charset="2"/>
              <a:buChar char="v"/>
            </a:pPr>
            <a:r>
              <a:rPr lang="es-ES" sz="1300" dirty="0"/>
              <a:t>Propiamente el de sustitución de persona trabajadora con derecho a reserva de puesto de trabajo, identificando “</a:t>
            </a:r>
            <a:r>
              <a:rPr lang="es-ES" sz="1300" i="1" dirty="0"/>
              <a:t>el nombre de la persona y la causa de la sustitución</a:t>
            </a:r>
            <a:r>
              <a:rPr lang="es-ES" sz="1300" dirty="0"/>
              <a:t>”. Esto último no se entiende. Novedoso es que puede incorporarse hasta quince días antes de la ausencia del sustituido.</a:t>
            </a:r>
          </a:p>
          <a:p>
            <a:pPr marL="800100" lvl="1" indent="-342900" algn="just">
              <a:lnSpc>
                <a:spcPct val="107000"/>
              </a:lnSpc>
              <a:buFont typeface="Wingdings" panose="05000000000000000000" pitchFamily="2" charset="2"/>
              <a:buChar char="v"/>
            </a:pPr>
            <a:r>
              <a:rPr lang="es-ES" sz="1300" dirty="0"/>
              <a:t>La sustitución para completar la jornada reducida de una persona trabajadora, cuando la reducción tenga justificación en causa legal o convencional y se especifique la persona y la causa de la sustitución.</a:t>
            </a:r>
          </a:p>
          <a:p>
            <a:pPr marL="800100" lvl="1" indent="-342900" algn="just">
              <a:lnSpc>
                <a:spcPct val="107000"/>
              </a:lnSpc>
              <a:buFont typeface="Wingdings" panose="05000000000000000000" pitchFamily="2" charset="2"/>
              <a:buChar char="v"/>
            </a:pPr>
            <a:r>
              <a:rPr lang="es-ES" sz="1300" dirty="0"/>
              <a:t>Pregunta: ¿Cabe que la jornada del sustituto sea superior a la necesaria para completar la de la persona sustituida?.</a:t>
            </a:r>
          </a:p>
          <a:p>
            <a:pPr marL="800100" lvl="1" indent="-342900" algn="just">
              <a:lnSpc>
                <a:spcPct val="107000"/>
              </a:lnSpc>
              <a:buFont typeface="Wingdings" panose="05000000000000000000" pitchFamily="2" charset="2"/>
              <a:buChar char="v"/>
            </a:pPr>
            <a:r>
              <a:rPr lang="es-ES" sz="1300" dirty="0"/>
              <a:t>Cobertura temporal de un puesto durante el proceso de selección o promoción para su cobertura definitiva mediante contrato fijo. En teste caso duración máxima de tres meses o plazo inferior señalado en convenio. Y no se puede usar otro contrato con el mismo objeto trascurrido el plazo.</a:t>
            </a:r>
          </a:p>
          <a:p>
            <a:pPr marL="1600200" algn="just">
              <a:lnSpc>
                <a:spcPct val="107000"/>
              </a:lnSpc>
            </a:pPr>
            <a:r>
              <a:rPr lang="es-ES" sz="1300" b="1" dirty="0"/>
              <a:t> </a:t>
            </a:r>
          </a:p>
          <a:p>
            <a:pPr marL="171450" lvl="0" indent="-171450" algn="just">
              <a:lnSpc>
                <a:spcPct val="107000"/>
              </a:lnSpc>
              <a:buFont typeface="Wingdings" panose="05000000000000000000" pitchFamily="2" charset="2"/>
              <a:buChar char="§"/>
            </a:pPr>
            <a:r>
              <a:rPr lang="es-ES" sz="1300" b="1" dirty="0"/>
              <a:t>Sigue sin tener derecho a indemnización (artículo 49.1 c) ET).</a:t>
            </a:r>
          </a:p>
          <a:p>
            <a:pPr marL="342900" indent="-342900" algn="just">
              <a:buFont typeface="Symbol" panose="05050102010706020507" pitchFamily="18" charset="2"/>
              <a:buChar char=""/>
            </a:pPr>
            <a:endParaRPr lang="es-ES_tradnl" sz="1300" b="1" dirty="0">
              <a:latin typeface="+mj-lt"/>
              <a:ea typeface="Open sans" panose="020B0606030504020204" pitchFamily="34" charset="0"/>
              <a:cs typeface="Open sans" panose="020B0606030504020204" pitchFamily="34" charset="0"/>
            </a:endParaRPr>
          </a:p>
          <a:p>
            <a:pPr marL="800100" lvl="1" indent="-342900" algn="just">
              <a:buFont typeface="Wingdings" panose="05000000000000000000" pitchFamily="2" charset="2"/>
              <a:buChar char="v"/>
            </a:pPr>
            <a:endParaRPr lang="es-ES_tradnl" sz="1300" b="1" dirty="0">
              <a:latin typeface="+mj-lt"/>
              <a:ea typeface="Open sans" panose="020B0606030504020204" pitchFamily="34" charset="0"/>
              <a:cs typeface="Open sans" panose="020B0606030504020204" pitchFamily="34" charset="0"/>
            </a:endParaRPr>
          </a:p>
          <a:p>
            <a:pPr marL="342900" indent="-342900" algn="just">
              <a:buFont typeface="Symbol" panose="05050102010706020507" pitchFamily="18" charset="2"/>
              <a:buChar char=""/>
            </a:pPr>
            <a:endParaRPr lang="es-ES_tradnl" sz="1300" b="1" dirty="0">
              <a:latin typeface="+mj-lt"/>
              <a:ea typeface="Open sans" panose="020B0606030504020204" pitchFamily="34" charset="0"/>
              <a:cs typeface="Open sans" panose="020B0606030504020204" pitchFamily="34" charset="0"/>
            </a:endParaRPr>
          </a:p>
          <a:p>
            <a:pPr marL="342900" indent="-342900" algn="just">
              <a:buFont typeface="Symbol" panose="05050102010706020507" pitchFamily="18" charset="2"/>
              <a:buChar char=""/>
            </a:pPr>
            <a:endParaRPr lang="es-ES_tradnl" sz="1300" b="1" dirty="0">
              <a:latin typeface="+mj-lt"/>
              <a:ea typeface="Open sans" panose="020B0606030504020204" pitchFamily="34" charset="0"/>
              <a:cs typeface="Open sans" panose="020B0606030504020204" pitchFamily="34" charset="0"/>
            </a:endParaRPr>
          </a:p>
        </p:txBody>
      </p:sp>
      <p:sp>
        <p:nvSpPr>
          <p:cNvPr id="3" name="CuadroTexto 2">
            <a:extLst>
              <a:ext uri="{FF2B5EF4-FFF2-40B4-BE49-F238E27FC236}">
                <a16:creationId xmlns:a16="http://schemas.microsoft.com/office/drawing/2014/main" id="{C41810EC-F6BC-4C00-8E1E-3E55546437E9}"/>
              </a:ext>
            </a:extLst>
          </p:cNvPr>
          <p:cNvSpPr txBox="1"/>
          <p:nvPr/>
        </p:nvSpPr>
        <p:spPr>
          <a:xfrm>
            <a:off x="539552" y="771550"/>
            <a:ext cx="7507355" cy="461665"/>
          </a:xfrm>
          <a:prstGeom prst="rect">
            <a:avLst/>
          </a:prstGeom>
          <a:noFill/>
        </p:spPr>
        <p:txBody>
          <a:bodyPr wrap="square" rtlCol="0">
            <a:spAutoFit/>
          </a:bodyPr>
          <a:lstStyle/>
          <a:p>
            <a:pPr algn="just"/>
            <a:r>
              <a:rPr lang="es-ES_tradnl" b="1" dirty="0">
                <a:solidFill>
                  <a:srgbClr val="3C358E"/>
                </a:solidFill>
                <a:latin typeface="+mj-lt"/>
                <a:cs typeface="Calibri"/>
              </a:rPr>
              <a:t>III. </a:t>
            </a:r>
            <a:r>
              <a:rPr lang="es-ES_tradnl" sz="2400" b="1" dirty="0">
                <a:solidFill>
                  <a:srgbClr val="3C358E"/>
                </a:solidFill>
                <a:latin typeface="+mj-lt"/>
                <a:cs typeface="Calibri"/>
              </a:rPr>
              <a:t>	</a:t>
            </a:r>
            <a:r>
              <a:rPr lang="es-ES_tradnl" b="1" dirty="0">
                <a:solidFill>
                  <a:srgbClr val="3C358E"/>
                </a:solidFill>
                <a:latin typeface="+mj-lt"/>
                <a:cs typeface="Calibri"/>
              </a:rPr>
              <a:t>EL CONTRATO DE SUSTITUCIÓN.</a:t>
            </a:r>
          </a:p>
        </p:txBody>
      </p:sp>
    </p:spTree>
    <p:extLst>
      <p:ext uri="{BB962C8B-B14F-4D97-AF65-F5344CB8AC3E}">
        <p14:creationId xmlns:p14="http://schemas.microsoft.com/office/powerpoint/2010/main" val="3315393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683568" y="2119502"/>
            <a:ext cx="7391400" cy="461665"/>
          </a:xfrm>
          <a:prstGeom prst="rect">
            <a:avLst/>
          </a:prstGeom>
          <a:noFill/>
        </p:spPr>
        <p:txBody>
          <a:bodyPr wrap="square" rtlCol="0">
            <a:spAutoFit/>
          </a:bodyPr>
          <a:lstStyle/>
          <a:p>
            <a:pPr algn="just"/>
            <a:r>
              <a:rPr lang="es-ES_tradnl" sz="2400" b="1" dirty="0">
                <a:solidFill>
                  <a:srgbClr val="3C358E"/>
                </a:solidFill>
                <a:latin typeface="+mj-lt"/>
                <a:cs typeface="Calibri"/>
              </a:rPr>
              <a:t>IV. 	REGIMEN SANCIONADOR.</a:t>
            </a:r>
          </a:p>
        </p:txBody>
      </p:sp>
    </p:spTree>
    <p:extLst>
      <p:ext uri="{BB962C8B-B14F-4D97-AF65-F5344CB8AC3E}">
        <p14:creationId xmlns:p14="http://schemas.microsoft.com/office/powerpoint/2010/main" val="391536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752539" y="1491630"/>
            <a:ext cx="7466689" cy="2570512"/>
          </a:xfrm>
          <a:prstGeom prst="rect">
            <a:avLst/>
          </a:prstGeom>
          <a:noFill/>
        </p:spPr>
        <p:txBody>
          <a:bodyPr wrap="square" rtlCol="0">
            <a:spAutoFit/>
          </a:bodyPr>
          <a:lstStyle/>
          <a:p>
            <a:pPr marL="800100" lvl="1" indent="-342900" algn="just">
              <a:buFont typeface="+mj-lt"/>
              <a:buAutoNum type="alphaUcPeriod" startAt="6"/>
            </a:pPr>
            <a:endParaRPr lang="es-ES" sz="1200" b="1" dirty="0"/>
          </a:p>
          <a:p>
            <a:pPr marL="800100" lvl="1" indent="-342900" algn="just">
              <a:buFont typeface="+mj-lt"/>
              <a:buAutoNum type="alphaUcPeriod"/>
            </a:pPr>
            <a:endParaRPr lang="es-ES_tradnl" sz="1300" dirty="0">
              <a:latin typeface="+mj-lt"/>
              <a:ea typeface="Open sans" panose="020B0606030504020204" pitchFamily="34" charset="0"/>
              <a:cs typeface="Open sans" panose="020B0606030504020204" pitchFamily="34" charset="0"/>
            </a:endParaRPr>
          </a:p>
          <a:p>
            <a:pPr marL="342900" lvl="0" indent="-342900" algn="just">
              <a:lnSpc>
                <a:spcPct val="107000"/>
              </a:lnSpc>
              <a:spcAft>
                <a:spcPts val="0"/>
              </a:spcAft>
              <a:buFont typeface="Wingdings" panose="05000000000000000000" pitchFamily="2" charset="2"/>
              <a:buChar char="§"/>
            </a:pPr>
            <a:r>
              <a:rPr lang="es-ES" sz="1300" dirty="0"/>
              <a:t>Se incluyen como faltas leves la falta de información de vacantes en la empresa a los temporales, tiempo parcial, a distancia y fijos discontinuos.</a:t>
            </a:r>
          </a:p>
          <a:p>
            <a:pPr marL="1314450" indent="-171450" algn="just">
              <a:lnSpc>
                <a:spcPct val="107000"/>
              </a:lnSpc>
              <a:spcAft>
                <a:spcPts val="0"/>
              </a:spcAft>
              <a:buFont typeface="Wingdings" panose="05000000000000000000" pitchFamily="2" charset="2"/>
              <a:buChar char="§"/>
            </a:pPr>
            <a:endParaRPr lang="es-ES" sz="1300" dirty="0"/>
          </a:p>
          <a:p>
            <a:pPr marL="342900" lvl="0" indent="-342900" algn="just">
              <a:lnSpc>
                <a:spcPct val="107000"/>
              </a:lnSpc>
              <a:spcAft>
                <a:spcPts val="0"/>
              </a:spcAft>
              <a:buFont typeface="Wingdings" panose="05000000000000000000" pitchFamily="2" charset="2"/>
              <a:buChar char="§"/>
            </a:pPr>
            <a:r>
              <a:rPr lang="es-ES" sz="1300" dirty="0"/>
              <a:t>Se incluye como falta grave cualquier incumplimiento en materia de contratos temporales. Y, la gran novedad, se considera una infracción por cada persona trabajadora afectada. Y lo mismo para contratos de puesta a disposición.</a:t>
            </a:r>
          </a:p>
          <a:p>
            <a:pPr marL="628650" indent="-171450" algn="just">
              <a:lnSpc>
                <a:spcPct val="107000"/>
              </a:lnSpc>
              <a:spcAft>
                <a:spcPts val="0"/>
              </a:spcAft>
              <a:buFont typeface="Wingdings" panose="05000000000000000000" pitchFamily="2" charset="2"/>
              <a:buChar char="§"/>
            </a:pPr>
            <a:endParaRPr lang="es-ES" sz="1300" dirty="0"/>
          </a:p>
          <a:p>
            <a:pPr marL="342900" lvl="0" indent="-342900" algn="just">
              <a:lnSpc>
                <a:spcPct val="107000"/>
              </a:lnSpc>
              <a:spcAft>
                <a:spcPts val="0"/>
              </a:spcAft>
              <a:buFont typeface="Wingdings" panose="05000000000000000000" pitchFamily="2" charset="2"/>
              <a:buChar char="§"/>
            </a:pPr>
            <a:r>
              <a:rPr lang="es-ES" sz="1300" dirty="0"/>
              <a:t>La sanción para todos los casos se establece entre 1.000 y 10.000 euros.</a:t>
            </a:r>
          </a:p>
          <a:p>
            <a:pPr marL="1143000" algn="just">
              <a:lnSpc>
                <a:spcPct val="107000"/>
              </a:lnSpc>
              <a:spcAft>
                <a:spcPts val="0"/>
              </a:spcAft>
            </a:pPr>
            <a:r>
              <a:rPr lang="es-ES" sz="1100" b="1" dirty="0"/>
              <a:t> </a:t>
            </a:r>
          </a:p>
          <a:p>
            <a:pPr algn="just"/>
            <a:endParaRPr lang="es-ES_tradnl" sz="1300" dirty="0">
              <a:latin typeface="+mj-lt"/>
              <a:ea typeface="Open sans" panose="020B0606030504020204" pitchFamily="34" charset="0"/>
              <a:cs typeface="Open sans" panose="020B0606030504020204" pitchFamily="34" charset="0"/>
            </a:endParaRPr>
          </a:p>
        </p:txBody>
      </p:sp>
      <p:sp>
        <p:nvSpPr>
          <p:cNvPr id="3" name="CuadroTexto 2">
            <a:extLst>
              <a:ext uri="{FF2B5EF4-FFF2-40B4-BE49-F238E27FC236}">
                <a16:creationId xmlns:a16="http://schemas.microsoft.com/office/drawing/2014/main" id="{DE79A10F-FA10-4160-BDD8-AD07298714A4}"/>
              </a:ext>
            </a:extLst>
          </p:cNvPr>
          <p:cNvSpPr txBox="1"/>
          <p:nvPr/>
        </p:nvSpPr>
        <p:spPr>
          <a:xfrm>
            <a:off x="641071" y="972765"/>
            <a:ext cx="7391400" cy="461665"/>
          </a:xfrm>
          <a:prstGeom prst="rect">
            <a:avLst/>
          </a:prstGeom>
          <a:noFill/>
        </p:spPr>
        <p:txBody>
          <a:bodyPr wrap="square" rtlCol="0">
            <a:spAutoFit/>
          </a:bodyPr>
          <a:lstStyle/>
          <a:p>
            <a:pPr algn="just"/>
            <a:r>
              <a:rPr lang="es-ES_tradnl" b="1" dirty="0">
                <a:solidFill>
                  <a:srgbClr val="3C358E"/>
                </a:solidFill>
                <a:latin typeface="+mj-lt"/>
                <a:cs typeface="Calibri"/>
              </a:rPr>
              <a:t>IV. </a:t>
            </a:r>
            <a:r>
              <a:rPr lang="es-ES_tradnl" sz="2400" b="1" dirty="0">
                <a:solidFill>
                  <a:srgbClr val="3C358E"/>
                </a:solidFill>
                <a:latin typeface="+mj-lt"/>
                <a:cs typeface="Calibri"/>
              </a:rPr>
              <a:t>	</a:t>
            </a:r>
            <a:r>
              <a:rPr lang="es-ES_tradnl" b="1" dirty="0">
                <a:solidFill>
                  <a:srgbClr val="3C358E"/>
                </a:solidFill>
                <a:latin typeface="+mj-lt"/>
                <a:cs typeface="Calibri"/>
              </a:rPr>
              <a:t>REGIMEN SANCIONADOR.</a:t>
            </a:r>
          </a:p>
        </p:txBody>
      </p:sp>
    </p:spTree>
    <p:extLst>
      <p:ext uri="{BB962C8B-B14F-4D97-AF65-F5344CB8AC3E}">
        <p14:creationId xmlns:p14="http://schemas.microsoft.com/office/powerpoint/2010/main" val="38280836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BB9A24A-BA40-1D44-90FE-9A7DEE3CD934}"/>
              </a:ext>
            </a:extLst>
          </p:cNvPr>
          <p:cNvSpPr txBox="1"/>
          <p:nvPr/>
        </p:nvSpPr>
        <p:spPr>
          <a:xfrm>
            <a:off x="539552" y="1995686"/>
            <a:ext cx="7466689" cy="1581523"/>
          </a:xfrm>
          <a:prstGeom prst="rect">
            <a:avLst/>
          </a:prstGeom>
          <a:noFill/>
        </p:spPr>
        <p:txBody>
          <a:bodyPr wrap="square" rtlCol="0">
            <a:spAutoFit/>
          </a:bodyPr>
          <a:lstStyle/>
          <a:p>
            <a:pPr lvl="2" algn="ctr"/>
            <a:r>
              <a:rPr lang="es-ES" sz="7200" b="1" dirty="0">
                <a:solidFill>
                  <a:srgbClr val="3B358C"/>
                </a:solidFill>
              </a:rPr>
              <a:t>GRACIAS </a:t>
            </a:r>
            <a:endParaRPr lang="es-ES" sz="7200" dirty="0">
              <a:solidFill>
                <a:srgbClr val="3B358C"/>
              </a:solidFill>
            </a:endParaRPr>
          </a:p>
          <a:p>
            <a:pPr marL="1143000" algn="just">
              <a:lnSpc>
                <a:spcPct val="107000"/>
              </a:lnSpc>
              <a:spcAft>
                <a:spcPts val="0"/>
              </a:spcAft>
            </a:pPr>
            <a:r>
              <a:rPr lang="es-ES" sz="1100" b="1" dirty="0"/>
              <a:t> </a:t>
            </a:r>
          </a:p>
          <a:p>
            <a:pPr algn="just"/>
            <a:endParaRPr lang="es-ES_tradnl" sz="1300" dirty="0">
              <a:latin typeface="+mj-lt"/>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99790687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296</TotalTime>
  <Words>1093</Words>
  <Application>Microsoft Office PowerPoint</Application>
  <PresentationFormat>Presentación en pantalla (16:9)</PresentationFormat>
  <Paragraphs>110</Paragraphs>
  <Slides>14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14</vt:i4>
      </vt:variant>
    </vt:vector>
  </HeadingPairs>
  <TitlesOfParts>
    <vt:vector size="20" baseType="lpstr">
      <vt:lpstr>Arial</vt:lpstr>
      <vt:lpstr>Calibri</vt:lpstr>
      <vt:lpstr>Open sans</vt:lpstr>
      <vt:lpstr>Symbol</vt:lpstr>
      <vt:lpstr>Wingdings</vt:lpstr>
      <vt:lpstr>Tema de Office</vt:lpstr>
      <vt:lpstr>OPORTUNIDAD DE LOS CONTRATOS POR CIRCUNSTANCIAS DE LA PRODUCCIÓN Y POR SUSTITUCIÓN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dx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Titulo de la  Buena Práctica</dc:title>
  <dc:creator>dx</dc:creator>
  <cp:lastModifiedBy>Susana González Pacheco</cp:lastModifiedBy>
  <cp:revision>36</cp:revision>
  <dcterms:created xsi:type="dcterms:W3CDTF">2021-07-07T07:43:49Z</dcterms:created>
  <dcterms:modified xsi:type="dcterms:W3CDTF">2022-11-21T09:58:50Z</dcterms:modified>
</cp:coreProperties>
</file>