
<file path=[Content_Types].xml><?xml version="1.0" encoding="utf-8"?>
<Types xmlns="http://schemas.openxmlformats.org/package/2006/content-types">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sldIdLst>
    <p:sldId id="259" r:id="rId5"/>
    <p:sldId id="268" r:id="rId6"/>
    <p:sldId id="270" r:id="rId7"/>
    <p:sldId id="271" r:id="rId8"/>
    <p:sldId id="258" r:id="rId9"/>
    <p:sldId id="269" r:id="rId10"/>
    <p:sldId id="273" r:id="rId11"/>
    <p:sldId id="274" r:id="rId12"/>
    <p:sldId id="275" r:id="rId13"/>
    <p:sldId id="276" r:id="rId14"/>
    <p:sldId id="278" r:id="rId15"/>
    <p:sldId id="272" r:id="rId16"/>
    <p:sldId id="279" r:id="rId17"/>
    <p:sldId id="280" r:id="rId18"/>
    <p:sldId id="263" r:id="rId19"/>
    <p:sldId id="281" r:id="rId20"/>
    <p:sldId id="282" r:id="rId21"/>
    <p:sldId id="283" r:id="rId22"/>
    <p:sldId id="284" r:id="rId23"/>
    <p:sldId id="285" r:id="rId24"/>
  </p:sldIdLst>
  <p:sldSz cx="9144000" cy="5143500" type="screen16x9"/>
  <p:notesSz cx="6858000" cy="9144000"/>
  <p:defaultTextStyle>
    <a:defPPr>
      <a:defRPr lang="es-ES_trad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96">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B3489"/>
    <a:srgbClr val="232A58"/>
    <a:srgbClr val="3C358E"/>
    <a:srgbClr val="3B358B"/>
    <a:srgbClr val="45B7E9"/>
    <a:srgbClr val="1F244C"/>
    <a:srgbClr val="3B358C"/>
    <a:srgbClr val="C0C09C"/>
    <a:srgbClr val="E6545D"/>
    <a:srgbClr val="00225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664" autoAdjust="0"/>
    <p:restoredTop sz="94741" autoAdjust="0"/>
  </p:normalViewPr>
  <p:slideViewPr>
    <p:cSldViewPr snapToObjects="1" showGuides="1">
      <p:cViewPr varScale="1">
        <p:scale>
          <a:sx n="144" d="100"/>
          <a:sy n="144" d="100"/>
        </p:scale>
        <p:origin x="276" y="126"/>
      </p:cViewPr>
      <p:guideLst>
        <p:guide orient="horz" pos="996"/>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1597819"/>
            <a:ext cx="7772400" cy="1102519"/>
          </a:xfrm>
          <a:prstGeom prst="rect">
            <a:avLst/>
          </a:prstGeom>
        </p:spPr>
        <p:txBody>
          <a:bodyPr/>
          <a:lstStyle/>
          <a:p>
            <a:r>
              <a:rPr lang="es-ES_tradnl"/>
              <a:t>Clic para editar título</a:t>
            </a:r>
          </a:p>
        </p:txBody>
      </p:sp>
      <p:sp>
        <p:nvSpPr>
          <p:cNvPr id="3" name="Subtítulo 2"/>
          <p:cNvSpPr>
            <a:spLocks noGrp="1"/>
          </p:cNvSpPr>
          <p:nvPr>
            <p:ph type="subTitle" idx="1"/>
          </p:nvPr>
        </p:nvSpPr>
        <p:spPr>
          <a:xfrm>
            <a:off x="1371600" y="2914650"/>
            <a:ext cx="6400800" cy="131445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p>
        </p:txBody>
      </p:sp>
      <p:sp>
        <p:nvSpPr>
          <p:cNvPr id="4" name="Marcador de fecha 3"/>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21/11/2022</a:t>
            </a:fld>
            <a:endParaRPr lang="es-ES_tradnl"/>
          </a:p>
        </p:txBody>
      </p:sp>
      <p:sp>
        <p:nvSpPr>
          <p:cNvPr id="5" name="Marcador de pie de página 4"/>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a:xfrm>
            <a:off x="457200" y="205979"/>
            <a:ext cx="8229600" cy="857250"/>
          </a:xfrm>
          <a:prstGeom prst="rect">
            <a:avLst/>
          </a:prstGeom>
        </p:spPr>
        <p:txBody>
          <a:bodyPr/>
          <a:lstStyle/>
          <a:p>
            <a:r>
              <a:rPr lang="es-ES_tradnl"/>
              <a:t>Clic para editar título</a:t>
            </a:r>
          </a:p>
        </p:txBody>
      </p:sp>
      <p:sp>
        <p:nvSpPr>
          <p:cNvPr id="3" name="Marcador de contenido 2"/>
          <p:cNvSpPr>
            <a:spLocks noGrp="1"/>
          </p:cNvSpPr>
          <p:nvPr>
            <p:ph idx="1"/>
          </p:nvPr>
        </p:nvSpPr>
        <p:spPr>
          <a:xfrm>
            <a:off x="457200" y="1200151"/>
            <a:ext cx="8229600" cy="3394472"/>
          </a:xfrm>
          <a:prstGeom prst="rect">
            <a:avLst/>
          </a:prstGeom>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4" name="Marcador de fecha 3"/>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21/11/2022</a:t>
            </a:fld>
            <a:endParaRPr lang="es-ES_tradnl"/>
          </a:p>
        </p:txBody>
      </p:sp>
      <p:sp>
        <p:nvSpPr>
          <p:cNvPr id="5" name="Marcador de pie de página 4"/>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es-ES_tradnl"/>
              <a:t>Clic para editar título</a:t>
            </a:r>
          </a:p>
        </p:txBody>
      </p:sp>
      <p:sp>
        <p:nvSpPr>
          <p:cNvPr id="3" name="Marcador de texto 2"/>
          <p:cNvSpPr>
            <a:spLocks noGrp="1"/>
          </p:cNvSpPr>
          <p:nvPr>
            <p:ph type="body" idx="1"/>
          </p:nvPr>
        </p:nvSpPr>
        <p:spPr>
          <a:xfrm>
            <a:off x="722313" y="2180035"/>
            <a:ext cx="7772400" cy="1125140"/>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21/11/2022</a:t>
            </a:fld>
            <a:endParaRPr lang="es-ES_tradnl"/>
          </a:p>
        </p:txBody>
      </p:sp>
      <p:sp>
        <p:nvSpPr>
          <p:cNvPr id="5" name="Marcador de pie de página 4"/>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a:xfrm>
            <a:off x="457200" y="205979"/>
            <a:ext cx="8229600" cy="857250"/>
          </a:xfrm>
          <a:prstGeom prst="rect">
            <a:avLst/>
          </a:prstGeom>
        </p:spPr>
        <p:txBody>
          <a:bodyPr/>
          <a:lstStyle/>
          <a:p>
            <a:r>
              <a:rPr lang="es-ES_tradnl"/>
              <a:t>Clic para editar título</a:t>
            </a:r>
          </a:p>
        </p:txBody>
      </p:sp>
      <p:sp>
        <p:nvSpPr>
          <p:cNvPr id="3" name="Marcador de contenido 2"/>
          <p:cNvSpPr>
            <a:spLocks noGrp="1"/>
          </p:cNvSpPr>
          <p:nvPr>
            <p:ph sz="half" idx="1"/>
          </p:nvPr>
        </p:nvSpPr>
        <p:spPr>
          <a:xfrm>
            <a:off x="457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4" name="Marcador de contenido 3"/>
          <p:cNvSpPr>
            <a:spLocks noGrp="1"/>
          </p:cNvSpPr>
          <p:nvPr>
            <p:ph sz="half" idx="2"/>
          </p:nvPr>
        </p:nvSpPr>
        <p:spPr>
          <a:xfrm>
            <a:off x="4648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5" name="Marcador de fecha 4"/>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21/11/2022</a:t>
            </a:fld>
            <a:endParaRPr lang="es-ES_tradnl"/>
          </a:p>
        </p:txBody>
      </p:sp>
      <p:sp>
        <p:nvSpPr>
          <p:cNvPr id="6" name="Marcador de pie de página 5"/>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7" name="Marcador de número de diapositiva 6"/>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457200" y="205979"/>
            <a:ext cx="8229600" cy="857250"/>
          </a:xfrm>
          <a:prstGeom prst="rect">
            <a:avLst/>
          </a:prstGeom>
        </p:spPr>
        <p:txBody>
          <a:bodyPr/>
          <a:lstStyle>
            <a:lvl1pPr>
              <a:defRPr/>
            </a:lvl1pPr>
          </a:lstStyle>
          <a:p>
            <a:r>
              <a:rPr lang="es-ES_tradnl"/>
              <a:t>Clic para editar título</a:t>
            </a:r>
          </a:p>
        </p:txBody>
      </p:sp>
      <p:sp>
        <p:nvSpPr>
          <p:cNvPr id="3" name="Marcador de texto 2"/>
          <p:cNvSpPr>
            <a:spLocks noGrp="1"/>
          </p:cNvSpPr>
          <p:nvPr>
            <p:ph type="body" idx="1"/>
          </p:nvPr>
        </p:nvSpPr>
        <p:spPr>
          <a:xfrm>
            <a:off x="457200" y="1151335"/>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5" name="Marcador de texto 4"/>
          <p:cNvSpPr>
            <a:spLocks noGrp="1"/>
          </p:cNvSpPr>
          <p:nvPr>
            <p:ph type="body" sz="quarter" idx="3"/>
          </p:nvPr>
        </p:nvSpPr>
        <p:spPr>
          <a:xfrm>
            <a:off x="4645026" y="1151335"/>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6"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7" name="Marcador de fecha 6"/>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21/11/2022</a:t>
            </a:fld>
            <a:endParaRPr lang="es-ES_tradnl"/>
          </a:p>
        </p:txBody>
      </p:sp>
      <p:sp>
        <p:nvSpPr>
          <p:cNvPr id="8" name="Marcador de pie de página 7"/>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9" name="Marcador de número de diapositiva 8"/>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05979"/>
            <a:ext cx="8229600" cy="857250"/>
          </a:xfrm>
          <a:prstGeom prst="rect">
            <a:avLst/>
          </a:prstGeom>
        </p:spPr>
        <p:txBody>
          <a:bodyPr/>
          <a:lstStyle/>
          <a:p>
            <a:r>
              <a:rPr lang="es-ES_tradnl"/>
              <a:t>Clic para editar título</a:t>
            </a:r>
          </a:p>
        </p:txBody>
      </p:sp>
      <p:sp>
        <p:nvSpPr>
          <p:cNvPr id="3" name="Marcador de fecha 2"/>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21/11/2022</a:t>
            </a:fld>
            <a:endParaRPr lang="es-ES_tradnl"/>
          </a:p>
        </p:txBody>
      </p:sp>
      <p:sp>
        <p:nvSpPr>
          <p:cNvPr id="4" name="Marcador de pie de página 3"/>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5" name="Marcador de número de diapositiva 4"/>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21/11/2022</a:t>
            </a:fld>
            <a:endParaRPr lang="es-ES_tradnl"/>
          </a:p>
        </p:txBody>
      </p:sp>
      <p:sp>
        <p:nvSpPr>
          <p:cNvPr id="3" name="Marcador de pie de página 2"/>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4" name="Marcador de número de diapositiva 3"/>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1" y="204787"/>
            <a:ext cx="3008313" cy="871538"/>
          </a:xfrm>
          <a:prstGeom prst="rect">
            <a:avLst/>
          </a:prstGeom>
        </p:spPr>
        <p:txBody>
          <a:bodyPr anchor="b"/>
          <a:lstStyle>
            <a:lvl1pPr algn="l">
              <a:defRPr sz="2000" b="1"/>
            </a:lvl1pPr>
          </a:lstStyle>
          <a:p>
            <a:r>
              <a:rPr lang="es-ES_tradnl"/>
              <a:t>Clic para editar título</a:t>
            </a:r>
          </a:p>
        </p:txBody>
      </p:sp>
      <p:sp>
        <p:nvSpPr>
          <p:cNvPr id="3" name="Marcador de contenido 2"/>
          <p:cNvSpPr>
            <a:spLocks noGrp="1"/>
          </p:cNvSpPr>
          <p:nvPr>
            <p:ph idx="1"/>
          </p:nvPr>
        </p:nvSpPr>
        <p:spPr>
          <a:xfrm>
            <a:off x="3575050" y="204788"/>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4" name="Marcador de texto 3"/>
          <p:cNvSpPr>
            <a:spLocks noGrp="1"/>
          </p:cNvSpPr>
          <p:nvPr>
            <p:ph type="body" sz="half" idx="2"/>
          </p:nvPr>
        </p:nvSpPr>
        <p:spPr>
          <a:xfrm>
            <a:off x="457201" y="1076326"/>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21/11/2022</a:t>
            </a:fld>
            <a:endParaRPr lang="es-ES_tradnl"/>
          </a:p>
        </p:txBody>
      </p:sp>
      <p:sp>
        <p:nvSpPr>
          <p:cNvPr id="6" name="Marcador de pie de página 5"/>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7" name="Marcador de número de diapositiva 6"/>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3600450"/>
            <a:ext cx="5486400" cy="425054"/>
          </a:xfrm>
          <a:prstGeom prst="rect">
            <a:avLst/>
          </a:prstGeom>
        </p:spPr>
        <p:txBody>
          <a:bodyPr anchor="b"/>
          <a:lstStyle>
            <a:lvl1pPr algn="l">
              <a:defRPr sz="2000" b="1"/>
            </a:lvl1pPr>
          </a:lstStyle>
          <a:p>
            <a:r>
              <a:rPr lang="es-ES_tradnl"/>
              <a:t>Clic para editar título</a:t>
            </a:r>
          </a:p>
        </p:txBody>
      </p:sp>
      <p:sp>
        <p:nvSpPr>
          <p:cNvPr id="3" name="Marcador de posición de imagen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_tradnl"/>
          </a:p>
        </p:txBody>
      </p:sp>
      <p:sp>
        <p:nvSpPr>
          <p:cNvPr id="4" name="Marcador de texto 3"/>
          <p:cNvSpPr>
            <a:spLocks noGrp="1"/>
          </p:cNvSpPr>
          <p:nvPr>
            <p:ph type="body" sz="half" idx="2"/>
          </p:nvPr>
        </p:nvSpPr>
        <p:spPr>
          <a:xfrm>
            <a:off x="1792288" y="4025503"/>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21/11/2022</a:t>
            </a:fld>
            <a:endParaRPr lang="es-ES_tradnl"/>
          </a:p>
        </p:txBody>
      </p:sp>
      <p:sp>
        <p:nvSpPr>
          <p:cNvPr id="6" name="Marcador de pie de página 5"/>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7" name="Marcador de número de diapositiva 6"/>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a:xfrm>
            <a:off x="457200" y="205979"/>
            <a:ext cx="8229600" cy="857250"/>
          </a:xfrm>
          <a:prstGeom prst="rect">
            <a:avLst/>
          </a:prstGeom>
        </p:spPr>
        <p:txBody>
          <a:bodyPr/>
          <a:lstStyle/>
          <a:p>
            <a:r>
              <a:rPr lang="es-ES_tradnl"/>
              <a:t>Clic para editar título</a:t>
            </a:r>
          </a:p>
        </p:txBody>
      </p:sp>
      <p:sp>
        <p:nvSpPr>
          <p:cNvPr id="3" name="Marcador de texto vertical 2"/>
          <p:cNvSpPr>
            <a:spLocks noGrp="1"/>
          </p:cNvSpPr>
          <p:nvPr>
            <p:ph type="body" orient="vert" idx="1"/>
          </p:nvPr>
        </p:nvSpPr>
        <p:spPr>
          <a:xfrm>
            <a:off x="457200" y="1200151"/>
            <a:ext cx="8229600" cy="3394472"/>
          </a:xfrm>
          <a:prstGeom prst="rect">
            <a:avLst/>
          </a:prstGeo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4" name="Marcador de fecha 3"/>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21/11/2022</a:t>
            </a:fld>
            <a:endParaRPr lang="es-ES_tradnl"/>
          </a:p>
        </p:txBody>
      </p:sp>
      <p:sp>
        <p:nvSpPr>
          <p:cNvPr id="5" name="Marcador de pie de página 4"/>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154781"/>
            <a:ext cx="2057400" cy="3290888"/>
          </a:xfrm>
          <a:prstGeom prst="rect">
            <a:avLst/>
          </a:prstGeom>
        </p:spPr>
        <p:txBody>
          <a:bodyPr vert="eaVert"/>
          <a:lstStyle/>
          <a:p>
            <a:r>
              <a:rPr lang="es-ES_tradnl"/>
              <a:t>Clic para editar título</a:t>
            </a:r>
          </a:p>
        </p:txBody>
      </p:sp>
      <p:sp>
        <p:nvSpPr>
          <p:cNvPr id="3" name="Marcador de texto vertical 2"/>
          <p:cNvSpPr>
            <a:spLocks noGrp="1"/>
          </p:cNvSpPr>
          <p:nvPr>
            <p:ph type="body" orient="vert" idx="1"/>
          </p:nvPr>
        </p:nvSpPr>
        <p:spPr>
          <a:xfrm>
            <a:off x="457200" y="154781"/>
            <a:ext cx="6019800" cy="3290888"/>
          </a:xfrm>
          <a:prstGeom prst="rect">
            <a:avLst/>
          </a:prstGeo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4" name="Marcador de fecha 3"/>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21/11/2022</a:t>
            </a:fld>
            <a:endParaRPr lang="es-ES_tradnl"/>
          </a:p>
        </p:txBody>
      </p:sp>
      <p:sp>
        <p:nvSpPr>
          <p:cNvPr id="5" name="Marcador de pie de página 4"/>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000" b="-1000"/>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_trad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4332560" y="1425751"/>
            <a:ext cx="4648200" cy="1102519"/>
          </a:xfrm>
        </p:spPr>
        <p:txBody>
          <a:bodyPr>
            <a:normAutofit/>
          </a:bodyPr>
          <a:lstStyle/>
          <a:p>
            <a:r>
              <a:rPr lang="es-ES_tradnl" sz="2800" b="1" dirty="0">
                <a:solidFill>
                  <a:srgbClr val="232A58"/>
                </a:solidFill>
                <a:ea typeface="Open sans" panose="020B0606030504020204" pitchFamily="34" charset="0"/>
                <a:cs typeface="Open sans" panose="020B0606030504020204" pitchFamily="34" charset="0"/>
              </a:rPr>
              <a:t>La Negociación Colectiva. Temas de actualidad</a:t>
            </a:r>
          </a:p>
        </p:txBody>
      </p:sp>
      <p:sp>
        <p:nvSpPr>
          <p:cNvPr id="3" name="Subtítulo 2"/>
          <p:cNvSpPr>
            <a:spLocks noGrp="1"/>
          </p:cNvSpPr>
          <p:nvPr>
            <p:ph type="subTitle" idx="1"/>
          </p:nvPr>
        </p:nvSpPr>
        <p:spPr>
          <a:xfrm>
            <a:off x="4800600" y="2520803"/>
            <a:ext cx="3733800" cy="495300"/>
          </a:xfrm>
        </p:spPr>
        <p:txBody>
          <a:bodyPr>
            <a:noAutofit/>
          </a:bodyPr>
          <a:lstStyle/>
          <a:p>
            <a:r>
              <a:rPr lang="es-ES_tradnl" sz="1800" b="1" dirty="0">
                <a:solidFill>
                  <a:srgbClr val="3B358B"/>
                </a:solidFill>
                <a:latin typeface="+mj-lt"/>
                <a:ea typeface="Open sans" panose="020B0606030504020204" pitchFamily="34" charset="0"/>
                <a:cs typeface="Open sans" panose="020B0606030504020204" pitchFamily="34" charset="0"/>
              </a:rPr>
              <a:t>Fernando Luján de Frías</a:t>
            </a:r>
          </a:p>
          <a:p>
            <a:r>
              <a:rPr lang="es-ES_tradnl" sz="1800" b="1" dirty="0">
                <a:solidFill>
                  <a:srgbClr val="3B358B"/>
                </a:solidFill>
                <a:latin typeface="+mj-lt"/>
                <a:ea typeface="Open sans" panose="020B0606030504020204" pitchFamily="34" charset="0"/>
                <a:cs typeface="Open sans" panose="020B0606030504020204" pitchFamily="34" charset="0"/>
              </a:rPr>
              <a:t>Secretario Confederal de UGT</a:t>
            </a:r>
          </a:p>
        </p:txBody>
      </p:sp>
    </p:spTree>
    <p:extLst>
      <p:ext uri="{BB962C8B-B14F-4D97-AF65-F5344CB8AC3E}">
        <p14:creationId xmlns:p14="http://schemas.microsoft.com/office/powerpoint/2010/main" val="29301976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609600" y="1131590"/>
            <a:ext cx="7391400" cy="461665"/>
          </a:xfrm>
          <a:prstGeom prst="rect">
            <a:avLst/>
          </a:prstGeom>
          <a:noFill/>
        </p:spPr>
        <p:txBody>
          <a:bodyPr wrap="square" rtlCol="0">
            <a:spAutoFit/>
          </a:bodyPr>
          <a:lstStyle/>
          <a:p>
            <a:pPr algn="ctr"/>
            <a:r>
              <a:rPr lang="es-ES_tradnl" sz="2400" b="1" dirty="0">
                <a:solidFill>
                  <a:srgbClr val="3C358E"/>
                </a:solidFill>
                <a:latin typeface="+mj-lt"/>
                <a:cs typeface="Calibri"/>
              </a:rPr>
              <a:t>El RDL 32/2021, de 28 de diciembre: La Reforma Laboral</a:t>
            </a:r>
          </a:p>
        </p:txBody>
      </p:sp>
      <p:sp>
        <p:nvSpPr>
          <p:cNvPr id="10" name="CuadroTexto 9"/>
          <p:cNvSpPr txBox="1"/>
          <p:nvPr/>
        </p:nvSpPr>
        <p:spPr>
          <a:xfrm>
            <a:off x="609600" y="1923678"/>
            <a:ext cx="7562800" cy="2292935"/>
          </a:xfrm>
          <a:prstGeom prst="rect">
            <a:avLst/>
          </a:prstGeom>
          <a:noFill/>
        </p:spPr>
        <p:txBody>
          <a:bodyPr wrap="square" rtlCol="0">
            <a:spAutoFit/>
          </a:bodyPr>
          <a:lstStyle/>
          <a:p>
            <a:pPr marL="285750" indent="-285750" algn="just">
              <a:buFont typeface="Arial" panose="020B0604020202020204" pitchFamily="34" charset="0"/>
              <a:buChar char="•"/>
            </a:pPr>
            <a:r>
              <a:rPr lang="es-ES_tradnl" sz="1300" dirty="0">
                <a:latin typeface="Open sans" panose="020B0606030504020204" pitchFamily="34" charset="0"/>
                <a:ea typeface="Open sans" panose="020B0606030504020204" pitchFamily="34" charset="0"/>
                <a:cs typeface="Open sans" panose="020B0606030504020204" pitchFamily="34" charset="0"/>
              </a:rPr>
              <a:t>La reforma también </a:t>
            </a:r>
            <a:r>
              <a:rPr lang="es-ES_tradnl" sz="1300" b="1" dirty="0">
                <a:latin typeface="Open sans" panose="020B0606030504020204" pitchFamily="34" charset="0"/>
                <a:ea typeface="Open sans" panose="020B0606030504020204" pitchFamily="34" charset="0"/>
                <a:cs typeface="Open sans" panose="020B0606030504020204" pitchFamily="34" charset="0"/>
              </a:rPr>
              <a:t>pone fin a algunas de las medidas más lesivas de anteriores modificaciones de la normativa laboral</a:t>
            </a:r>
            <a:r>
              <a:rPr lang="es-ES_tradnl" sz="1300" dirty="0">
                <a:latin typeface="Open sans" panose="020B0606030504020204" pitchFamily="34" charset="0"/>
                <a:ea typeface="Open sans" panose="020B0606030504020204" pitchFamily="34" charset="0"/>
                <a:cs typeface="Open sans" panose="020B0606030504020204" pitchFamily="34" charset="0"/>
              </a:rPr>
              <a:t>. Especialmente en materia de negociación colectiva como, por ejemplo, la recuperación de la </a:t>
            </a:r>
            <a:r>
              <a:rPr lang="es-ES_tradnl" sz="1300" b="1" dirty="0">
                <a:latin typeface="Open sans" panose="020B0606030504020204" pitchFamily="34" charset="0"/>
                <a:ea typeface="Open sans" panose="020B0606030504020204" pitchFamily="34" charset="0"/>
                <a:cs typeface="Open sans" panose="020B0606030504020204" pitchFamily="34" charset="0"/>
              </a:rPr>
              <a:t>ultraactividad</a:t>
            </a:r>
            <a:r>
              <a:rPr lang="es-ES_tradnl" sz="1300" dirty="0">
                <a:latin typeface="Open sans" panose="020B0606030504020204" pitchFamily="34" charset="0"/>
                <a:ea typeface="Open sans" panose="020B0606030504020204" pitchFamily="34" charset="0"/>
                <a:cs typeface="Open sans" panose="020B0606030504020204" pitchFamily="34" charset="0"/>
              </a:rPr>
              <a:t> ilimitada, o la eliminación de la </a:t>
            </a:r>
            <a:r>
              <a:rPr lang="es-ES_tradnl" sz="1300" b="1" dirty="0">
                <a:latin typeface="Open sans" panose="020B0606030504020204" pitchFamily="34" charset="0"/>
                <a:ea typeface="Open sans" panose="020B0606030504020204" pitchFamily="34" charset="0"/>
                <a:cs typeface="Open sans" panose="020B0606030504020204" pitchFamily="34" charset="0"/>
              </a:rPr>
              <a:t>prioridad aplicativa del convenio de empresa en materia salarial</a:t>
            </a:r>
            <a:r>
              <a:rPr lang="es-ES_tradnl" sz="1300" dirty="0">
                <a:latin typeface="Open sans" panose="020B0606030504020204" pitchFamily="34" charset="0"/>
                <a:ea typeface="Open sans" panose="020B0606030504020204" pitchFamily="34" charset="0"/>
                <a:cs typeface="Open sans" panose="020B0606030504020204" pitchFamily="34" charset="0"/>
              </a:rPr>
              <a:t>.</a:t>
            </a:r>
          </a:p>
          <a:p>
            <a:pPr algn="just"/>
            <a:endParaRPr lang="es-ES_tradnl" sz="1300" dirty="0">
              <a:latin typeface="Open sans" panose="020B0606030504020204" pitchFamily="34" charset="0"/>
              <a:ea typeface="Open sans" panose="020B0606030504020204" pitchFamily="34" charset="0"/>
              <a:cs typeface="Open sans" panose="020B0606030504020204" pitchFamily="34" charset="0"/>
            </a:endParaRPr>
          </a:p>
          <a:p>
            <a:pPr marL="285750" indent="-285750" algn="just">
              <a:buFont typeface="Arial" panose="020B0604020202020204" pitchFamily="34" charset="0"/>
              <a:buChar char="•"/>
            </a:pPr>
            <a:r>
              <a:rPr lang="es-ES_tradnl" sz="1300" dirty="0">
                <a:latin typeface="Open sans" panose="020B0606030504020204" pitchFamily="34" charset="0"/>
                <a:ea typeface="Open sans" panose="020B0606030504020204" pitchFamily="34" charset="0"/>
                <a:cs typeface="Open sans" panose="020B0606030504020204" pitchFamily="34" charset="0"/>
              </a:rPr>
              <a:t>Un eje principal es la modificación de la regulación de los </a:t>
            </a:r>
            <a:r>
              <a:rPr lang="es-ES_tradnl" sz="1300" b="1" dirty="0">
                <a:latin typeface="Open sans" panose="020B0606030504020204" pitchFamily="34" charset="0"/>
                <a:ea typeface="Open sans" panose="020B0606030504020204" pitchFamily="34" charset="0"/>
                <a:cs typeface="Open sans" panose="020B0606030504020204" pitchFamily="34" charset="0"/>
              </a:rPr>
              <a:t>Expedientes de Regulación Temporal de Empleo.</a:t>
            </a:r>
            <a:r>
              <a:rPr lang="es-ES_tradnl" sz="1300" dirty="0">
                <a:latin typeface="Open sans" panose="020B0606030504020204" pitchFamily="34" charset="0"/>
                <a:ea typeface="Open sans" panose="020B0606030504020204" pitchFamily="34" charset="0"/>
                <a:cs typeface="Open sans" panose="020B0606030504020204" pitchFamily="34" charset="0"/>
              </a:rPr>
              <a:t> Incluso, se incluyó una nueva medida de flexibilidad interna como es el Mecanismo RED (art. 47 bis ET). </a:t>
            </a:r>
          </a:p>
          <a:p>
            <a:pPr marL="285750" indent="-285750" algn="just">
              <a:buFont typeface="Arial" panose="020B0604020202020204" pitchFamily="34" charset="0"/>
              <a:buChar char="•"/>
            </a:pPr>
            <a:endParaRPr lang="es-ES_tradnl" sz="1300" dirty="0">
              <a:latin typeface="Open sans" panose="020B0606030504020204" pitchFamily="34" charset="0"/>
              <a:ea typeface="Open sans" panose="020B0606030504020204" pitchFamily="34" charset="0"/>
              <a:cs typeface="Open sans" panose="020B0606030504020204" pitchFamily="34" charset="0"/>
            </a:endParaRPr>
          </a:p>
          <a:p>
            <a:pPr marL="285750" indent="-285750" algn="just">
              <a:buFont typeface="Arial" panose="020B0604020202020204" pitchFamily="34" charset="0"/>
              <a:buChar char="•"/>
            </a:pPr>
            <a:r>
              <a:rPr lang="es-ES_tradnl" sz="1300" dirty="0">
                <a:latin typeface="Open sans" panose="020B0606030504020204" pitchFamily="34" charset="0"/>
                <a:ea typeface="Open sans" panose="020B0606030504020204" pitchFamily="34" charset="0"/>
                <a:cs typeface="Open sans" panose="020B0606030504020204" pitchFamily="34" charset="0"/>
              </a:rPr>
              <a:t>Otro eje principal fue la modificación del sistema de </a:t>
            </a:r>
            <a:r>
              <a:rPr lang="es-ES_tradnl" sz="1300" b="1" dirty="0">
                <a:latin typeface="Open sans" panose="020B0606030504020204" pitchFamily="34" charset="0"/>
                <a:ea typeface="Open sans" panose="020B0606030504020204" pitchFamily="34" charset="0"/>
                <a:cs typeface="Open sans" panose="020B0606030504020204" pitchFamily="34" charset="0"/>
              </a:rPr>
              <a:t>contratación temporal</a:t>
            </a:r>
            <a:r>
              <a:rPr lang="es-ES_tradnl" sz="1300" dirty="0">
                <a:latin typeface="Open sans" panose="020B0606030504020204" pitchFamily="34" charset="0"/>
                <a:ea typeface="Open sans" panose="020B0606030504020204" pitchFamily="34" charset="0"/>
                <a:cs typeface="Open sans" panose="020B0606030504020204" pitchFamily="34" charset="0"/>
              </a:rPr>
              <a:t>. Actualmente, </a:t>
            </a:r>
            <a:r>
              <a:rPr lang="es-ES_tradnl" sz="1300" b="1" dirty="0">
                <a:latin typeface="Open sans" panose="020B0606030504020204" pitchFamily="34" charset="0"/>
                <a:ea typeface="Open sans" panose="020B0606030504020204" pitchFamily="34" charset="0"/>
                <a:cs typeface="Open sans" panose="020B0606030504020204" pitchFamily="34" charset="0"/>
              </a:rPr>
              <a:t>1 de cada 2 contratos </a:t>
            </a:r>
            <a:r>
              <a:rPr lang="es-ES_tradnl" sz="1300" dirty="0">
                <a:latin typeface="Open sans" panose="020B0606030504020204" pitchFamily="34" charset="0"/>
                <a:ea typeface="Open sans" panose="020B0606030504020204" pitchFamily="34" charset="0"/>
                <a:cs typeface="Open sans" panose="020B0606030504020204" pitchFamily="34" charset="0"/>
              </a:rPr>
              <a:t>realizados son contratos indefinidos. </a:t>
            </a:r>
          </a:p>
          <a:p>
            <a:pPr algn="just"/>
            <a:endParaRPr lang="es-ES_tradnl" sz="1300" dirty="0">
              <a:latin typeface="Open sans" panose="020B0606030504020204" pitchFamily="34" charset="0"/>
              <a:ea typeface="Open sans" panose="020B0606030504020204" pitchFamily="34" charset="0"/>
              <a:cs typeface="Open sans" panose="020B0606030504020204" pitchFamily="34" charset="0"/>
            </a:endParaRPr>
          </a:p>
          <a:p>
            <a:endParaRPr lang="es-ES_tradnl" sz="13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3876138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467544" y="843558"/>
            <a:ext cx="7391400" cy="461665"/>
          </a:xfrm>
          <a:prstGeom prst="rect">
            <a:avLst/>
          </a:prstGeom>
          <a:noFill/>
        </p:spPr>
        <p:txBody>
          <a:bodyPr wrap="square" rtlCol="0">
            <a:spAutoFit/>
          </a:bodyPr>
          <a:lstStyle/>
          <a:p>
            <a:r>
              <a:rPr lang="es-ES_tradnl" sz="2400" b="1" dirty="0">
                <a:solidFill>
                  <a:srgbClr val="3C358E"/>
                </a:solidFill>
                <a:latin typeface="+mj-lt"/>
                <a:cs typeface="Calibri"/>
              </a:rPr>
              <a:t>Situación de la Negociación Colectiva</a:t>
            </a:r>
          </a:p>
        </p:txBody>
      </p:sp>
      <p:sp>
        <p:nvSpPr>
          <p:cNvPr id="10" name="CuadroTexto 9"/>
          <p:cNvSpPr txBox="1"/>
          <p:nvPr/>
        </p:nvSpPr>
        <p:spPr>
          <a:xfrm>
            <a:off x="179512" y="1779662"/>
            <a:ext cx="2666256" cy="1892826"/>
          </a:xfrm>
          <a:prstGeom prst="rect">
            <a:avLst/>
          </a:prstGeom>
          <a:noFill/>
        </p:spPr>
        <p:txBody>
          <a:bodyPr wrap="square" rtlCol="0">
            <a:spAutoFit/>
          </a:bodyPr>
          <a:lstStyle/>
          <a:p>
            <a:pPr marL="285750" indent="-285750" algn="just">
              <a:buFont typeface="Arial" panose="020B0604020202020204" pitchFamily="34" charset="0"/>
              <a:buChar char="•"/>
            </a:pPr>
            <a:r>
              <a:rPr lang="es-ES_tradnl" sz="1300" dirty="0">
                <a:latin typeface="Open sans" panose="020B0606030504020204" pitchFamily="34" charset="0"/>
                <a:ea typeface="Open sans" panose="020B0606030504020204" pitchFamily="34" charset="0"/>
                <a:cs typeface="Open sans" panose="020B0606030504020204" pitchFamily="34" charset="0"/>
              </a:rPr>
              <a:t>Los datos muestran </a:t>
            </a:r>
            <a:r>
              <a:rPr lang="es-ES_tradnl" sz="1300" b="1" dirty="0">
                <a:latin typeface="Open sans" panose="020B0606030504020204" pitchFamily="34" charset="0"/>
                <a:ea typeface="Open sans" panose="020B0606030504020204" pitchFamily="34" charset="0"/>
                <a:cs typeface="Open sans" panose="020B0606030504020204" pitchFamily="34" charset="0"/>
              </a:rPr>
              <a:t>un descenso tanto en el número de convenios registrados como en el número de trabajadores cubiertos</a:t>
            </a:r>
            <a:r>
              <a:rPr lang="es-ES_tradnl" sz="1300" dirty="0">
                <a:latin typeface="Open sans" panose="020B0606030504020204" pitchFamily="34" charset="0"/>
                <a:ea typeface="Open sans" panose="020B0606030504020204" pitchFamily="34" charset="0"/>
                <a:cs typeface="Open sans" panose="020B0606030504020204" pitchFamily="34" charset="0"/>
              </a:rPr>
              <a:t>, en especial, a partir del año 2019 y con mayor énfasis en los años 2020 y 2021, como consecuencia de la pandemia del COVID-19.</a:t>
            </a:r>
          </a:p>
          <a:p>
            <a:endParaRPr lang="es-ES_tradnl" sz="1300" dirty="0">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3" name="Tabla 2">
            <a:extLst>
              <a:ext uri="{FF2B5EF4-FFF2-40B4-BE49-F238E27FC236}">
                <a16:creationId xmlns:a16="http://schemas.microsoft.com/office/drawing/2014/main" id="{E0908335-B490-8648-8EE1-9D3F4915C77B}"/>
              </a:ext>
            </a:extLst>
          </p:cNvPr>
          <p:cNvGraphicFramePr>
            <a:graphicFrameLocks noGrp="1"/>
          </p:cNvGraphicFramePr>
          <p:nvPr>
            <p:extLst>
              <p:ext uri="{D42A27DB-BD31-4B8C-83A1-F6EECF244321}">
                <p14:modId xmlns:p14="http://schemas.microsoft.com/office/powerpoint/2010/main" val="1810215563"/>
              </p:ext>
            </p:extLst>
          </p:nvPr>
        </p:nvGraphicFramePr>
        <p:xfrm>
          <a:off x="3131840" y="1449239"/>
          <a:ext cx="5819927" cy="3536372"/>
        </p:xfrm>
        <a:graphic>
          <a:graphicData uri="http://schemas.openxmlformats.org/drawingml/2006/table">
            <a:tbl>
              <a:tblPr firstRow="1" firstCol="1" bandRow="1">
                <a:tableStyleId>{5C22544A-7EE6-4342-B048-85BDC9FD1C3A}</a:tableStyleId>
              </a:tblPr>
              <a:tblGrid>
                <a:gridCol w="617325">
                  <a:extLst>
                    <a:ext uri="{9D8B030D-6E8A-4147-A177-3AD203B41FA5}">
                      <a16:colId xmlns:a16="http://schemas.microsoft.com/office/drawing/2014/main" val="987117971"/>
                    </a:ext>
                  </a:extLst>
                </a:gridCol>
                <a:gridCol w="719170">
                  <a:extLst>
                    <a:ext uri="{9D8B030D-6E8A-4147-A177-3AD203B41FA5}">
                      <a16:colId xmlns:a16="http://schemas.microsoft.com/office/drawing/2014/main" val="1230642692"/>
                    </a:ext>
                  </a:extLst>
                </a:gridCol>
                <a:gridCol w="719170">
                  <a:extLst>
                    <a:ext uri="{9D8B030D-6E8A-4147-A177-3AD203B41FA5}">
                      <a16:colId xmlns:a16="http://schemas.microsoft.com/office/drawing/2014/main" val="521224122"/>
                    </a:ext>
                  </a:extLst>
                </a:gridCol>
                <a:gridCol w="752739">
                  <a:extLst>
                    <a:ext uri="{9D8B030D-6E8A-4147-A177-3AD203B41FA5}">
                      <a16:colId xmlns:a16="http://schemas.microsoft.com/office/drawing/2014/main" val="1850806548"/>
                    </a:ext>
                  </a:extLst>
                </a:gridCol>
                <a:gridCol w="752739">
                  <a:extLst>
                    <a:ext uri="{9D8B030D-6E8A-4147-A177-3AD203B41FA5}">
                      <a16:colId xmlns:a16="http://schemas.microsoft.com/office/drawing/2014/main" val="3254151131"/>
                    </a:ext>
                  </a:extLst>
                </a:gridCol>
                <a:gridCol w="1129392">
                  <a:extLst>
                    <a:ext uri="{9D8B030D-6E8A-4147-A177-3AD203B41FA5}">
                      <a16:colId xmlns:a16="http://schemas.microsoft.com/office/drawing/2014/main" val="935688189"/>
                    </a:ext>
                  </a:extLst>
                </a:gridCol>
                <a:gridCol w="1129392">
                  <a:extLst>
                    <a:ext uri="{9D8B030D-6E8A-4147-A177-3AD203B41FA5}">
                      <a16:colId xmlns:a16="http://schemas.microsoft.com/office/drawing/2014/main" val="2774737746"/>
                    </a:ext>
                  </a:extLst>
                </a:gridCol>
              </a:tblGrid>
              <a:tr h="321911">
                <a:tc gridSpan="7">
                  <a:txBody>
                    <a:bodyPr/>
                    <a:lstStyle/>
                    <a:p>
                      <a:pPr algn="ctr">
                        <a:lnSpc>
                          <a:spcPct val="150000"/>
                        </a:lnSpc>
                      </a:pPr>
                      <a:r>
                        <a:rPr lang="es-ES" sz="1000" dirty="0">
                          <a:effectLst/>
                        </a:rPr>
                        <a:t>CONVENIOS REGISTRADOS POR AÑO DE INICIO DE EFECTOS ECONÓMICOS. DATOS ACUMULADOS (1)</a:t>
                      </a:r>
                      <a:endParaRPr lang="es-ES" sz="1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solidFill>
                      <a:srgbClr val="3B3489"/>
                    </a:solid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823683784"/>
                  </a:ext>
                </a:extLst>
              </a:tr>
              <a:tr h="410093">
                <a:tc rowSpan="2">
                  <a:txBody>
                    <a:bodyPr/>
                    <a:lstStyle/>
                    <a:p>
                      <a:pPr algn="ctr">
                        <a:lnSpc>
                          <a:spcPct val="150000"/>
                        </a:lnSpc>
                      </a:pPr>
                      <a:r>
                        <a:rPr lang="es-ES" sz="1000" dirty="0">
                          <a:effectLst/>
                        </a:rPr>
                        <a:t>Año</a:t>
                      </a:r>
                      <a:endParaRPr lang="es-ES" sz="1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solidFill>
                      <a:srgbClr val="3B3489"/>
                    </a:solidFill>
                  </a:tcPr>
                </a:tc>
                <a:tc gridSpan="2">
                  <a:txBody>
                    <a:bodyPr/>
                    <a:lstStyle/>
                    <a:p>
                      <a:pPr algn="ctr">
                        <a:lnSpc>
                          <a:spcPct val="150000"/>
                        </a:lnSpc>
                      </a:pPr>
                      <a:r>
                        <a:rPr lang="es-ES" sz="1000">
                          <a:effectLst/>
                        </a:rPr>
                        <a:t>TOTAL CONVENIOS </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hMerge="1">
                  <a:txBody>
                    <a:bodyPr/>
                    <a:lstStyle/>
                    <a:p>
                      <a:endParaRPr lang="es-ES"/>
                    </a:p>
                  </a:txBody>
                  <a:tcPr/>
                </a:tc>
                <a:tc gridSpan="2">
                  <a:txBody>
                    <a:bodyPr/>
                    <a:lstStyle/>
                    <a:p>
                      <a:pPr algn="ctr">
                        <a:lnSpc>
                          <a:spcPct val="150000"/>
                        </a:lnSpc>
                      </a:pPr>
                      <a:r>
                        <a:rPr lang="es-ES" sz="1000">
                          <a:effectLst/>
                        </a:rPr>
                        <a:t>CONVENIOS DE EMPRESA</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hMerge="1">
                  <a:txBody>
                    <a:bodyPr/>
                    <a:lstStyle/>
                    <a:p>
                      <a:endParaRPr lang="es-ES"/>
                    </a:p>
                  </a:txBody>
                  <a:tcPr/>
                </a:tc>
                <a:tc gridSpan="2">
                  <a:txBody>
                    <a:bodyPr/>
                    <a:lstStyle/>
                    <a:p>
                      <a:pPr algn="ctr">
                        <a:lnSpc>
                          <a:spcPct val="150000"/>
                        </a:lnSpc>
                      </a:pPr>
                      <a:r>
                        <a:rPr lang="es-ES" sz="1000">
                          <a:effectLst/>
                        </a:rPr>
                        <a:t>CONVENIOS DE ÁMBITO SUPERIOR A LA EMPRESA</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hMerge="1">
                  <a:txBody>
                    <a:bodyPr/>
                    <a:lstStyle/>
                    <a:p>
                      <a:endParaRPr lang="es-ES"/>
                    </a:p>
                  </a:txBody>
                  <a:tcPr/>
                </a:tc>
                <a:extLst>
                  <a:ext uri="{0D108BD9-81ED-4DB2-BD59-A6C34878D82A}">
                    <a16:rowId xmlns:a16="http://schemas.microsoft.com/office/drawing/2014/main" val="1443237697"/>
                  </a:ext>
                </a:extLst>
              </a:tr>
              <a:tr h="389934">
                <a:tc vMerge="1">
                  <a:txBody>
                    <a:bodyPr/>
                    <a:lstStyle/>
                    <a:p>
                      <a:endParaRPr lang="es-ES"/>
                    </a:p>
                  </a:txBody>
                  <a:tcPr/>
                </a:tc>
                <a:tc>
                  <a:txBody>
                    <a:bodyPr/>
                    <a:lstStyle/>
                    <a:p>
                      <a:pPr algn="ctr">
                        <a:lnSpc>
                          <a:spcPct val="150000"/>
                        </a:lnSpc>
                      </a:pPr>
                      <a:r>
                        <a:rPr lang="es-ES" sz="900">
                          <a:effectLst/>
                        </a:rPr>
                        <a:t>Convenios</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r>
                        <a:rPr lang="es-ES" sz="900">
                          <a:effectLst/>
                        </a:rPr>
                        <a:t>Trabajadores</a:t>
                      </a:r>
                      <a:endParaRPr lang="es-ES" sz="1100">
                        <a:effectLst/>
                      </a:endParaRPr>
                    </a:p>
                    <a:p>
                      <a:pPr algn="ctr"/>
                      <a:r>
                        <a:rPr lang="es-ES" sz="900">
                          <a:effectLst/>
                        </a:rPr>
                        <a:t>(miles)</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lnSpc>
                          <a:spcPct val="150000"/>
                        </a:lnSpc>
                      </a:pPr>
                      <a:r>
                        <a:rPr lang="es-ES" sz="900">
                          <a:effectLst/>
                        </a:rPr>
                        <a:t>Convenios </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r>
                        <a:rPr lang="es-ES" sz="900">
                          <a:effectLst/>
                        </a:rPr>
                        <a:t>Trabajadores (miles)</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lnSpc>
                          <a:spcPct val="150000"/>
                        </a:lnSpc>
                      </a:pPr>
                      <a:r>
                        <a:rPr lang="es-ES" sz="900">
                          <a:effectLst/>
                        </a:rPr>
                        <a:t>Convenios </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r>
                        <a:rPr lang="es-ES" sz="900">
                          <a:effectLst/>
                        </a:rPr>
                        <a:t>Trabajadores </a:t>
                      </a:r>
                      <a:endParaRPr lang="es-ES" sz="1100">
                        <a:effectLst/>
                      </a:endParaRPr>
                    </a:p>
                    <a:p>
                      <a:pPr algn="ctr"/>
                      <a:r>
                        <a:rPr lang="es-ES" sz="900">
                          <a:effectLst/>
                        </a:rPr>
                        <a:t>(miles)</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1265924828"/>
                  </a:ext>
                </a:extLst>
              </a:tr>
              <a:tr h="477127">
                <a:tc>
                  <a:txBody>
                    <a:bodyPr/>
                    <a:lstStyle/>
                    <a:p>
                      <a:pPr algn="l">
                        <a:lnSpc>
                          <a:spcPct val="150000"/>
                        </a:lnSpc>
                      </a:pPr>
                      <a:r>
                        <a:rPr lang="es-ES" sz="1000" dirty="0">
                          <a:effectLst/>
                        </a:rPr>
                        <a:t>2018</a:t>
                      </a:r>
                      <a:endParaRPr lang="es-ES" sz="1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solidFill>
                      <a:srgbClr val="3B3489"/>
                    </a:solidFill>
                  </a:tcPr>
                </a:tc>
                <a:tc>
                  <a:txBody>
                    <a:bodyPr/>
                    <a:lstStyle/>
                    <a:p>
                      <a:pPr algn="ctr">
                        <a:lnSpc>
                          <a:spcPct val="150000"/>
                        </a:lnSpc>
                      </a:pPr>
                      <a:r>
                        <a:rPr lang="es-ES" sz="1000">
                          <a:effectLst/>
                        </a:rPr>
                        <a:t>5.589</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lnSpc>
                          <a:spcPct val="150000"/>
                        </a:lnSpc>
                      </a:pPr>
                      <a:r>
                        <a:rPr lang="es-ES" sz="1200" dirty="0">
                          <a:effectLst/>
                        </a:rPr>
                        <a:t>11.423,7</a:t>
                      </a:r>
                      <a:endParaRPr lang="es-ES" sz="1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50000"/>
                        </a:lnSpc>
                      </a:pPr>
                      <a:r>
                        <a:rPr lang="es-ES" sz="1200">
                          <a:effectLst/>
                        </a:rPr>
                        <a:t>4.413</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50000"/>
                        </a:lnSpc>
                      </a:pPr>
                      <a:r>
                        <a:rPr lang="es-ES" sz="1200">
                          <a:effectLst/>
                        </a:rPr>
                        <a:t>857,7</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50000"/>
                        </a:lnSpc>
                      </a:pPr>
                      <a:r>
                        <a:rPr lang="es-ES" sz="1200">
                          <a:effectLst/>
                        </a:rPr>
                        <a:t>1.176</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50000"/>
                        </a:lnSpc>
                      </a:pPr>
                      <a:r>
                        <a:rPr lang="es-ES" sz="1200">
                          <a:effectLst/>
                        </a:rPr>
                        <a:t>10.565,9</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3133278648"/>
                  </a:ext>
                </a:extLst>
              </a:tr>
              <a:tr h="477127">
                <a:tc>
                  <a:txBody>
                    <a:bodyPr/>
                    <a:lstStyle/>
                    <a:p>
                      <a:pPr algn="l">
                        <a:lnSpc>
                          <a:spcPct val="150000"/>
                        </a:lnSpc>
                      </a:pPr>
                      <a:r>
                        <a:rPr lang="es-ES" sz="1000" dirty="0">
                          <a:effectLst/>
                        </a:rPr>
                        <a:t>2019</a:t>
                      </a:r>
                      <a:endParaRPr lang="es-ES" sz="1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solidFill>
                      <a:srgbClr val="3B3489"/>
                    </a:solidFill>
                  </a:tcPr>
                </a:tc>
                <a:tc>
                  <a:txBody>
                    <a:bodyPr/>
                    <a:lstStyle/>
                    <a:p>
                      <a:pPr algn="ctr">
                        <a:lnSpc>
                          <a:spcPct val="150000"/>
                        </a:lnSpc>
                      </a:pPr>
                      <a:r>
                        <a:rPr lang="es-ES" sz="1000">
                          <a:effectLst/>
                        </a:rPr>
                        <a:t>5.539</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lnSpc>
                          <a:spcPct val="150000"/>
                        </a:lnSpc>
                      </a:pPr>
                      <a:r>
                        <a:rPr lang="es-ES" sz="1200">
                          <a:effectLst/>
                        </a:rPr>
                        <a:t>11.397,6</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50000"/>
                        </a:lnSpc>
                      </a:pPr>
                      <a:r>
                        <a:rPr lang="es-ES" sz="1200">
                          <a:effectLst/>
                        </a:rPr>
                        <a:t>4.384</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50000"/>
                        </a:lnSpc>
                      </a:pPr>
                      <a:r>
                        <a:rPr lang="es-ES" sz="1200">
                          <a:effectLst/>
                        </a:rPr>
                        <a:t>921,2</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50000"/>
                        </a:lnSpc>
                      </a:pPr>
                      <a:r>
                        <a:rPr lang="es-ES" sz="1200">
                          <a:effectLst/>
                        </a:rPr>
                        <a:t>1.155</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50000"/>
                        </a:lnSpc>
                      </a:pPr>
                      <a:r>
                        <a:rPr lang="es-ES" sz="1200">
                          <a:effectLst/>
                        </a:rPr>
                        <a:t>10.476,4</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2982728626"/>
                  </a:ext>
                </a:extLst>
              </a:tr>
              <a:tr h="477127">
                <a:tc>
                  <a:txBody>
                    <a:bodyPr/>
                    <a:lstStyle/>
                    <a:p>
                      <a:pPr algn="l">
                        <a:lnSpc>
                          <a:spcPct val="150000"/>
                        </a:lnSpc>
                      </a:pPr>
                      <a:r>
                        <a:rPr lang="es-ES" sz="1000" dirty="0">
                          <a:effectLst/>
                        </a:rPr>
                        <a:t>2020 (2) (*)</a:t>
                      </a:r>
                      <a:endParaRPr lang="es-ES" sz="1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solidFill>
                      <a:srgbClr val="3B3489"/>
                    </a:solidFill>
                  </a:tcPr>
                </a:tc>
                <a:tc>
                  <a:txBody>
                    <a:bodyPr/>
                    <a:lstStyle/>
                    <a:p>
                      <a:pPr algn="ctr">
                        <a:lnSpc>
                          <a:spcPct val="150000"/>
                        </a:lnSpc>
                      </a:pPr>
                      <a:r>
                        <a:rPr lang="es-ES" sz="1000">
                          <a:effectLst/>
                        </a:rPr>
                        <a:t>4.915</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lnSpc>
                          <a:spcPct val="150000"/>
                        </a:lnSpc>
                      </a:pPr>
                      <a:r>
                        <a:rPr lang="es-ES" sz="1200">
                          <a:effectLst/>
                        </a:rPr>
                        <a:t>10.700,8</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50000"/>
                        </a:lnSpc>
                      </a:pPr>
                      <a:r>
                        <a:rPr lang="es-ES" sz="1200">
                          <a:effectLst/>
                        </a:rPr>
                        <a:t>3.849</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50000"/>
                        </a:lnSpc>
                      </a:pPr>
                      <a:r>
                        <a:rPr lang="es-ES" sz="1200">
                          <a:effectLst/>
                        </a:rPr>
                        <a:t>787,8</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50000"/>
                        </a:lnSpc>
                      </a:pPr>
                      <a:r>
                        <a:rPr lang="es-ES" sz="1200">
                          <a:effectLst/>
                        </a:rPr>
                        <a:t>1.066</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50000"/>
                        </a:lnSpc>
                      </a:pPr>
                      <a:r>
                        <a:rPr lang="es-ES" sz="1200">
                          <a:effectLst/>
                        </a:rPr>
                        <a:t>9.912,9</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3671752055"/>
                  </a:ext>
                </a:extLst>
              </a:tr>
              <a:tr h="410093">
                <a:tc>
                  <a:txBody>
                    <a:bodyPr/>
                    <a:lstStyle/>
                    <a:p>
                      <a:pPr algn="l">
                        <a:lnSpc>
                          <a:spcPct val="150000"/>
                        </a:lnSpc>
                      </a:pPr>
                      <a:r>
                        <a:rPr lang="es-ES" sz="1000" dirty="0">
                          <a:effectLst/>
                        </a:rPr>
                        <a:t>2021 (2) (*)</a:t>
                      </a:r>
                      <a:endParaRPr lang="es-ES" sz="1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solidFill>
                      <a:srgbClr val="3B3489"/>
                    </a:solidFill>
                  </a:tcPr>
                </a:tc>
                <a:tc>
                  <a:txBody>
                    <a:bodyPr/>
                    <a:lstStyle/>
                    <a:p>
                      <a:pPr algn="ctr">
                        <a:lnSpc>
                          <a:spcPct val="150000"/>
                        </a:lnSpc>
                      </a:pPr>
                      <a:r>
                        <a:rPr lang="es-ES" sz="1000">
                          <a:effectLst/>
                        </a:rPr>
                        <a:t>3.812</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lnSpc>
                          <a:spcPct val="150000"/>
                        </a:lnSpc>
                      </a:pPr>
                      <a:r>
                        <a:rPr lang="es-ES" sz="1200">
                          <a:effectLst/>
                        </a:rPr>
                        <a:t>9.703,5</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50000"/>
                        </a:lnSpc>
                      </a:pPr>
                      <a:r>
                        <a:rPr lang="es-ES" sz="1200">
                          <a:effectLst/>
                        </a:rPr>
                        <a:t>2.881</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50000"/>
                        </a:lnSpc>
                      </a:pPr>
                      <a:r>
                        <a:rPr lang="es-ES" sz="1200">
                          <a:effectLst/>
                        </a:rPr>
                        <a:t>645,3</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50000"/>
                        </a:lnSpc>
                      </a:pPr>
                      <a:r>
                        <a:rPr lang="es-ES" sz="1200">
                          <a:effectLst/>
                        </a:rPr>
                        <a:t>931</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50000"/>
                        </a:lnSpc>
                      </a:pPr>
                      <a:r>
                        <a:rPr lang="es-ES" sz="1200">
                          <a:effectLst/>
                        </a:rPr>
                        <a:t>9.058,2</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3539078485"/>
                  </a:ext>
                </a:extLst>
              </a:tr>
              <a:tr h="410093">
                <a:tc>
                  <a:txBody>
                    <a:bodyPr/>
                    <a:lstStyle/>
                    <a:p>
                      <a:pPr algn="l">
                        <a:lnSpc>
                          <a:spcPct val="150000"/>
                        </a:lnSpc>
                      </a:pPr>
                      <a:r>
                        <a:rPr lang="es-ES" sz="1000" dirty="0">
                          <a:effectLst/>
                        </a:rPr>
                        <a:t>2022 (2) (*)</a:t>
                      </a:r>
                      <a:endParaRPr lang="es-ES" sz="1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solidFill>
                      <a:srgbClr val="3B3489"/>
                    </a:solidFill>
                  </a:tcPr>
                </a:tc>
                <a:tc>
                  <a:txBody>
                    <a:bodyPr/>
                    <a:lstStyle/>
                    <a:p>
                      <a:pPr algn="ctr">
                        <a:lnSpc>
                          <a:spcPct val="150000"/>
                        </a:lnSpc>
                      </a:pPr>
                      <a:r>
                        <a:rPr lang="es-ES" sz="1000">
                          <a:effectLst/>
                        </a:rPr>
                        <a:t>2.674</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lnSpc>
                          <a:spcPct val="150000"/>
                        </a:lnSpc>
                      </a:pPr>
                      <a:r>
                        <a:rPr lang="es-ES" sz="1000">
                          <a:effectLst/>
                        </a:rPr>
                        <a:t>7.587,9</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lnSpc>
                          <a:spcPct val="150000"/>
                        </a:lnSpc>
                      </a:pPr>
                      <a:r>
                        <a:rPr lang="es-ES" sz="1000" dirty="0">
                          <a:effectLst/>
                        </a:rPr>
                        <a:t>2.022</a:t>
                      </a:r>
                      <a:endParaRPr lang="es-ES" sz="1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lnSpc>
                          <a:spcPct val="150000"/>
                        </a:lnSpc>
                      </a:pPr>
                      <a:r>
                        <a:rPr lang="es-ES" sz="1000">
                          <a:effectLst/>
                        </a:rPr>
                        <a:t>493,1</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lnSpc>
                          <a:spcPct val="150000"/>
                        </a:lnSpc>
                      </a:pPr>
                      <a:r>
                        <a:rPr lang="es-ES" sz="1200">
                          <a:effectLst/>
                        </a:rPr>
                        <a:t>652</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50000"/>
                        </a:lnSpc>
                      </a:pPr>
                      <a:r>
                        <a:rPr lang="es-ES" sz="1200" dirty="0">
                          <a:effectLst/>
                        </a:rPr>
                        <a:t>7.094,8</a:t>
                      </a:r>
                      <a:endParaRPr lang="es-ES" sz="1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3718236014"/>
                  </a:ext>
                </a:extLst>
              </a:tr>
            </a:tbl>
          </a:graphicData>
        </a:graphic>
      </p:graphicFrame>
    </p:spTree>
    <p:extLst>
      <p:ext uri="{BB962C8B-B14F-4D97-AF65-F5344CB8AC3E}">
        <p14:creationId xmlns:p14="http://schemas.microsoft.com/office/powerpoint/2010/main" val="32216821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467544" y="986982"/>
            <a:ext cx="7391400" cy="461665"/>
          </a:xfrm>
          <a:prstGeom prst="rect">
            <a:avLst/>
          </a:prstGeom>
          <a:noFill/>
        </p:spPr>
        <p:txBody>
          <a:bodyPr wrap="square" rtlCol="0">
            <a:spAutoFit/>
          </a:bodyPr>
          <a:lstStyle/>
          <a:p>
            <a:r>
              <a:rPr lang="es-ES_tradnl" sz="2400" b="1" dirty="0">
                <a:solidFill>
                  <a:srgbClr val="3C358E"/>
                </a:solidFill>
                <a:latin typeface="+mj-lt"/>
                <a:cs typeface="Calibri"/>
              </a:rPr>
              <a:t>Situación de la Negociación Colectiva</a:t>
            </a:r>
          </a:p>
        </p:txBody>
      </p:sp>
      <p:sp>
        <p:nvSpPr>
          <p:cNvPr id="10" name="CuadroTexto 9"/>
          <p:cNvSpPr txBox="1"/>
          <p:nvPr/>
        </p:nvSpPr>
        <p:spPr>
          <a:xfrm>
            <a:off x="251520" y="2067694"/>
            <a:ext cx="3384376" cy="2092881"/>
          </a:xfrm>
          <a:prstGeom prst="rect">
            <a:avLst/>
          </a:prstGeom>
          <a:noFill/>
        </p:spPr>
        <p:txBody>
          <a:bodyPr wrap="square" rtlCol="0">
            <a:spAutoFit/>
          </a:bodyPr>
          <a:lstStyle/>
          <a:p>
            <a:pPr marL="285750" indent="-285750" algn="just">
              <a:buFont typeface="Arial" panose="020B0604020202020204" pitchFamily="34" charset="0"/>
              <a:buChar char="•"/>
            </a:pPr>
            <a:r>
              <a:rPr lang="es-ES_tradnl" sz="1300" dirty="0">
                <a:latin typeface="Open sans" panose="020B0606030504020204" pitchFamily="34" charset="0"/>
                <a:ea typeface="Open sans" panose="020B0606030504020204" pitchFamily="34" charset="0"/>
                <a:cs typeface="Open sans" panose="020B0606030504020204" pitchFamily="34" charset="0"/>
              </a:rPr>
              <a:t>Si comparamos estos datos con los datos obtenidos en el mismo periodo de años anteriores, </a:t>
            </a:r>
            <a:r>
              <a:rPr lang="es-ES_tradnl" sz="1300" b="1" dirty="0">
                <a:latin typeface="Open sans" panose="020B0606030504020204" pitchFamily="34" charset="0"/>
                <a:ea typeface="Open sans" panose="020B0606030504020204" pitchFamily="34" charset="0"/>
                <a:cs typeface="Open sans" panose="020B0606030504020204" pitchFamily="34" charset="0"/>
              </a:rPr>
              <a:t>observamos que el número de convenios registrados con efectos económicos en el 2022 está recuperando el ritmo de registro anterior a la pandemia</a:t>
            </a:r>
            <a:r>
              <a:rPr lang="es-ES_tradnl" sz="1300" dirty="0">
                <a:latin typeface="Open sans" panose="020B0606030504020204" pitchFamily="34" charset="0"/>
                <a:ea typeface="Open sans" panose="020B0606030504020204" pitchFamily="34" charset="0"/>
                <a:cs typeface="Open sans" panose="020B0606030504020204" pitchFamily="34" charset="0"/>
              </a:rPr>
              <a:t>. De esta manera, parece apuntar que tanto el número de registros como el número de trabajadores cubiertos por estos convenios para este año 2022 </a:t>
            </a:r>
            <a:r>
              <a:rPr lang="es-ES_tradnl" sz="1300" b="1" dirty="0">
                <a:latin typeface="Open sans" panose="020B0606030504020204" pitchFamily="34" charset="0"/>
                <a:ea typeface="Open sans" panose="020B0606030504020204" pitchFamily="34" charset="0"/>
                <a:cs typeface="Open sans" panose="020B0606030504020204" pitchFamily="34" charset="0"/>
              </a:rPr>
              <a:t>será superior al de los años 2020 y 2021</a:t>
            </a:r>
            <a:r>
              <a:rPr lang="es-ES_tradnl" sz="1300" dirty="0">
                <a:latin typeface="Open sans" panose="020B0606030504020204" pitchFamily="34" charset="0"/>
                <a:ea typeface="Open sans" panose="020B0606030504020204" pitchFamily="34" charset="0"/>
                <a:cs typeface="Open sans" panose="020B0606030504020204" pitchFamily="34" charset="0"/>
              </a:rPr>
              <a:t>.</a:t>
            </a:r>
          </a:p>
        </p:txBody>
      </p:sp>
      <p:graphicFrame>
        <p:nvGraphicFramePr>
          <p:cNvPr id="4" name="Tabla 3">
            <a:extLst>
              <a:ext uri="{FF2B5EF4-FFF2-40B4-BE49-F238E27FC236}">
                <a16:creationId xmlns:a16="http://schemas.microsoft.com/office/drawing/2014/main" id="{D50300EB-9F0A-9396-5B07-825090319A1A}"/>
              </a:ext>
            </a:extLst>
          </p:cNvPr>
          <p:cNvGraphicFramePr>
            <a:graphicFrameLocks noGrp="1"/>
          </p:cNvGraphicFramePr>
          <p:nvPr>
            <p:extLst>
              <p:ext uri="{D42A27DB-BD31-4B8C-83A1-F6EECF244321}">
                <p14:modId xmlns:p14="http://schemas.microsoft.com/office/powerpoint/2010/main" val="371529605"/>
              </p:ext>
            </p:extLst>
          </p:nvPr>
        </p:nvGraphicFramePr>
        <p:xfrm>
          <a:off x="3995936" y="1745295"/>
          <a:ext cx="4968551" cy="3154680"/>
        </p:xfrm>
        <a:graphic>
          <a:graphicData uri="http://schemas.openxmlformats.org/drawingml/2006/table">
            <a:tbl>
              <a:tblPr firstRow="1" firstCol="1" bandRow="1">
                <a:tableStyleId>{5C22544A-7EE6-4342-B048-85BDC9FD1C3A}</a:tableStyleId>
              </a:tblPr>
              <a:tblGrid>
                <a:gridCol w="526857">
                  <a:extLst>
                    <a:ext uri="{9D8B030D-6E8A-4147-A177-3AD203B41FA5}">
                      <a16:colId xmlns:a16="http://schemas.microsoft.com/office/drawing/2014/main" val="495528066"/>
                    </a:ext>
                  </a:extLst>
                </a:gridCol>
                <a:gridCol w="614101">
                  <a:extLst>
                    <a:ext uri="{9D8B030D-6E8A-4147-A177-3AD203B41FA5}">
                      <a16:colId xmlns:a16="http://schemas.microsoft.com/office/drawing/2014/main" val="3979054148"/>
                    </a:ext>
                  </a:extLst>
                </a:gridCol>
                <a:gridCol w="614101">
                  <a:extLst>
                    <a:ext uri="{9D8B030D-6E8A-4147-A177-3AD203B41FA5}">
                      <a16:colId xmlns:a16="http://schemas.microsoft.com/office/drawing/2014/main" val="387378753"/>
                    </a:ext>
                  </a:extLst>
                </a:gridCol>
                <a:gridCol w="642699">
                  <a:extLst>
                    <a:ext uri="{9D8B030D-6E8A-4147-A177-3AD203B41FA5}">
                      <a16:colId xmlns:a16="http://schemas.microsoft.com/office/drawing/2014/main" val="2223641423"/>
                    </a:ext>
                  </a:extLst>
                </a:gridCol>
                <a:gridCol w="642699">
                  <a:extLst>
                    <a:ext uri="{9D8B030D-6E8A-4147-A177-3AD203B41FA5}">
                      <a16:colId xmlns:a16="http://schemas.microsoft.com/office/drawing/2014/main" val="236408939"/>
                    </a:ext>
                  </a:extLst>
                </a:gridCol>
                <a:gridCol w="964047">
                  <a:extLst>
                    <a:ext uri="{9D8B030D-6E8A-4147-A177-3AD203B41FA5}">
                      <a16:colId xmlns:a16="http://schemas.microsoft.com/office/drawing/2014/main" val="684232741"/>
                    </a:ext>
                  </a:extLst>
                </a:gridCol>
                <a:gridCol w="964047">
                  <a:extLst>
                    <a:ext uri="{9D8B030D-6E8A-4147-A177-3AD203B41FA5}">
                      <a16:colId xmlns:a16="http://schemas.microsoft.com/office/drawing/2014/main" val="762104478"/>
                    </a:ext>
                  </a:extLst>
                </a:gridCol>
              </a:tblGrid>
              <a:tr h="323016">
                <a:tc gridSpan="7">
                  <a:txBody>
                    <a:bodyPr/>
                    <a:lstStyle/>
                    <a:p>
                      <a:pPr algn="ctr">
                        <a:lnSpc>
                          <a:spcPct val="150000"/>
                        </a:lnSpc>
                      </a:pPr>
                      <a:r>
                        <a:rPr lang="es-ES" sz="1000" dirty="0">
                          <a:effectLst/>
                        </a:rPr>
                        <a:t>CONVENIOS REGISTRADOS HASTA SEPTIEMBRE DE CADA UNO DE LOS AÑOS POR ÁMBITO FUNCIONAL</a:t>
                      </a:r>
                      <a:endParaRPr lang="es-ES" sz="1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solidFill>
                      <a:srgbClr val="3B3489"/>
                    </a:solid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1549345975"/>
                  </a:ext>
                </a:extLst>
              </a:tr>
              <a:tr h="436538">
                <a:tc rowSpan="2">
                  <a:txBody>
                    <a:bodyPr/>
                    <a:lstStyle/>
                    <a:p>
                      <a:pPr algn="ctr">
                        <a:lnSpc>
                          <a:spcPct val="150000"/>
                        </a:lnSpc>
                      </a:pPr>
                      <a:r>
                        <a:rPr lang="es-ES" sz="1000" dirty="0">
                          <a:effectLst/>
                        </a:rPr>
                        <a:t>Año</a:t>
                      </a:r>
                      <a:endParaRPr lang="es-ES" sz="1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solidFill>
                      <a:srgbClr val="3B3489"/>
                    </a:solidFill>
                  </a:tcPr>
                </a:tc>
                <a:tc gridSpan="2">
                  <a:txBody>
                    <a:bodyPr/>
                    <a:lstStyle/>
                    <a:p>
                      <a:pPr algn="ctr">
                        <a:lnSpc>
                          <a:spcPct val="150000"/>
                        </a:lnSpc>
                      </a:pPr>
                      <a:r>
                        <a:rPr lang="es-ES" sz="1000">
                          <a:effectLst/>
                        </a:rPr>
                        <a:t>TOTAL CONVENIOS </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hMerge="1">
                  <a:txBody>
                    <a:bodyPr/>
                    <a:lstStyle/>
                    <a:p>
                      <a:endParaRPr lang="es-ES"/>
                    </a:p>
                  </a:txBody>
                  <a:tcPr/>
                </a:tc>
                <a:tc gridSpan="2">
                  <a:txBody>
                    <a:bodyPr/>
                    <a:lstStyle/>
                    <a:p>
                      <a:pPr algn="ctr">
                        <a:lnSpc>
                          <a:spcPct val="150000"/>
                        </a:lnSpc>
                      </a:pPr>
                      <a:r>
                        <a:rPr lang="es-ES" sz="1000" dirty="0">
                          <a:effectLst/>
                        </a:rPr>
                        <a:t>CONVENIOS DE EMPRESA</a:t>
                      </a:r>
                      <a:endParaRPr lang="es-ES" sz="1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hMerge="1">
                  <a:txBody>
                    <a:bodyPr/>
                    <a:lstStyle/>
                    <a:p>
                      <a:endParaRPr lang="es-ES"/>
                    </a:p>
                  </a:txBody>
                  <a:tcPr/>
                </a:tc>
                <a:tc gridSpan="2">
                  <a:txBody>
                    <a:bodyPr/>
                    <a:lstStyle/>
                    <a:p>
                      <a:pPr algn="ctr">
                        <a:lnSpc>
                          <a:spcPct val="150000"/>
                        </a:lnSpc>
                      </a:pPr>
                      <a:r>
                        <a:rPr lang="es-ES" sz="1000">
                          <a:effectLst/>
                        </a:rPr>
                        <a:t>CONVENIOS DE ÁMBITO SUPERIOR A LA EMPRESA</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hMerge="1">
                  <a:txBody>
                    <a:bodyPr/>
                    <a:lstStyle/>
                    <a:p>
                      <a:endParaRPr lang="es-ES"/>
                    </a:p>
                  </a:txBody>
                  <a:tcPr/>
                </a:tc>
                <a:extLst>
                  <a:ext uri="{0D108BD9-81ED-4DB2-BD59-A6C34878D82A}">
                    <a16:rowId xmlns:a16="http://schemas.microsoft.com/office/drawing/2014/main" val="1841997172"/>
                  </a:ext>
                </a:extLst>
              </a:tr>
              <a:tr h="355921">
                <a:tc vMerge="1">
                  <a:txBody>
                    <a:bodyPr/>
                    <a:lstStyle/>
                    <a:p>
                      <a:endParaRPr lang="es-ES"/>
                    </a:p>
                  </a:txBody>
                  <a:tcPr/>
                </a:tc>
                <a:tc>
                  <a:txBody>
                    <a:bodyPr/>
                    <a:lstStyle/>
                    <a:p>
                      <a:pPr algn="ctr">
                        <a:lnSpc>
                          <a:spcPct val="150000"/>
                        </a:lnSpc>
                      </a:pPr>
                      <a:r>
                        <a:rPr lang="es-ES" sz="900">
                          <a:effectLst/>
                        </a:rPr>
                        <a:t>Convenios</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r>
                        <a:rPr lang="es-ES" sz="900">
                          <a:effectLst/>
                        </a:rPr>
                        <a:t>Trabajadores</a:t>
                      </a:r>
                      <a:endParaRPr lang="es-ES" sz="1100">
                        <a:effectLst/>
                      </a:endParaRPr>
                    </a:p>
                    <a:p>
                      <a:pPr algn="ctr"/>
                      <a:r>
                        <a:rPr lang="es-ES" sz="900">
                          <a:effectLst/>
                        </a:rPr>
                        <a:t>(miles)</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lnSpc>
                          <a:spcPct val="150000"/>
                        </a:lnSpc>
                      </a:pPr>
                      <a:r>
                        <a:rPr lang="es-ES" sz="900">
                          <a:effectLst/>
                        </a:rPr>
                        <a:t>Convenios </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r>
                        <a:rPr lang="es-ES" sz="900">
                          <a:effectLst/>
                        </a:rPr>
                        <a:t>Trabajadores (miles)</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lnSpc>
                          <a:spcPct val="150000"/>
                        </a:lnSpc>
                      </a:pPr>
                      <a:r>
                        <a:rPr lang="es-ES" sz="900">
                          <a:effectLst/>
                        </a:rPr>
                        <a:t>Convenios </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r>
                        <a:rPr lang="es-ES" sz="900" dirty="0">
                          <a:effectLst/>
                        </a:rPr>
                        <a:t>Trabajadores </a:t>
                      </a:r>
                      <a:endParaRPr lang="es-ES" sz="1100" dirty="0">
                        <a:effectLst/>
                      </a:endParaRPr>
                    </a:p>
                    <a:p>
                      <a:pPr algn="ctr"/>
                      <a:r>
                        <a:rPr lang="es-ES" sz="900" dirty="0">
                          <a:effectLst/>
                        </a:rPr>
                        <a:t>(miles)</a:t>
                      </a:r>
                      <a:endParaRPr lang="es-ES" sz="1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301253815"/>
                  </a:ext>
                </a:extLst>
              </a:tr>
              <a:tr h="176316">
                <a:tc>
                  <a:txBody>
                    <a:bodyPr/>
                    <a:lstStyle/>
                    <a:p>
                      <a:pPr>
                        <a:lnSpc>
                          <a:spcPct val="150000"/>
                        </a:lnSpc>
                      </a:pPr>
                      <a:r>
                        <a:rPr lang="es-ES" sz="1000" dirty="0">
                          <a:effectLst/>
                        </a:rPr>
                        <a:t>2018</a:t>
                      </a:r>
                      <a:endParaRPr lang="es-ES" sz="1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solidFill>
                      <a:srgbClr val="3B3489"/>
                    </a:solidFill>
                  </a:tcPr>
                </a:tc>
                <a:tc>
                  <a:txBody>
                    <a:bodyPr/>
                    <a:lstStyle/>
                    <a:p>
                      <a:pPr algn="ctr">
                        <a:lnSpc>
                          <a:spcPct val="150000"/>
                        </a:lnSpc>
                      </a:pPr>
                      <a:r>
                        <a:rPr lang="es-ES" sz="1000">
                          <a:effectLst/>
                        </a:rPr>
                        <a:t>860</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lnSpc>
                          <a:spcPct val="150000"/>
                        </a:lnSpc>
                      </a:pPr>
                      <a:r>
                        <a:rPr lang="es-ES" sz="1000">
                          <a:effectLst/>
                        </a:rPr>
                        <a:t>2.253,5</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50000"/>
                        </a:lnSpc>
                      </a:pPr>
                      <a:r>
                        <a:rPr lang="es-ES" sz="1000">
                          <a:effectLst/>
                        </a:rPr>
                        <a:t>629</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50000"/>
                        </a:lnSpc>
                      </a:pPr>
                      <a:r>
                        <a:rPr lang="es-ES" sz="1000">
                          <a:effectLst/>
                        </a:rPr>
                        <a:t>130,3</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50000"/>
                        </a:lnSpc>
                      </a:pPr>
                      <a:r>
                        <a:rPr lang="es-ES" sz="1000">
                          <a:effectLst/>
                        </a:rPr>
                        <a:t>231</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50000"/>
                        </a:lnSpc>
                      </a:pPr>
                      <a:r>
                        <a:rPr lang="es-ES" sz="1000">
                          <a:effectLst/>
                        </a:rPr>
                        <a:t>2.123,1</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57568190"/>
                  </a:ext>
                </a:extLst>
              </a:tr>
              <a:tr h="176316">
                <a:tc>
                  <a:txBody>
                    <a:bodyPr/>
                    <a:lstStyle/>
                    <a:p>
                      <a:pPr>
                        <a:lnSpc>
                          <a:spcPct val="150000"/>
                        </a:lnSpc>
                      </a:pPr>
                      <a:r>
                        <a:rPr lang="es-ES" sz="1000" dirty="0">
                          <a:effectLst/>
                        </a:rPr>
                        <a:t>2019</a:t>
                      </a:r>
                      <a:endParaRPr lang="es-ES" sz="1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solidFill>
                      <a:srgbClr val="3B3489"/>
                    </a:solidFill>
                  </a:tcPr>
                </a:tc>
                <a:tc>
                  <a:txBody>
                    <a:bodyPr/>
                    <a:lstStyle/>
                    <a:p>
                      <a:pPr algn="ctr">
                        <a:lnSpc>
                          <a:spcPct val="150000"/>
                        </a:lnSpc>
                      </a:pPr>
                      <a:r>
                        <a:rPr lang="es-ES" sz="1000">
                          <a:effectLst/>
                        </a:rPr>
                        <a:t>737</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lnSpc>
                          <a:spcPct val="150000"/>
                        </a:lnSpc>
                      </a:pPr>
                      <a:r>
                        <a:rPr lang="es-ES" sz="1000">
                          <a:effectLst/>
                        </a:rPr>
                        <a:t>1.451,2</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50000"/>
                        </a:lnSpc>
                      </a:pPr>
                      <a:r>
                        <a:rPr lang="es-ES" sz="1000">
                          <a:effectLst/>
                        </a:rPr>
                        <a:t>553</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50000"/>
                        </a:lnSpc>
                      </a:pPr>
                      <a:r>
                        <a:rPr lang="es-ES" sz="1000">
                          <a:effectLst/>
                        </a:rPr>
                        <a:t>136,7</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50000"/>
                        </a:lnSpc>
                      </a:pPr>
                      <a:r>
                        <a:rPr lang="es-ES" sz="1000">
                          <a:effectLst/>
                        </a:rPr>
                        <a:t>184</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50000"/>
                        </a:lnSpc>
                      </a:pPr>
                      <a:r>
                        <a:rPr lang="es-ES" sz="1000">
                          <a:effectLst/>
                        </a:rPr>
                        <a:t>1.314,5</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3065248011"/>
                  </a:ext>
                </a:extLst>
              </a:tr>
              <a:tr h="373745">
                <a:tc>
                  <a:txBody>
                    <a:bodyPr/>
                    <a:lstStyle/>
                    <a:p>
                      <a:pPr>
                        <a:lnSpc>
                          <a:spcPct val="150000"/>
                        </a:lnSpc>
                      </a:pPr>
                      <a:r>
                        <a:rPr lang="es-ES" sz="1000" dirty="0">
                          <a:effectLst/>
                        </a:rPr>
                        <a:t>2020 (2) (*)</a:t>
                      </a:r>
                      <a:endParaRPr lang="es-ES" sz="1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solidFill>
                      <a:srgbClr val="3B3489"/>
                    </a:solidFill>
                  </a:tcPr>
                </a:tc>
                <a:tc>
                  <a:txBody>
                    <a:bodyPr/>
                    <a:lstStyle/>
                    <a:p>
                      <a:pPr algn="ctr">
                        <a:lnSpc>
                          <a:spcPct val="150000"/>
                        </a:lnSpc>
                      </a:pPr>
                      <a:r>
                        <a:rPr lang="es-ES" sz="1000">
                          <a:effectLst/>
                        </a:rPr>
                        <a:t>330</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lnSpc>
                          <a:spcPct val="150000"/>
                        </a:lnSpc>
                      </a:pPr>
                      <a:r>
                        <a:rPr lang="es-ES" sz="1000">
                          <a:effectLst/>
                        </a:rPr>
                        <a:t>419,7</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50000"/>
                        </a:lnSpc>
                      </a:pPr>
                      <a:r>
                        <a:rPr lang="es-ES" sz="1000">
                          <a:effectLst/>
                        </a:rPr>
                        <a:t>266</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50000"/>
                        </a:lnSpc>
                      </a:pPr>
                      <a:r>
                        <a:rPr lang="es-ES" sz="1000">
                          <a:effectLst/>
                        </a:rPr>
                        <a:t>74,3</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50000"/>
                        </a:lnSpc>
                      </a:pPr>
                      <a:r>
                        <a:rPr lang="es-ES" sz="1000">
                          <a:effectLst/>
                        </a:rPr>
                        <a:t>64</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50000"/>
                        </a:lnSpc>
                      </a:pPr>
                      <a:r>
                        <a:rPr lang="es-ES" sz="1000">
                          <a:effectLst/>
                        </a:rPr>
                        <a:t>345,3</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4174088088"/>
                  </a:ext>
                </a:extLst>
              </a:tr>
              <a:tr h="373745">
                <a:tc>
                  <a:txBody>
                    <a:bodyPr/>
                    <a:lstStyle/>
                    <a:p>
                      <a:pPr>
                        <a:lnSpc>
                          <a:spcPct val="150000"/>
                        </a:lnSpc>
                      </a:pPr>
                      <a:r>
                        <a:rPr lang="es-ES" sz="1000" dirty="0">
                          <a:effectLst/>
                        </a:rPr>
                        <a:t>2021 (2) (*)</a:t>
                      </a:r>
                      <a:endParaRPr lang="es-ES" sz="1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solidFill>
                      <a:srgbClr val="3B3489"/>
                    </a:solidFill>
                  </a:tcPr>
                </a:tc>
                <a:tc>
                  <a:txBody>
                    <a:bodyPr/>
                    <a:lstStyle/>
                    <a:p>
                      <a:pPr algn="ctr">
                        <a:lnSpc>
                          <a:spcPct val="150000"/>
                        </a:lnSpc>
                      </a:pPr>
                      <a:r>
                        <a:rPr lang="es-ES" sz="1000">
                          <a:effectLst/>
                        </a:rPr>
                        <a:t>2.467</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lnSpc>
                          <a:spcPct val="150000"/>
                        </a:lnSpc>
                      </a:pPr>
                      <a:r>
                        <a:rPr lang="es-ES" sz="1200">
                          <a:effectLst/>
                        </a:rPr>
                        <a:t>6.178,4</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50000"/>
                        </a:lnSpc>
                      </a:pPr>
                      <a:r>
                        <a:rPr lang="es-ES" sz="1200">
                          <a:effectLst/>
                        </a:rPr>
                        <a:t>1.922</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50000"/>
                        </a:lnSpc>
                      </a:pPr>
                      <a:r>
                        <a:rPr lang="es-ES" sz="1200">
                          <a:effectLst/>
                        </a:rPr>
                        <a:t>401,0</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50000"/>
                        </a:lnSpc>
                      </a:pPr>
                      <a:r>
                        <a:rPr lang="es-ES" sz="1200">
                          <a:effectLst/>
                        </a:rPr>
                        <a:t>545</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50000"/>
                        </a:lnSpc>
                      </a:pPr>
                      <a:r>
                        <a:rPr lang="es-ES" sz="1200">
                          <a:effectLst/>
                        </a:rPr>
                        <a:t>5.777,4</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3781895624"/>
                  </a:ext>
                </a:extLst>
              </a:tr>
              <a:tr h="373745">
                <a:tc>
                  <a:txBody>
                    <a:bodyPr/>
                    <a:lstStyle/>
                    <a:p>
                      <a:pPr>
                        <a:lnSpc>
                          <a:spcPct val="150000"/>
                        </a:lnSpc>
                      </a:pPr>
                      <a:r>
                        <a:rPr lang="es-ES" sz="1000" dirty="0">
                          <a:effectLst/>
                        </a:rPr>
                        <a:t>2022 (2) (*)</a:t>
                      </a:r>
                      <a:endParaRPr lang="es-ES" sz="1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solidFill>
                      <a:srgbClr val="3B3489"/>
                    </a:solidFill>
                  </a:tcPr>
                </a:tc>
                <a:tc>
                  <a:txBody>
                    <a:bodyPr/>
                    <a:lstStyle/>
                    <a:p>
                      <a:pPr algn="ctr">
                        <a:lnSpc>
                          <a:spcPct val="150000"/>
                        </a:lnSpc>
                      </a:pPr>
                      <a:r>
                        <a:rPr lang="es-ES" sz="1000">
                          <a:effectLst/>
                        </a:rPr>
                        <a:t>2.674</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lnSpc>
                          <a:spcPct val="150000"/>
                        </a:lnSpc>
                      </a:pPr>
                      <a:r>
                        <a:rPr lang="es-ES" sz="1000">
                          <a:effectLst/>
                        </a:rPr>
                        <a:t>7.587,9</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lnSpc>
                          <a:spcPct val="150000"/>
                        </a:lnSpc>
                      </a:pPr>
                      <a:r>
                        <a:rPr lang="es-ES" sz="1000">
                          <a:effectLst/>
                        </a:rPr>
                        <a:t>2.022</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lnSpc>
                          <a:spcPct val="150000"/>
                        </a:lnSpc>
                      </a:pPr>
                      <a:r>
                        <a:rPr lang="es-ES" sz="1000">
                          <a:effectLst/>
                        </a:rPr>
                        <a:t>493,1</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lnSpc>
                          <a:spcPct val="150000"/>
                        </a:lnSpc>
                      </a:pPr>
                      <a:r>
                        <a:rPr lang="es-ES" sz="1200">
                          <a:effectLst/>
                        </a:rPr>
                        <a:t>652</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50000"/>
                        </a:lnSpc>
                      </a:pPr>
                      <a:r>
                        <a:rPr lang="es-ES" sz="1200" dirty="0">
                          <a:effectLst/>
                        </a:rPr>
                        <a:t>7.094,8</a:t>
                      </a:r>
                      <a:endParaRPr lang="es-ES" sz="1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2740219912"/>
                  </a:ext>
                </a:extLst>
              </a:tr>
            </a:tbl>
          </a:graphicData>
        </a:graphic>
      </p:graphicFrame>
    </p:spTree>
    <p:extLst>
      <p:ext uri="{BB962C8B-B14F-4D97-AF65-F5344CB8AC3E}">
        <p14:creationId xmlns:p14="http://schemas.microsoft.com/office/powerpoint/2010/main" val="35019902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827584" y="915566"/>
            <a:ext cx="7391400" cy="461665"/>
          </a:xfrm>
          <a:prstGeom prst="rect">
            <a:avLst/>
          </a:prstGeom>
          <a:noFill/>
        </p:spPr>
        <p:txBody>
          <a:bodyPr wrap="square" rtlCol="0">
            <a:spAutoFit/>
          </a:bodyPr>
          <a:lstStyle/>
          <a:p>
            <a:r>
              <a:rPr lang="es-ES_tradnl" sz="2400" b="1" dirty="0">
                <a:solidFill>
                  <a:srgbClr val="3C358E"/>
                </a:solidFill>
                <a:latin typeface="+mj-lt"/>
                <a:cs typeface="Calibri"/>
              </a:rPr>
              <a:t>El final del IV AENC</a:t>
            </a:r>
          </a:p>
        </p:txBody>
      </p:sp>
      <p:sp>
        <p:nvSpPr>
          <p:cNvPr id="10" name="CuadroTexto 9"/>
          <p:cNvSpPr txBox="1"/>
          <p:nvPr/>
        </p:nvSpPr>
        <p:spPr>
          <a:xfrm>
            <a:off x="539552" y="1635646"/>
            <a:ext cx="7778824" cy="2922711"/>
          </a:xfrm>
          <a:prstGeom prst="rect">
            <a:avLst/>
          </a:prstGeom>
          <a:noFill/>
        </p:spPr>
        <p:txBody>
          <a:bodyPr wrap="square" rtlCol="0">
            <a:spAutoFit/>
          </a:bodyPr>
          <a:lstStyle/>
          <a:p>
            <a:pPr marL="285750" indent="-285750" algn="just">
              <a:buFont typeface="Arial" panose="020B0604020202020204" pitchFamily="34" charset="0"/>
              <a:buChar char="•"/>
            </a:pPr>
            <a:r>
              <a:rPr lang="es-ES_tradnl" sz="1300" dirty="0">
                <a:latin typeface="Open sans" panose="020B0606030504020204"/>
                <a:ea typeface="Open sans" panose="020B0606030504020204" pitchFamily="34" charset="0"/>
                <a:cs typeface="Open sans" panose="020B0606030504020204" pitchFamily="34" charset="0"/>
              </a:rPr>
              <a:t>El AENC finalizó su vigencia el 31 de diciembre de 2020, en este </a:t>
            </a:r>
            <a:r>
              <a:rPr lang="es-ES_tradnl" sz="1300" b="1" dirty="0">
                <a:latin typeface="Open sans" panose="020B0606030504020204"/>
                <a:ea typeface="Open sans" panose="020B0606030504020204" pitchFamily="34" charset="0"/>
                <a:cs typeface="Open sans" panose="020B0606030504020204" pitchFamily="34" charset="0"/>
              </a:rPr>
              <a:t>2022 hemos tenido varias reuniones que terminaron abruptamente en mayo </a:t>
            </a:r>
            <a:r>
              <a:rPr lang="es-ES_tradnl" sz="1300" dirty="0">
                <a:latin typeface="Open sans" panose="020B0606030504020204"/>
                <a:ea typeface="Open sans" panose="020B0606030504020204" pitchFamily="34" charset="0"/>
                <a:cs typeface="Open sans" panose="020B0606030504020204" pitchFamily="34" charset="0"/>
              </a:rPr>
              <a:t>de este año ante la cerrazón de la patronal de introducir en el acuerdo cláusulas que pudieran garantizar el mantenimiento del poder de compra de las personas trabajadoras.</a:t>
            </a:r>
          </a:p>
          <a:p>
            <a:pPr algn="just"/>
            <a:endParaRPr lang="es-ES_tradnl" sz="1300" dirty="0">
              <a:latin typeface="Open sans" panose="020B0606030504020204"/>
              <a:ea typeface="Open sans" panose="020B0606030504020204" pitchFamily="34" charset="0"/>
              <a:cs typeface="Open sans" panose="020B0606030504020204" pitchFamily="34" charset="0"/>
            </a:endParaRPr>
          </a:p>
          <a:p>
            <a:pPr marL="285750" indent="-285750" algn="just">
              <a:buFont typeface="Arial" panose="020B0604020202020204" pitchFamily="34" charset="0"/>
              <a:buChar char="•"/>
            </a:pPr>
            <a:r>
              <a:rPr lang="es-ES_tradnl" sz="1300" dirty="0">
                <a:latin typeface="Open sans" panose="020B0606030504020204"/>
                <a:ea typeface="Open sans" panose="020B0606030504020204" pitchFamily="34" charset="0"/>
                <a:cs typeface="Open sans" panose="020B0606030504020204" pitchFamily="34" charset="0"/>
              </a:rPr>
              <a:t>En cuanto a la negociación del siguiente AENC, </a:t>
            </a:r>
            <a:r>
              <a:rPr lang="es-ES_tradnl" sz="1300" b="1" dirty="0">
                <a:latin typeface="Open sans" panose="020B0606030504020204"/>
                <a:ea typeface="Open sans" panose="020B0606030504020204" pitchFamily="34" charset="0"/>
                <a:cs typeface="Open sans" panose="020B0606030504020204" pitchFamily="34" charset="0"/>
              </a:rPr>
              <a:t>las organizaciones sindicales apostamos por iniciar cuanto antes el proceso mientras que la patronal se mantuvo totalmente en contra</a:t>
            </a:r>
            <a:r>
              <a:rPr lang="es-ES_tradnl" sz="1300" dirty="0">
                <a:latin typeface="Open sans" panose="020B0606030504020204"/>
                <a:ea typeface="Open sans" panose="020B0606030504020204" pitchFamily="34" charset="0"/>
                <a:cs typeface="Open sans" panose="020B0606030504020204" pitchFamily="34" charset="0"/>
              </a:rPr>
              <a:t>, especialmente en materia salarial y hasta ver despejado el panorama económico. </a:t>
            </a:r>
          </a:p>
          <a:p>
            <a:pPr algn="just"/>
            <a:endParaRPr lang="es-ES_tradnl" sz="1300" dirty="0">
              <a:latin typeface="Open sans" panose="020B0606030504020204"/>
              <a:ea typeface="Open sans" panose="020B0606030504020204" pitchFamily="34" charset="0"/>
              <a:cs typeface="Open sans" panose="020B0606030504020204" pitchFamily="34" charset="0"/>
            </a:endParaRPr>
          </a:p>
          <a:p>
            <a:pPr marL="285750" indent="-285750" algn="just">
              <a:buFont typeface="Arial" panose="020B0604020202020204" pitchFamily="34" charset="0"/>
              <a:buChar char="•"/>
            </a:pPr>
            <a:r>
              <a:rPr lang="es-ES_tradnl" sz="1300" dirty="0">
                <a:latin typeface="Open sans" panose="020B0606030504020204"/>
                <a:ea typeface="Open sans" panose="020B0606030504020204" pitchFamily="34" charset="0"/>
                <a:cs typeface="Open sans" panose="020B0606030504020204" pitchFamily="34" charset="0"/>
              </a:rPr>
              <a:t>Desde el IV AENC, la situación ha cambiado sustancialmente pues tenemos un </a:t>
            </a:r>
            <a:r>
              <a:rPr lang="es-ES_tradnl" sz="1300" b="1" dirty="0">
                <a:latin typeface="Open sans" panose="020B0606030504020204"/>
                <a:ea typeface="Open sans" panose="020B0606030504020204" pitchFamily="34" charset="0"/>
                <a:cs typeface="Open sans" panose="020B0606030504020204" pitchFamily="34" charset="0"/>
              </a:rPr>
              <a:t>nuevo marco regulatorio </a:t>
            </a:r>
            <a:r>
              <a:rPr lang="es-ES_tradnl" sz="1300" dirty="0">
                <a:latin typeface="Open sans" panose="020B0606030504020204"/>
                <a:ea typeface="Open sans" panose="020B0606030504020204" pitchFamily="34" charset="0"/>
                <a:cs typeface="Open sans" panose="020B0606030504020204" pitchFamily="34" charset="0"/>
              </a:rPr>
              <a:t>en el que se hacen importantes menciones a la negociación colectiva que van a afectar de forma drástica a las empresas y a las personas trabajadoras.</a:t>
            </a:r>
          </a:p>
          <a:p>
            <a:endParaRPr lang="es-ES_tradnl" sz="1300" dirty="0">
              <a:latin typeface="Open sans" panose="020B0606030504020204" pitchFamily="34" charset="0"/>
              <a:ea typeface="Open sans" panose="020B0606030504020204" pitchFamily="34" charset="0"/>
              <a:cs typeface="Open sans" panose="020B0606030504020204" pitchFamily="34" charset="0"/>
            </a:endParaRPr>
          </a:p>
          <a:p>
            <a:endParaRPr lang="es-ES_tradnl" sz="1300" dirty="0">
              <a:latin typeface="Open sans" panose="020B0606030504020204" pitchFamily="34" charset="0"/>
              <a:ea typeface="Open sans" panose="020B0606030504020204" pitchFamily="34" charset="0"/>
              <a:cs typeface="Open sans" panose="020B0606030504020204" pitchFamily="34" charset="0"/>
            </a:endParaRPr>
          </a:p>
          <a:p>
            <a:endParaRPr lang="es-ES_tradnl" sz="1300" dirty="0">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609600" y="771550"/>
            <a:ext cx="7391400" cy="461665"/>
          </a:xfrm>
          <a:prstGeom prst="rect">
            <a:avLst/>
          </a:prstGeom>
          <a:noFill/>
        </p:spPr>
        <p:txBody>
          <a:bodyPr wrap="square" rtlCol="0">
            <a:spAutoFit/>
          </a:bodyPr>
          <a:lstStyle/>
          <a:p>
            <a:r>
              <a:rPr lang="es-ES_tradnl" sz="2400" b="1" dirty="0">
                <a:solidFill>
                  <a:srgbClr val="3C358E"/>
                </a:solidFill>
                <a:latin typeface="+mj-lt"/>
                <a:cs typeface="Calibri"/>
              </a:rPr>
              <a:t>Situación salarial actual </a:t>
            </a:r>
          </a:p>
        </p:txBody>
      </p:sp>
      <p:sp>
        <p:nvSpPr>
          <p:cNvPr id="10" name="CuadroTexto 9"/>
          <p:cNvSpPr txBox="1"/>
          <p:nvPr/>
        </p:nvSpPr>
        <p:spPr>
          <a:xfrm>
            <a:off x="609600" y="1228074"/>
            <a:ext cx="6248400" cy="3293209"/>
          </a:xfrm>
          <a:prstGeom prst="rect">
            <a:avLst/>
          </a:prstGeom>
          <a:noFill/>
        </p:spPr>
        <p:txBody>
          <a:bodyPr wrap="square" rtlCol="0">
            <a:spAutoFit/>
          </a:bodyPr>
          <a:lstStyle/>
          <a:p>
            <a:pPr marL="285750" indent="-285750" algn="just">
              <a:buFont typeface="Arial" panose="020B0604020202020204" pitchFamily="34" charset="0"/>
              <a:buChar char="•"/>
            </a:pPr>
            <a:r>
              <a:rPr lang="es-ES_tradnl" sz="1300" dirty="0">
                <a:latin typeface="Open sans" panose="020B0606030504020204" pitchFamily="34" charset="0"/>
                <a:ea typeface="Open sans" panose="020B0606030504020204" pitchFamily="34" charset="0"/>
                <a:cs typeface="Open sans" panose="020B0606030504020204" pitchFamily="34" charset="0"/>
              </a:rPr>
              <a:t>La situación internacional derivada de la Guerra en Ucrania unida a las tensiones inflacionistas que están golpeado las economías europeas, y por la tanto la española, </a:t>
            </a:r>
            <a:r>
              <a:rPr lang="es-ES_tradnl" sz="1300" b="1" dirty="0">
                <a:latin typeface="Open sans" panose="020B0606030504020204" pitchFamily="34" charset="0"/>
                <a:ea typeface="Open sans" panose="020B0606030504020204" pitchFamily="34" charset="0"/>
                <a:cs typeface="Open sans" panose="020B0606030504020204" pitchFamily="34" charset="0"/>
              </a:rPr>
              <a:t>aconsejan un Pacto de Rentas </a:t>
            </a:r>
            <a:r>
              <a:rPr lang="es-ES_tradnl" sz="1300" dirty="0">
                <a:latin typeface="Open sans" panose="020B0606030504020204" pitchFamily="34" charset="0"/>
                <a:ea typeface="Open sans" panose="020B0606030504020204" pitchFamily="34" charset="0"/>
                <a:cs typeface="Open sans" panose="020B0606030504020204" pitchFamily="34" charset="0"/>
              </a:rPr>
              <a:t>que, al mismo tiempo que da seguridad jurídica, pueda garantizar el mantenimiento y la recuperación de los salarios de las personas trabajadoras.</a:t>
            </a:r>
          </a:p>
          <a:p>
            <a:pPr algn="just"/>
            <a:endParaRPr lang="es-ES_tradnl" sz="1300" dirty="0">
              <a:latin typeface="Open sans" panose="020B0606030504020204" pitchFamily="34" charset="0"/>
              <a:ea typeface="Open sans" panose="020B0606030504020204" pitchFamily="34" charset="0"/>
              <a:cs typeface="Open sans" panose="020B0606030504020204" pitchFamily="34" charset="0"/>
            </a:endParaRPr>
          </a:p>
          <a:p>
            <a:pPr marL="285750" indent="-285750" algn="just">
              <a:buFont typeface="Arial" panose="020B0604020202020204" pitchFamily="34" charset="0"/>
              <a:buChar char="•"/>
            </a:pPr>
            <a:r>
              <a:rPr lang="es-ES_tradnl" sz="1300" dirty="0">
                <a:latin typeface="Open sans" panose="020B0606030504020204" pitchFamily="34" charset="0"/>
                <a:ea typeface="Open sans" panose="020B0606030504020204" pitchFamily="34" charset="0"/>
                <a:cs typeface="Open sans" panose="020B0606030504020204" pitchFamily="34" charset="0"/>
              </a:rPr>
              <a:t>El contexto socioeconómico de nuestro país sigue estando fuertemente ligado a la persistencia de presiones inflacionistas. </a:t>
            </a:r>
            <a:r>
              <a:rPr lang="es-ES_tradnl" sz="1300" b="1" dirty="0">
                <a:latin typeface="Open sans" panose="020B0606030504020204" pitchFamily="34" charset="0"/>
                <a:ea typeface="Open sans" panose="020B0606030504020204" pitchFamily="34" charset="0"/>
                <a:cs typeface="Open sans" panose="020B0606030504020204" pitchFamily="34" charset="0"/>
              </a:rPr>
              <a:t>Se prevé que 2022 cierre con una inflación media cercana al 9% (la última estimación del Banco de España la sitúa en el 8,7%), casi 6 puntos por encima de la alcanzada en 2021</a:t>
            </a:r>
            <a:r>
              <a:rPr lang="es-ES_tradnl" sz="1300" dirty="0">
                <a:latin typeface="Open sans" panose="020B0606030504020204" pitchFamily="34" charset="0"/>
                <a:ea typeface="Open sans" panose="020B0606030504020204" pitchFamily="34" charset="0"/>
                <a:cs typeface="Open sans" panose="020B0606030504020204" pitchFamily="34" charset="0"/>
              </a:rPr>
              <a:t>.</a:t>
            </a:r>
          </a:p>
          <a:p>
            <a:pPr marL="285750" indent="-285750" algn="just">
              <a:buFont typeface="Arial" panose="020B0604020202020204" pitchFamily="34" charset="0"/>
              <a:buChar char="•"/>
            </a:pPr>
            <a:endParaRPr lang="es-ES_tradnl" sz="1300" dirty="0">
              <a:latin typeface="Open sans" panose="020B0606030504020204" pitchFamily="34" charset="0"/>
              <a:ea typeface="Open sans" panose="020B0606030504020204" pitchFamily="34" charset="0"/>
              <a:cs typeface="Open sans" panose="020B0606030504020204" pitchFamily="34" charset="0"/>
            </a:endParaRPr>
          </a:p>
          <a:p>
            <a:pPr marL="285750" indent="-285750" algn="just">
              <a:buFont typeface="Arial" panose="020B0604020202020204" pitchFamily="34" charset="0"/>
              <a:buChar char="•"/>
            </a:pPr>
            <a:r>
              <a:rPr lang="es-ES_tradnl" sz="1300" dirty="0">
                <a:latin typeface="Open sans" panose="020B0606030504020204" pitchFamily="34" charset="0"/>
                <a:ea typeface="Open sans" panose="020B0606030504020204" pitchFamily="34" charset="0"/>
                <a:cs typeface="Open sans" panose="020B0606030504020204" pitchFamily="34" charset="0"/>
              </a:rPr>
              <a:t>UGT y CCOO acordaron, en el mes de junio, trasladar a la negociación de los convenios colectivos las demandas sindicales en el AENC subidas salariales moderadas y responsables, pero que garantizaran salarios dignos, suficientes y con garantía de mantenimiento de poder adquisitivo</a:t>
            </a:r>
          </a:p>
          <a:p>
            <a:endParaRPr lang="es-ES_tradnl" sz="1300" dirty="0">
              <a:latin typeface="Open sans" panose="020B0606030504020204" pitchFamily="34" charset="0"/>
              <a:ea typeface="Open sans" panose="020B0606030504020204" pitchFamily="34" charset="0"/>
              <a:cs typeface="Open sans" panose="020B0606030504020204" pitchFamily="34" charset="0"/>
            </a:endParaRPr>
          </a:p>
          <a:p>
            <a:endParaRPr lang="es-ES_tradnl" sz="13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3480521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569059" y="714573"/>
            <a:ext cx="7391400" cy="461665"/>
          </a:xfrm>
          <a:prstGeom prst="rect">
            <a:avLst/>
          </a:prstGeom>
          <a:noFill/>
        </p:spPr>
        <p:txBody>
          <a:bodyPr wrap="square" rtlCol="0">
            <a:spAutoFit/>
          </a:bodyPr>
          <a:lstStyle/>
          <a:p>
            <a:r>
              <a:rPr lang="es-ES_tradnl" sz="2400" b="1" dirty="0">
                <a:solidFill>
                  <a:srgbClr val="3C358E"/>
                </a:solidFill>
                <a:latin typeface="+mj-lt"/>
                <a:cs typeface="Calibri"/>
              </a:rPr>
              <a:t>Situación salarial actual </a:t>
            </a:r>
          </a:p>
        </p:txBody>
      </p:sp>
      <p:sp>
        <p:nvSpPr>
          <p:cNvPr id="10" name="CuadroTexto 9"/>
          <p:cNvSpPr txBox="1"/>
          <p:nvPr/>
        </p:nvSpPr>
        <p:spPr>
          <a:xfrm>
            <a:off x="323528" y="1347614"/>
            <a:ext cx="3528392" cy="2893100"/>
          </a:xfrm>
          <a:prstGeom prst="rect">
            <a:avLst/>
          </a:prstGeom>
          <a:noFill/>
        </p:spPr>
        <p:txBody>
          <a:bodyPr wrap="square" rtlCol="0">
            <a:spAutoFit/>
          </a:bodyPr>
          <a:lstStyle/>
          <a:p>
            <a:pPr marL="285750" indent="-285750" algn="just">
              <a:buFont typeface="Arial" panose="020B0604020202020204" pitchFamily="34" charset="0"/>
              <a:buChar char="•"/>
            </a:pPr>
            <a:r>
              <a:rPr lang="es-ES_tradnl" sz="1300" dirty="0">
                <a:latin typeface="Open sans" panose="020B0606030504020204" pitchFamily="34" charset="0"/>
                <a:ea typeface="Open sans" panose="020B0606030504020204" pitchFamily="34" charset="0"/>
                <a:cs typeface="Open sans" panose="020B0606030504020204" pitchFamily="34" charset="0"/>
              </a:rPr>
              <a:t>En los años 2020 y 2021, se produce un descenso en el incremento salarial pactado respecto al 2019 , </a:t>
            </a:r>
            <a:r>
              <a:rPr lang="es-ES_tradnl" sz="1300" b="1" dirty="0">
                <a:latin typeface="Open sans" panose="020B0606030504020204" pitchFamily="34" charset="0"/>
                <a:ea typeface="Open sans" panose="020B0606030504020204" pitchFamily="34" charset="0"/>
                <a:cs typeface="Open sans" panose="020B0606030504020204" pitchFamily="34" charset="0"/>
              </a:rPr>
              <a:t>pasando del 2,01% de media en 2019 al 1,74% del 2020 y al 1,49% del 2021</a:t>
            </a:r>
            <a:r>
              <a:rPr lang="es-ES_tradnl" sz="1300" dirty="0">
                <a:latin typeface="Open sans" panose="020B0606030504020204" pitchFamily="34" charset="0"/>
                <a:ea typeface="Open sans" panose="020B0606030504020204" pitchFamily="34" charset="0"/>
                <a:cs typeface="Open sans" panose="020B0606030504020204" pitchFamily="34" charset="0"/>
              </a:rPr>
              <a:t>. </a:t>
            </a:r>
          </a:p>
          <a:p>
            <a:pPr algn="just"/>
            <a:endParaRPr lang="es-ES_tradnl" sz="1300" dirty="0">
              <a:latin typeface="Open sans" panose="020B0606030504020204" pitchFamily="34" charset="0"/>
              <a:ea typeface="Open sans" panose="020B0606030504020204" pitchFamily="34" charset="0"/>
              <a:cs typeface="Open sans" panose="020B0606030504020204" pitchFamily="34" charset="0"/>
            </a:endParaRPr>
          </a:p>
          <a:p>
            <a:pPr marL="285750" indent="-285750" algn="just">
              <a:buFont typeface="Arial" panose="020B0604020202020204" pitchFamily="34" charset="0"/>
              <a:buChar char="•"/>
            </a:pPr>
            <a:r>
              <a:rPr lang="es-ES_tradnl" sz="1300" b="1" dirty="0">
                <a:latin typeface="Open sans" panose="020B0606030504020204" pitchFamily="34" charset="0"/>
                <a:ea typeface="Open sans" panose="020B0606030504020204" pitchFamily="34" charset="0"/>
                <a:cs typeface="Open sans" panose="020B0606030504020204" pitchFamily="34" charset="0"/>
              </a:rPr>
              <a:t>El 2,61% de incremento salarial medio para los convenios registrados con efectos económicos para el 2022 se encuentra muy lejos del 6,5% del IPC </a:t>
            </a:r>
            <a:r>
              <a:rPr lang="es-ES_tradnl" sz="1300" dirty="0">
                <a:latin typeface="Open sans" panose="020B0606030504020204" pitchFamily="34" charset="0"/>
                <a:ea typeface="Open sans" panose="020B0606030504020204" pitchFamily="34" charset="0"/>
                <a:cs typeface="Open sans" panose="020B0606030504020204" pitchFamily="34" charset="0"/>
              </a:rPr>
              <a:t>interanual del año 2021 y, en el actual contexto de importante presión inflacionista (8,8%, tasa inflación media), el incremento salarial del </a:t>
            </a:r>
            <a:r>
              <a:rPr lang="es-ES_tradnl" sz="1300" b="1" dirty="0">
                <a:latin typeface="Open sans" panose="020B0606030504020204" pitchFamily="34" charset="0"/>
                <a:ea typeface="Open sans" panose="020B0606030504020204" pitchFamily="34" charset="0"/>
                <a:cs typeface="Open sans" panose="020B0606030504020204" pitchFamily="34" charset="0"/>
              </a:rPr>
              <a:t>2,61 % es insuficiente </a:t>
            </a:r>
            <a:r>
              <a:rPr lang="es-ES_tradnl" sz="1300" dirty="0">
                <a:latin typeface="Open sans" panose="020B0606030504020204" pitchFamily="34" charset="0"/>
                <a:ea typeface="Open sans" panose="020B0606030504020204" pitchFamily="34" charset="0"/>
                <a:cs typeface="Open sans" panose="020B0606030504020204" pitchFamily="34" charset="0"/>
              </a:rPr>
              <a:t>para garantizar el poder adquisitivo de las personas trabajadoras.</a:t>
            </a:r>
          </a:p>
          <a:p>
            <a:endParaRPr lang="es-ES_tradnl" sz="1300" dirty="0">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3" name="Tabla 2">
            <a:extLst>
              <a:ext uri="{FF2B5EF4-FFF2-40B4-BE49-F238E27FC236}">
                <a16:creationId xmlns:a16="http://schemas.microsoft.com/office/drawing/2014/main" id="{6C3F5F67-82F7-86DC-E972-DCF6A0D8ED5F}"/>
              </a:ext>
            </a:extLst>
          </p:cNvPr>
          <p:cNvGraphicFramePr>
            <a:graphicFrameLocks noGrp="1"/>
          </p:cNvGraphicFramePr>
          <p:nvPr>
            <p:extLst>
              <p:ext uri="{D42A27DB-BD31-4B8C-83A1-F6EECF244321}">
                <p14:modId xmlns:p14="http://schemas.microsoft.com/office/powerpoint/2010/main" val="1443735872"/>
              </p:ext>
            </p:extLst>
          </p:nvPr>
        </p:nvGraphicFramePr>
        <p:xfrm>
          <a:off x="4171419" y="955223"/>
          <a:ext cx="4837171" cy="3493262"/>
        </p:xfrm>
        <a:graphic>
          <a:graphicData uri="http://schemas.openxmlformats.org/drawingml/2006/table">
            <a:tbl>
              <a:tblPr firstRow="1" firstCol="1" bandRow="1">
                <a:tableStyleId>{5C22544A-7EE6-4342-B048-85BDC9FD1C3A}</a:tableStyleId>
              </a:tblPr>
              <a:tblGrid>
                <a:gridCol w="722519">
                  <a:extLst>
                    <a:ext uri="{9D8B030D-6E8A-4147-A177-3AD203B41FA5}">
                      <a16:colId xmlns:a16="http://schemas.microsoft.com/office/drawing/2014/main" val="1335353369"/>
                    </a:ext>
                  </a:extLst>
                </a:gridCol>
                <a:gridCol w="1030847">
                  <a:extLst>
                    <a:ext uri="{9D8B030D-6E8A-4147-A177-3AD203B41FA5}">
                      <a16:colId xmlns:a16="http://schemas.microsoft.com/office/drawing/2014/main" val="802246151"/>
                    </a:ext>
                  </a:extLst>
                </a:gridCol>
                <a:gridCol w="714295">
                  <a:extLst>
                    <a:ext uri="{9D8B030D-6E8A-4147-A177-3AD203B41FA5}">
                      <a16:colId xmlns:a16="http://schemas.microsoft.com/office/drawing/2014/main" val="3237062098"/>
                    </a:ext>
                  </a:extLst>
                </a:gridCol>
                <a:gridCol w="866918">
                  <a:extLst>
                    <a:ext uri="{9D8B030D-6E8A-4147-A177-3AD203B41FA5}">
                      <a16:colId xmlns:a16="http://schemas.microsoft.com/office/drawing/2014/main" val="104160672"/>
                    </a:ext>
                  </a:extLst>
                </a:gridCol>
                <a:gridCol w="750782">
                  <a:extLst>
                    <a:ext uri="{9D8B030D-6E8A-4147-A177-3AD203B41FA5}">
                      <a16:colId xmlns:a16="http://schemas.microsoft.com/office/drawing/2014/main" val="3370961286"/>
                    </a:ext>
                  </a:extLst>
                </a:gridCol>
                <a:gridCol w="751810">
                  <a:extLst>
                    <a:ext uri="{9D8B030D-6E8A-4147-A177-3AD203B41FA5}">
                      <a16:colId xmlns:a16="http://schemas.microsoft.com/office/drawing/2014/main" val="2878067625"/>
                    </a:ext>
                  </a:extLst>
                </a:gridCol>
              </a:tblGrid>
              <a:tr h="526622">
                <a:tc gridSpan="6">
                  <a:txBody>
                    <a:bodyPr/>
                    <a:lstStyle/>
                    <a:p>
                      <a:pPr algn="ctr"/>
                      <a:r>
                        <a:rPr lang="es-ES" sz="1000" dirty="0">
                          <a:effectLst/>
                        </a:rPr>
                        <a:t>VARIACIÓN SALARIAL MEDIA PACTADA Y REVISADA POR AÑO DE EFECTOS ECONÓMICOS Y PERÍODO DE REGISTRO. DATOS ACUMULADOS.</a:t>
                      </a:r>
                      <a:endParaRPr lang="es-ES" sz="1100" dirty="0">
                        <a:effectLst/>
                        <a:latin typeface="Times New Roman" panose="02020603050405020304" pitchFamily="18" charset="0"/>
                        <a:ea typeface="Open sans" panose="020B0606030504020204" pitchFamily="34" charset="0"/>
                        <a:cs typeface="Arial" panose="020B0604020202020204" pitchFamily="34" charset="0"/>
                      </a:endParaRPr>
                    </a:p>
                  </a:txBody>
                  <a:tcPr marL="68580" marR="68580" marT="0" marB="0" anchor="ctr">
                    <a:solidFill>
                      <a:srgbClr val="3B3489"/>
                    </a:solid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2327931369"/>
                  </a:ext>
                </a:extLst>
              </a:tr>
              <a:tr h="947920">
                <a:tc>
                  <a:txBody>
                    <a:bodyPr/>
                    <a:lstStyle/>
                    <a:p>
                      <a:pPr algn="ctr"/>
                      <a:r>
                        <a:rPr lang="es-ES" sz="900" dirty="0">
                          <a:effectLst/>
                        </a:rPr>
                        <a:t>Años</a:t>
                      </a:r>
                      <a:endParaRPr lang="es-ES" sz="1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solidFill>
                      <a:srgbClr val="3B3489"/>
                    </a:solidFill>
                  </a:tcPr>
                </a:tc>
                <a:tc>
                  <a:txBody>
                    <a:bodyPr/>
                    <a:lstStyle/>
                    <a:p>
                      <a:pPr algn="ctr"/>
                      <a:r>
                        <a:rPr lang="es-ES" sz="900" dirty="0">
                          <a:effectLst/>
                        </a:rPr>
                        <a:t>Convenios</a:t>
                      </a:r>
                      <a:endParaRPr lang="es-ES" sz="1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r>
                        <a:rPr lang="es-ES" sz="900">
                          <a:effectLst/>
                        </a:rPr>
                        <a:t>Empresas (miles)</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r>
                        <a:rPr lang="es-ES" sz="900">
                          <a:effectLst/>
                        </a:rPr>
                        <a:t>Trabajadores (miles)</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r>
                        <a:rPr lang="es-ES" sz="900">
                          <a:effectLst/>
                        </a:rPr>
                        <a:t>Variación Salarial Pactada</a:t>
                      </a:r>
                      <a:endParaRPr lang="es-ES" sz="1100">
                        <a:effectLst/>
                      </a:endParaRPr>
                    </a:p>
                    <a:p>
                      <a:pPr algn="ctr"/>
                      <a:r>
                        <a:rPr lang="es-ES" sz="900">
                          <a:effectLst/>
                        </a:rPr>
                        <a:t>(en %)</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r>
                        <a:rPr lang="es-ES" sz="900">
                          <a:effectLst/>
                        </a:rPr>
                        <a:t>Variación Salarial revisada (2)</a:t>
                      </a:r>
                      <a:endParaRPr lang="es-ES" sz="1100">
                        <a:effectLst/>
                      </a:endParaRPr>
                    </a:p>
                    <a:p>
                      <a:pPr algn="ctr"/>
                      <a:r>
                        <a:rPr lang="es-ES" sz="900">
                          <a:effectLst/>
                        </a:rPr>
                        <a:t>(en %)</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3733410267"/>
                  </a:ext>
                </a:extLst>
              </a:tr>
              <a:tr h="403744">
                <a:tc>
                  <a:txBody>
                    <a:bodyPr/>
                    <a:lstStyle/>
                    <a:p>
                      <a:pPr algn="l"/>
                      <a:r>
                        <a:rPr lang="es-ES" sz="1000" dirty="0">
                          <a:effectLst/>
                        </a:rPr>
                        <a:t>2018</a:t>
                      </a:r>
                      <a:endParaRPr lang="es-ES" sz="1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solidFill>
                      <a:srgbClr val="3B3489"/>
                    </a:solidFill>
                  </a:tcPr>
                </a:tc>
                <a:tc>
                  <a:txBody>
                    <a:bodyPr/>
                    <a:lstStyle/>
                    <a:p>
                      <a:pPr algn="ctr"/>
                      <a:r>
                        <a:rPr lang="es-ES" sz="1000">
                          <a:effectLst/>
                        </a:rPr>
                        <a:t>5.589</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r>
                        <a:rPr lang="es-ES" sz="1000">
                          <a:effectLst/>
                        </a:rPr>
                        <a:t>1.362,6</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r>
                        <a:rPr lang="es-ES" sz="1000">
                          <a:effectLst/>
                        </a:rPr>
                        <a:t>11.423,7</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r>
                        <a:rPr lang="es-ES" sz="1000">
                          <a:effectLst/>
                        </a:rPr>
                        <a:t>1,72</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r>
                        <a:rPr lang="es-ES" sz="1000">
                          <a:effectLst/>
                        </a:rPr>
                        <a:t>1,73</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603126845"/>
                  </a:ext>
                </a:extLst>
              </a:tr>
              <a:tr h="403744">
                <a:tc>
                  <a:txBody>
                    <a:bodyPr/>
                    <a:lstStyle/>
                    <a:p>
                      <a:pPr algn="l"/>
                      <a:r>
                        <a:rPr lang="es-ES" sz="1000" dirty="0">
                          <a:effectLst/>
                        </a:rPr>
                        <a:t>2019</a:t>
                      </a:r>
                      <a:endParaRPr lang="es-ES" sz="1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solidFill>
                      <a:srgbClr val="3B3489"/>
                    </a:solidFill>
                  </a:tcPr>
                </a:tc>
                <a:tc>
                  <a:txBody>
                    <a:bodyPr/>
                    <a:lstStyle/>
                    <a:p>
                      <a:pPr algn="ctr"/>
                      <a:r>
                        <a:rPr lang="es-ES" sz="1000" dirty="0">
                          <a:effectLst/>
                        </a:rPr>
                        <a:t>5.539</a:t>
                      </a:r>
                      <a:endParaRPr lang="es-ES" sz="1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r>
                        <a:rPr lang="es-ES" sz="1000">
                          <a:effectLst/>
                        </a:rPr>
                        <a:t>1.238,4</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r>
                        <a:rPr lang="es-ES" sz="1000">
                          <a:effectLst/>
                        </a:rPr>
                        <a:t>11.397,6</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r>
                        <a:rPr lang="es-ES" sz="1000">
                          <a:effectLst/>
                        </a:rPr>
                        <a:t>2,24</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r>
                        <a:rPr lang="es-ES" sz="1000">
                          <a:effectLst/>
                        </a:rPr>
                        <a:t>2,24</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1261419181"/>
                  </a:ext>
                </a:extLst>
              </a:tr>
              <a:tr h="403744">
                <a:tc>
                  <a:txBody>
                    <a:bodyPr/>
                    <a:lstStyle/>
                    <a:p>
                      <a:pPr algn="l"/>
                      <a:r>
                        <a:rPr lang="es-ES" sz="1000" dirty="0">
                          <a:effectLst/>
                        </a:rPr>
                        <a:t>2020 (1) (*)</a:t>
                      </a:r>
                      <a:endParaRPr lang="es-ES" sz="1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solidFill>
                      <a:srgbClr val="3B3489"/>
                    </a:solidFill>
                  </a:tcPr>
                </a:tc>
                <a:tc>
                  <a:txBody>
                    <a:bodyPr/>
                    <a:lstStyle/>
                    <a:p>
                      <a:pPr algn="ctr"/>
                      <a:r>
                        <a:rPr lang="es-ES" sz="1000">
                          <a:effectLst/>
                        </a:rPr>
                        <a:t>4.915</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r>
                        <a:rPr lang="es-ES" sz="1000">
                          <a:effectLst/>
                        </a:rPr>
                        <a:t>1.161,2</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r>
                        <a:rPr lang="es-ES" sz="1000">
                          <a:effectLst/>
                        </a:rPr>
                        <a:t>10.700,8</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r>
                        <a:rPr lang="es-ES" sz="1000">
                          <a:effectLst/>
                        </a:rPr>
                        <a:t>1,73</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r>
                        <a:rPr lang="es-ES" sz="1000">
                          <a:effectLst/>
                        </a:rPr>
                        <a:t>1,74</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3621603634"/>
                  </a:ext>
                </a:extLst>
              </a:tr>
              <a:tr h="403744">
                <a:tc>
                  <a:txBody>
                    <a:bodyPr/>
                    <a:lstStyle/>
                    <a:p>
                      <a:pPr algn="l"/>
                      <a:r>
                        <a:rPr lang="es-ES" sz="1000" dirty="0">
                          <a:effectLst/>
                        </a:rPr>
                        <a:t>2021 (1) (*)</a:t>
                      </a:r>
                      <a:endParaRPr lang="es-ES" sz="1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solidFill>
                      <a:srgbClr val="3B3489"/>
                    </a:solidFill>
                  </a:tcPr>
                </a:tc>
                <a:tc>
                  <a:txBody>
                    <a:bodyPr/>
                    <a:lstStyle/>
                    <a:p>
                      <a:pPr algn="ctr"/>
                      <a:r>
                        <a:rPr lang="es-ES" sz="1000">
                          <a:effectLst/>
                        </a:rPr>
                        <a:t>3.812</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r>
                        <a:rPr lang="es-ES" sz="1000">
                          <a:effectLst/>
                        </a:rPr>
                        <a:t>1.038,1</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r>
                        <a:rPr lang="es-ES" sz="1000">
                          <a:effectLst/>
                        </a:rPr>
                        <a:t>9.703,5</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r>
                        <a:rPr lang="es-ES" sz="1000">
                          <a:effectLst/>
                        </a:rPr>
                        <a:t>1,53</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r>
                        <a:rPr lang="es-ES" sz="1000">
                          <a:effectLst/>
                        </a:rPr>
                        <a:t>1,72</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1355179141"/>
                  </a:ext>
                </a:extLst>
              </a:tr>
              <a:tr h="403744">
                <a:tc>
                  <a:txBody>
                    <a:bodyPr/>
                    <a:lstStyle/>
                    <a:p>
                      <a:pPr algn="l"/>
                      <a:r>
                        <a:rPr lang="es-ES" sz="1000" dirty="0">
                          <a:effectLst/>
                        </a:rPr>
                        <a:t>2022 (1) (*) </a:t>
                      </a:r>
                      <a:endParaRPr lang="es-ES" sz="1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solidFill>
                      <a:srgbClr val="3B3489"/>
                    </a:solidFill>
                  </a:tcPr>
                </a:tc>
                <a:tc>
                  <a:txBody>
                    <a:bodyPr/>
                    <a:lstStyle/>
                    <a:p>
                      <a:pPr algn="ctr"/>
                      <a:r>
                        <a:rPr lang="es-ES" sz="1000">
                          <a:effectLst/>
                        </a:rPr>
                        <a:t>2.674</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r>
                        <a:rPr lang="es-ES" sz="1000">
                          <a:effectLst/>
                        </a:rPr>
                        <a:t>728,0</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r>
                        <a:rPr lang="es-ES" sz="1000">
                          <a:effectLst/>
                        </a:rPr>
                        <a:t>7.587,9</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r>
                        <a:rPr lang="es-ES" sz="1000">
                          <a:effectLst/>
                        </a:rPr>
                        <a:t>2,61</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r>
                        <a:rPr lang="es-ES" sz="1000" dirty="0">
                          <a:effectLst/>
                        </a:rPr>
                        <a:t> </a:t>
                      </a:r>
                      <a:endParaRPr lang="es-ES" sz="1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3551528228"/>
                  </a:ext>
                </a:extLst>
              </a:tr>
            </a:tbl>
          </a:graphicData>
        </a:graphic>
      </p:graphicFrame>
    </p:spTree>
    <p:extLst>
      <p:ext uri="{BB962C8B-B14F-4D97-AF65-F5344CB8AC3E}">
        <p14:creationId xmlns:p14="http://schemas.microsoft.com/office/powerpoint/2010/main" val="27363948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467544" y="1101973"/>
            <a:ext cx="7391400" cy="461665"/>
          </a:xfrm>
          <a:prstGeom prst="rect">
            <a:avLst/>
          </a:prstGeom>
          <a:noFill/>
        </p:spPr>
        <p:txBody>
          <a:bodyPr wrap="square" rtlCol="0">
            <a:spAutoFit/>
          </a:bodyPr>
          <a:lstStyle/>
          <a:p>
            <a:r>
              <a:rPr lang="es-ES_tradnl" sz="2400" b="1" dirty="0">
                <a:solidFill>
                  <a:srgbClr val="3C358E"/>
                </a:solidFill>
                <a:latin typeface="+mj-lt"/>
                <a:cs typeface="Calibri"/>
              </a:rPr>
              <a:t>Situación salarial actual </a:t>
            </a:r>
          </a:p>
        </p:txBody>
      </p:sp>
      <p:sp>
        <p:nvSpPr>
          <p:cNvPr id="10" name="CuadroTexto 9"/>
          <p:cNvSpPr txBox="1"/>
          <p:nvPr/>
        </p:nvSpPr>
        <p:spPr>
          <a:xfrm>
            <a:off x="323528" y="1851670"/>
            <a:ext cx="3096344" cy="2092881"/>
          </a:xfrm>
          <a:prstGeom prst="rect">
            <a:avLst/>
          </a:prstGeom>
          <a:noFill/>
        </p:spPr>
        <p:txBody>
          <a:bodyPr wrap="square" rtlCol="0">
            <a:spAutoFit/>
          </a:bodyPr>
          <a:lstStyle/>
          <a:p>
            <a:pPr marL="285750" indent="-285750" algn="just">
              <a:buFont typeface="Arial" panose="020B0604020202020204" pitchFamily="34" charset="0"/>
              <a:buChar char="•"/>
            </a:pPr>
            <a:r>
              <a:rPr lang="es-ES_tradnl" sz="1300" dirty="0">
                <a:latin typeface="Open sans" panose="020B0606030504020204" pitchFamily="34" charset="0"/>
                <a:ea typeface="Open sans" panose="020B0606030504020204" pitchFamily="34" charset="0"/>
                <a:cs typeface="Open sans" panose="020B0606030504020204" pitchFamily="34" charset="0"/>
              </a:rPr>
              <a:t>Los convenios de empresa que han registrado efectos económicos para 2022 </a:t>
            </a:r>
            <a:r>
              <a:rPr lang="es-ES_tradnl" sz="1300" b="1" dirty="0">
                <a:latin typeface="Open sans" panose="020B0606030504020204" pitchFamily="34" charset="0"/>
                <a:ea typeface="Open sans" panose="020B0606030504020204" pitchFamily="34" charset="0"/>
                <a:cs typeface="Open sans" panose="020B0606030504020204" pitchFamily="34" charset="0"/>
              </a:rPr>
              <a:t>suponen el 75,62% del total, ascendiendo a 2.022</a:t>
            </a:r>
            <a:r>
              <a:rPr lang="es-ES_tradnl" sz="1300" dirty="0">
                <a:latin typeface="Open sans" panose="020B0606030504020204" pitchFamily="34" charset="0"/>
                <a:ea typeface="Open sans" panose="020B0606030504020204" pitchFamily="34" charset="0"/>
                <a:cs typeface="Open sans" panose="020B0606030504020204" pitchFamily="34" charset="0"/>
              </a:rPr>
              <a:t>. Sin embargo, sólo afectan a 493.100 personas, el 6.50% del total. </a:t>
            </a:r>
            <a:r>
              <a:rPr lang="es-ES_tradnl" sz="1300" b="1" dirty="0">
                <a:latin typeface="Open sans" panose="020B0606030504020204" pitchFamily="34" charset="0"/>
                <a:ea typeface="Open sans" panose="020B0606030504020204" pitchFamily="34" charset="0"/>
                <a:cs typeface="Open sans" panose="020B0606030504020204" pitchFamily="34" charset="0"/>
              </a:rPr>
              <a:t>El mayor número de trabajadores con revisión salarial pactada se inserta en los convenios sectoriales o de ámbito superior a la empresa, suponiendo el 93,50% del total de trabajadores y trabajadoras</a:t>
            </a:r>
          </a:p>
        </p:txBody>
      </p:sp>
      <p:graphicFrame>
        <p:nvGraphicFramePr>
          <p:cNvPr id="4" name="Tabla 3">
            <a:extLst>
              <a:ext uri="{FF2B5EF4-FFF2-40B4-BE49-F238E27FC236}">
                <a16:creationId xmlns:a16="http://schemas.microsoft.com/office/drawing/2014/main" id="{E4F810C1-539C-C2DD-D5AB-4F2CF2F89BA1}"/>
              </a:ext>
            </a:extLst>
          </p:cNvPr>
          <p:cNvGraphicFramePr>
            <a:graphicFrameLocks noGrp="1"/>
          </p:cNvGraphicFramePr>
          <p:nvPr>
            <p:extLst>
              <p:ext uri="{D42A27DB-BD31-4B8C-83A1-F6EECF244321}">
                <p14:modId xmlns:p14="http://schemas.microsoft.com/office/powerpoint/2010/main" val="1988292716"/>
              </p:ext>
            </p:extLst>
          </p:nvPr>
        </p:nvGraphicFramePr>
        <p:xfrm>
          <a:off x="3779913" y="1563638"/>
          <a:ext cx="5256583" cy="3228229"/>
        </p:xfrm>
        <a:graphic>
          <a:graphicData uri="http://schemas.openxmlformats.org/drawingml/2006/table">
            <a:tbl>
              <a:tblPr firstRow="1" firstCol="1" bandRow="1">
                <a:tableStyleId>{5C22544A-7EE6-4342-B048-85BDC9FD1C3A}</a:tableStyleId>
              </a:tblPr>
              <a:tblGrid>
                <a:gridCol w="510978">
                  <a:extLst>
                    <a:ext uri="{9D8B030D-6E8A-4147-A177-3AD203B41FA5}">
                      <a16:colId xmlns:a16="http://schemas.microsoft.com/office/drawing/2014/main" val="1261447375"/>
                    </a:ext>
                  </a:extLst>
                </a:gridCol>
                <a:gridCol w="498541">
                  <a:extLst>
                    <a:ext uri="{9D8B030D-6E8A-4147-A177-3AD203B41FA5}">
                      <a16:colId xmlns:a16="http://schemas.microsoft.com/office/drawing/2014/main" val="905876331"/>
                    </a:ext>
                  </a:extLst>
                </a:gridCol>
                <a:gridCol w="640340">
                  <a:extLst>
                    <a:ext uri="{9D8B030D-6E8A-4147-A177-3AD203B41FA5}">
                      <a16:colId xmlns:a16="http://schemas.microsoft.com/office/drawing/2014/main" val="1704640078"/>
                    </a:ext>
                  </a:extLst>
                </a:gridCol>
                <a:gridCol w="511974">
                  <a:extLst>
                    <a:ext uri="{9D8B030D-6E8A-4147-A177-3AD203B41FA5}">
                      <a16:colId xmlns:a16="http://schemas.microsoft.com/office/drawing/2014/main" val="56890071"/>
                    </a:ext>
                  </a:extLst>
                </a:gridCol>
                <a:gridCol w="629394">
                  <a:extLst>
                    <a:ext uri="{9D8B030D-6E8A-4147-A177-3AD203B41FA5}">
                      <a16:colId xmlns:a16="http://schemas.microsoft.com/office/drawing/2014/main" val="3849024248"/>
                    </a:ext>
                  </a:extLst>
                </a:gridCol>
                <a:gridCol w="626410">
                  <a:extLst>
                    <a:ext uri="{9D8B030D-6E8A-4147-A177-3AD203B41FA5}">
                      <a16:colId xmlns:a16="http://schemas.microsoft.com/office/drawing/2014/main" val="214955985"/>
                    </a:ext>
                  </a:extLst>
                </a:gridCol>
                <a:gridCol w="135841">
                  <a:extLst>
                    <a:ext uri="{9D8B030D-6E8A-4147-A177-3AD203B41FA5}">
                      <a16:colId xmlns:a16="http://schemas.microsoft.com/office/drawing/2014/main" val="383495385"/>
                    </a:ext>
                  </a:extLst>
                </a:gridCol>
                <a:gridCol w="612476">
                  <a:extLst>
                    <a:ext uri="{9D8B030D-6E8A-4147-A177-3AD203B41FA5}">
                      <a16:colId xmlns:a16="http://schemas.microsoft.com/office/drawing/2014/main" val="1490278960"/>
                    </a:ext>
                  </a:extLst>
                </a:gridCol>
                <a:gridCol w="476150">
                  <a:extLst>
                    <a:ext uri="{9D8B030D-6E8A-4147-A177-3AD203B41FA5}">
                      <a16:colId xmlns:a16="http://schemas.microsoft.com/office/drawing/2014/main" val="395846010"/>
                    </a:ext>
                  </a:extLst>
                </a:gridCol>
                <a:gridCol w="520499">
                  <a:extLst>
                    <a:ext uri="{9D8B030D-6E8A-4147-A177-3AD203B41FA5}">
                      <a16:colId xmlns:a16="http://schemas.microsoft.com/office/drawing/2014/main" val="3390387810"/>
                    </a:ext>
                  </a:extLst>
                </a:gridCol>
                <a:gridCol w="93980">
                  <a:extLst>
                    <a:ext uri="{9D8B030D-6E8A-4147-A177-3AD203B41FA5}">
                      <a16:colId xmlns:a16="http://schemas.microsoft.com/office/drawing/2014/main" val="3483456921"/>
                    </a:ext>
                  </a:extLst>
                </a:gridCol>
              </a:tblGrid>
              <a:tr h="490571">
                <a:tc gridSpan="11">
                  <a:txBody>
                    <a:bodyPr/>
                    <a:lstStyle/>
                    <a:p>
                      <a:pPr algn="ctr"/>
                      <a:r>
                        <a:rPr lang="es-ES" sz="1000" dirty="0">
                          <a:effectLst/>
                        </a:rPr>
                        <a:t>CONVENIOS, EMPRESAS, TRABAJADORES AFECTADOS, VARIACIÓN SALARIAL MEDIA PACTADA Y REVISADA, SEGÚN ÁMBITO FUNCIONAL, POR AÑO DE EFECTOS ECONÓMICOS Y PERÍODO DE REGISTRO. DATOS ACUMULADOS.</a:t>
                      </a:r>
                      <a:endParaRPr lang="es-ES" sz="1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solidFill>
                      <a:srgbClr val="3B3489"/>
                    </a:solid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4252691716"/>
                  </a:ext>
                </a:extLst>
              </a:tr>
              <a:tr h="464680">
                <a:tc gridSpan="5">
                  <a:txBody>
                    <a:bodyPr/>
                    <a:lstStyle/>
                    <a:p>
                      <a:pPr algn="ctr"/>
                      <a:r>
                        <a:rPr lang="es-ES" sz="900" dirty="0">
                          <a:effectLst/>
                        </a:rPr>
                        <a:t>CONVENIOS DE EMPRESA</a:t>
                      </a:r>
                      <a:endParaRPr lang="es-ES" sz="1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solidFill>
                      <a:srgbClr val="3B3489"/>
                    </a:solid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gridSpan="6">
                  <a:txBody>
                    <a:bodyPr/>
                    <a:lstStyle/>
                    <a:p>
                      <a:pPr algn="ctr"/>
                      <a:r>
                        <a:rPr lang="es-ES" sz="900" dirty="0">
                          <a:effectLst/>
                        </a:rPr>
                        <a:t>CONVENIOS DE ÁMBITO SUPERIOR A LA EMPRESA</a:t>
                      </a:r>
                      <a:endParaRPr lang="es-ES" sz="1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solidFill>
                      <a:srgbClr val="3B3489"/>
                    </a:solid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2333388625"/>
                  </a:ext>
                </a:extLst>
              </a:tr>
              <a:tr h="735857">
                <a:tc>
                  <a:txBody>
                    <a:bodyPr/>
                    <a:lstStyle/>
                    <a:p>
                      <a:pPr algn="ctr"/>
                      <a:r>
                        <a:rPr lang="es-ES" sz="900" dirty="0">
                          <a:effectLst/>
                        </a:rPr>
                        <a:t> </a:t>
                      </a:r>
                      <a:endParaRPr lang="es-ES" sz="1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solidFill>
                      <a:srgbClr val="3B3489"/>
                    </a:solidFill>
                  </a:tcPr>
                </a:tc>
                <a:tc>
                  <a:txBody>
                    <a:bodyPr/>
                    <a:lstStyle/>
                    <a:p>
                      <a:pPr algn="ctr"/>
                      <a:r>
                        <a:rPr lang="es-ES" sz="900">
                          <a:effectLst/>
                        </a:rPr>
                        <a:t>Convenios</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r>
                        <a:rPr lang="es-ES" sz="900">
                          <a:effectLst/>
                        </a:rPr>
                        <a:t>Trabajadores (miles)</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r>
                        <a:rPr lang="es-ES" sz="900">
                          <a:effectLst/>
                        </a:rPr>
                        <a:t>Variación Salarial Pactada (%)</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r>
                        <a:rPr lang="es-ES" sz="900">
                          <a:effectLst/>
                        </a:rPr>
                        <a:t>Variación Salarial Revisada (%)</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r>
                        <a:rPr lang="es-ES" sz="900">
                          <a:effectLst/>
                        </a:rPr>
                        <a:t>Convenios</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gridSpan="2">
                  <a:txBody>
                    <a:bodyPr/>
                    <a:lstStyle/>
                    <a:p>
                      <a:pPr algn="ctr"/>
                      <a:r>
                        <a:rPr lang="es-ES" sz="900">
                          <a:effectLst/>
                        </a:rPr>
                        <a:t>Trabajadores (miles)</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hMerge="1">
                  <a:txBody>
                    <a:bodyPr/>
                    <a:lstStyle/>
                    <a:p>
                      <a:endParaRPr lang="es-ES"/>
                    </a:p>
                  </a:txBody>
                  <a:tcPr/>
                </a:tc>
                <a:tc>
                  <a:txBody>
                    <a:bodyPr/>
                    <a:lstStyle/>
                    <a:p>
                      <a:pPr algn="ctr"/>
                      <a:r>
                        <a:rPr lang="es-ES" sz="900">
                          <a:effectLst/>
                        </a:rPr>
                        <a:t>Variación Salarial Pactada (%)</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r>
                        <a:rPr lang="es-ES" sz="900">
                          <a:effectLst/>
                        </a:rPr>
                        <a:t>Variación Salarial Revisada (%)</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r>
                        <a:rPr lang="es-ES" sz="1100">
                          <a:effectLst/>
                        </a:rPr>
                        <a:t> </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0" marR="0" marT="0" marB="0" anchor="ctr"/>
                </a:tc>
                <a:extLst>
                  <a:ext uri="{0D108BD9-81ED-4DB2-BD59-A6C34878D82A}">
                    <a16:rowId xmlns:a16="http://schemas.microsoft.com/office/drawing/2014/main" val="2863589463"/>
                  </a:ext>
                </a:extLst>
              </a:tr>
              <a:tr h="196228">
                <a:tc>
                  <a:txBody>
                    <a:bodyPr/>
                    <a:lstStyle/>
                    <a:p>
                      <a:pPr algn="ctr"/>
                      <a:r>
                        <a:rPr lang="es-ES" sz="1000" dirty="0">
                          <a:effectLst/>
                        </a:rPr>
                        <a:t>Años</a:t>
                      </a:r>
                      <a:endParaRPr lang="es-ES" sz="1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solidFill>
                      <a:srgbClr val="3B3489"/>
                    </a:solidFill>
                  </a:tcPr>
                </a:tc>
                <a:tc>
                  <a:txBody>
                    <a:bodyPr/>
                    <a:lstStyle/>
                    <a:p>
                      <a:endParaRPr lang="es-ES" sz="1200">
                        <a:effectLst/>
                        <a:latin typeface="Calibri" panose="020F0502020204030204" pitchFamily="34" charset="0"/>
                        <a:cs typeface="Arial" panose="020B0604020202020204" pitchFamily="34" charset="0"/>
                      </a:endParaRPr>
                    </a:p>
                  </a:txBody>
                  <a:tcPr marL="68580" marR="68580" marT="0" marB="0" anchor="ctr"/>
                </a:tc>
                <a:tc>
                  <a:txBody>
                    <a:bodyPr/>
                    <a:lstStyle/>
                    <a:p>
                      <a:endParaRPr lang="es-ES" sz="1200">
                        <a:effectLst/>
                        <a:latin typeface="Calibri" panose="020F0502020204030204" pitchFamily="34" charset="0"/>
                        <a:cs typeface="Arial" panose="020B0604020202020204" pitchFamily="34" charset="0"/>
                      </a:endParaRPr>
                    </a:p>
                  </a:txBody>
                  <a:tcPr marL="68580" marR="68580" marT="0" marB="0" anchor="ctr"/>
                </a:tc>
                <a:tc>
                  <a:txBody>
                    <a:bodyPr/>
                    <a:lstStyle/>
                    <a:p>
                      <a:endParaRPr lang="es-ES" sz="1200">
                        <a:effectLst/>
                        <a:latin typeface="Calibri" panose="020F0502020204030204" pitchFamily="34" charset="0"/>
                        <a:cs typeface="Arial" panose="020B0604020202020204" pitchFamily="34" charset="0"/>
                      </a:endParaRPr>
                    </a:p>
                  </a:txBody>
                  <a:tcPr marL="68580" marR="68580" marT="0" marB="0" anchor="ctr"/>
                </a:tc>
                <a:tc>
                  <a:txBody>
                    <a:bodyPr/>
                    <a:lstStyle/>
                    <a:p>
                      <a:pPr algn="ctr"/>
                      <a:r>
                        <a:rPr lang="es-ES" sz="1000">
                          <a:effectLst/>
                        </a:rPr>
                        <a:t> </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gridSpan="2">
                  <a:txBody>
                    <a:bodyPr/>
                    <a:lstStyle/>
                    <a:p>
                      <a:endParaRPr lang="es-ES" sz="1200">
                        <a:effectLst/>
                        <a:latin typeface="Calibri" panose="020F0502020204030204" pitchFamily="34" charset="0"/>
                        <a:cs typeface="Arial" panose="020B0604020202020204" pitchFamily="34" charset="0"/>
                      </a:endParaRPr>
                    </a:p>
                  </a:txBody>
                  <a:tcPr marL="68580" marR="68580" marT="0" marB="0" anchor="ctr"/>
                </a:tc>
                <a:tc hMerge="1">
                  <a:txBody>
                    <a:bodyPr/>
                    <a:lstStyle/>
                    <a:p>
                      <a:endParaRPr lang="es-ES"/>
                    </a:p>
                  </a:txBody>
                  <a:tcPr/>
                </a:tc>
                <a:tc>
                  <a:txBody>
                    <a:bodyPr/>
                    <a:lstStyle/>
                    <a:p>
                      <a:endParaRPr lang="es-ES" sz="1200">
                        <a:effectLst/>
                        <a:latin typeface="Calibri" panose="020F0502020204030204" pitchFamily="34" charset="0"/>
                        <a:cs typeface="Arial" panose="020B0604020202020204" pitchFamily="34" charset="0"/>
                      </a:endParaRPr>
                    </a:p>
                  </a:txBody>
                  <a:tcPr marL="68580" marR="68580" marT="0" marB="0" anchor="ctr"/>
                </a:tc>
                <a:tc>
                  <a:txBody>
                    <a:bodyPr/>
                    <a:lstStyle/>
                    <a:p>
                      <a:endParaRPr lang="es-ES" sz="1200">
                        <a:effectLst/>
                        <a:latin typeface="Calibri" panose="020F0502020204030204" pitchFamily="34" charset="0"/>
                        <a:cs typeface="Arial" panose="020B0604020202020204" pitchFamily="34" charset="0"/>
                      </a:endParaRPr>
                    </a:p>
                  </a:txBody>
                  <a:tcPr marL="68580" marR="68580" marT="0" marB="0" anchor="ctr"/>
                </a:tc>
                <a:tc>
                  <a:txBody>
                    <a:bodyPr/>
                    <a:lstStyle/>
                    <a:p>
                      <a:pPr algn="ctr"/>
                      <a:r>
                        <a:rPr lang="es-ES" sz="1000">
                          <a:effectLst/>
                        </a:rPr>
                        <a:t> </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r>
                        <a:rPr lang="es-ES" sz="1100">
                          <a:effectLst/>
                        </a:rPr>
                        <a:t> </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0" marR="0" marT="0" marB="0" anchor="ctr"/>
                </a:tc>
                <a:extLst>
                  <a:ext uri="{0D108BD9-81ED-4DB2-BD59-A6C34878D82A}">
                    <a16:rowId xmlns:a16="http://schemas.microsoft.com/office/drawing/2014/main" val="4064034330"/>
                  </a:ext>
                </a:extLst>
              </a:tr>
              <a:tr h="179876">
                <a:tc>
                  <a:txBody>
                    <a:bodyPr/>
                    <a:lstStyle/>
                    <a:p>
                      <a:r>
                        <a:rPr lang="es-ES" sz="1000" dirty="0">
                          <a:effectLst/>
                        </a:rPr>
                        <a:t>2018</a:t>
                      </a:r>
                      <a:endParaRPr lang="es-ES" sz="1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solidFill>
                      <a:srgbClr val="3B3489"/>
                    </a:solidFill>
                  </a:tcPr>
                </a:tc>
                <a:tc>
                  <a:txBody>
                    <a:bodyPr/>
                    <a:lstStyle/>
                    <a:p>
                      <a:pPr algn="ctr"/>
                      <a:r>
                        <a:rPr lang="es-ES" sz="1000">
                          <a:effectLst/>
                        </a:rPr>
                        <a:t>4.413</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r>
                        <a:rPr lang="es-ES" sz="1000">
                          <a:effectLst/>
                        </a:rPr>
                        <a:t>857,7</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r>
                        <a:rPr lang="es-ES" sz="1000">
                          <a:effectLst/>
                        </a:rPr>
                        <a:t>1,41</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r>
                        <a:rPr lang="es-ES" sz="1000">
                          <a:effectLst/>
                        </a:rPr>
                        <a:t>1,44</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gridSpan="2">
                  <a:txBody>
                    <a:bodyPr/>
                    <a:lstStyle/>
                    <a:p>
                      <a:pPr algn="ctr"/>
                      <a:r>
                        <a:rPr lang="es-ES" sz="1000">
                          <a:effectLst/>
                        </a:rPr>
                        <a:t>1.176</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hMerge="1">
                  <a:txBody>
                    <a:bodyPr/>
                    <a:lstStyle/>
                    <a:p>
                      <a:endParaRPr lang="es-ES"/>
                    </a:p>
                  </a:txBody>
                  <a:tcPr/>
                </a:tc>
                <a:tc>
                  <a:txBody>
                    <a:bodyPr/>
                    <a:lstStyle/>
                    <a:p>
                      <a:pPr algn="ctr"/>
                      <a:r>
                        <a:rPr lang="es-ES" sz="1000">
                          <a:effectLst/>
                        </a:rPr>
                        <a:t>10.565,9</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r>
                        <a:rPr lang="es-ES" sz="1000">
                          <a:effectLst/>
                        </a:rPr>
                        <a:t>1,74</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r>
                        <a:rPr lang="es-ES" sz="1000">
                          <a:effectLst/>
                        </a:rPr>
                        <a:t>1,76</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r>
                        <a:rPr lang="es-ES" sz="1100">
                          <a:effectLst/>
                        </a:rPr>
                        <a:t> </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0" marR="0" marT="0" marB="0" anchor="ctr"/>
                </a:tc>
                <a:extLst>
                  <a:ext uri="{0D108BD9-81ED-4DB2-BD59-A6C34878D82A}">
                    <a16:rowId xmlns:a16="http://schemas.microsoft.com/office/drawing/2014/main" val="1086250437"/>
                  </a:ext>
                </a:extLst>
              </a:tr>
              <a:tr h="179876">
                <a:tc>
                  <a:txBody>
                    <a:bodyPr/>
                    <a:lstStyle/>
                    <a:p>
                      <a:r>
                        <a:rPr lang="es-ES" sz="1000" dirty="0">
                          <a:effectLst/>
                        </a:rPr>
                        <a:t>2019</a:t>
                      </a:r>
                      <a:endParaRPr lang="es-ES" sz="1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solidFill>
                      <a:srgbClr val="3B3489"/>
                    </a:solidFill>
                  </a:tcPr>
                </a:tc>
                <a:tc>
                  <a:txBody>
                    <a:bodyPr/>
                    <a:lstStyle/>
                    <a:p>
                      <a:pPr algn="ctr"/>
                      <a:r>
                        <a:rPr lang="es-ES" sz="1000">
                          <a:effectLst/>
                        </a:rPr>
                        <a:t>4.384</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r>
                        <a:rPr lang="es-ES" sz="1000">
                          <a:effectLst/>
                        </a:rPr>
                        <a:t>921,2</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r>
                        <a:rPr lang="es-ES" sz="1000">
                          <a:effectLst/>
                        </a:rPr>
                        <a:t>2,01</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r>
                        <a:rPr lang="es-ES" sz="1000">
                          <a:effectLst/>
                        </a:rPr>
                        <a:t>2,03</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gridSpan="2">
                  <a:txBody>
                    <a:bodyPr/>
                    <a:lstStyle/>
                    <a:p>
                      <a:pPr algn="ctr"/>
                      <a:r>
                        <a:rPr lang="es-ES" sz="1000">
                          <a:effectLst/>
                        </a:rPr>
                        <a:t>1.155</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hMerge="1">
                  <a:txBody>
                    <a:bodyPr/>
                    <a:lstStyle/>
                    <a:p>
                      <a:endParaRPr lang="es-ES"/>
                    </a:p>
                  </a:txBody>
                  <a:tcPr/>
                </a:tc>
                <a:tc>
                  <a:txBody>
                    <a:bodyPr/>
                    <a:lstStyle/>
                    <a:p>
                      <a:pPr algn="ctr"/>
                      <a:r>
                        <a:rPr lang="es-ES" sz="1000">
                          <a:effectLst/>
                        </a:rPr>
                        <a:t>10.476,4</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r>
                        <a:rPr lang="es-ES" sz="1000">
                          <a:effectLst/>
                        </a:rPr>
                        <a:t>2,26</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r>
                        <a:rPr lang="es-ES" sz="1000">
                          <a:effectLst/>
                        </a:rPr>
                        <a:t>2,26</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r>
                        <a:rPr lang="es-ES" sz="1100">
                          <a:effectLst/>
                        </a:rPr>
                        <a:t> </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0" marR="0" marT="0" marB="0" anchor="ctr"/>
                </a:tc>
                <a:extLst>
                  <a:ext uri="{0D108BD9-81ED-4DB2-BD59-A6C34878D82A}">
                    <a16:rowId xmlns:a16="http://schemas.microsoft.com/office/drawing/2014/main" val="2982704225"/>
                  </a:ext>
                </a:extLst>
              </a:tr>
              <a:tr h="327047">
                <a:tc>
                  <a:txBody>
                    <a:bodyPr/>
                    <a:lstStyle/>
                    <a:p>
                      <a:r>
                        <a:rPr lang="es-ES" sz="1000" dirty="0">
                          <a:effectLst/>
                        </a:rPr>
                        <a:t>2020 (*)</a:t>
                      </a:r>
                      <a:endParaRPr lang="es-ES" sz="1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solidFill>
                      <a:srgbClr val="3B3489"/>
                    </a:solidFill>
                  </a:tcPr>
                </a:tc>
                <a:tc>
                  <a:txBody>
                    <a:bodyPr/>
                    <a:lstStyle/>
                    <a:p>
                      <a:pPr algn="ctr"/>
                      <a:r>
                        <a:rPr lang="es-ES" sz="1000">
                          <a:effectLst/>
                        </a:rPr>
                        <a:t>3.849</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r>
                        <a:rPr lang="es-ES" sz="1000">
                          <a:effectLst/>
                        </a:rPr>
                        <a:t>787,8</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r>
                        <a:rPr lang="es-ES" sz="1000">
                          <a:effectLst/>
                        </a:rPr>
                        <a:t>1,50</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r>
                        <a:rPr lang="es-ES" sz="1000">
                          <a:effectLst/>
                        </a:rPr>
                        <a:t>1,50</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gridSpan="2">
                  <a:txBody>
                    <a:bodyPr/>
                    <a:lstStyle/>
                    <a:p>
                      <a:pPr algn="ctr"/>
                      <a:r>
                        <a:rPr lang="es-ES" sz="1000">
                          <a:effectLst/>
                        </a:rPr>
                        <a:t>1.066</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hMerge="1">
                  <a:txBody>
                    <a:bodyPr/>
                    <a:lstStyle/>
                    <a:p>
                      <a:endParaRPr lang="es-ES"/>
                    </a:p>
                  </a:txBody>
                  <a:tcPr/>
                </a:tc>
                <a:tc>
                  <a:txBody>
                    <a:bodyPr/>
                    <a:lstStyle/>
                    <a:p>
                      <a:pPr algn="ctr"/>
                      <a:r>
                        <a:rPr lang="es-ES" sz="1000">
                          <a:effectLst/>
                        </a:rPr>
                        <a:t>9.912,9</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r>
                        <a:rPr lang="es-ES" sz="1000">
                          <a:effectLst/>
                        </a:rPr>
                        <a:t>1,75</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r>
                        <a:rPr lang="es-ES" sz="1000">
                          <a:effectLst/>
                        </a:rPr>
                        <a:t>1,76</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r>
                        <a:rPr lang="es-ES" sz="1100">
                          <a:effectLst/>
                        </a:rPr>
                        <a:t> </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0" marR="0" marT="0" marB="0" anchor="ctr"/>
                </a:tc>
                <a:extLst>
                  <a:ext uri="{0D108BD9-81ED-4DB2-BD59-A6C34878D82A}">
                    <a16:rowId xmlns:a16="http://schemas.microsoft.com/office/drawing/2014/main" val="4037085170"/>
                  </a:ext>
                </a:extLst>
              </a:tr>
              <a:tr h="327047">
                <a:tc>
                  <a:txBody>
                    <a:bodyPr/>
                    <a:lstStyle/>
                    <a:p>
                      <a:r>
                        <a:rPr lang="es-ES" sz="1000" dirty="0">
                          <a:effectLst/>
                        </a:rPr>
                        <a:t>2021 (*)</a:t>
                      </a:r>
                      <a:endParaRPr lang="es-ES" sz="1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solidFill>
                      <a:srgbClr val="3B3489"/>
                    </a:solidFill>
                  </a:tcPr>
                </a:tc>
                <a:tc>
                  <a:txBody>
                    <a:bodyPr/>
                    <a:lstStyle/>
                    <a:p>
                      <a:pPr algn="ctr"/>
                      <a:r>
                        <a:rPr lang="es-ES" sz="1000">
                          <a:effectLst/>
                        </a:rPr>
                        <a:t>2.881</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r>
                        <a:rPr lang="es-ES" sz="1000">
                          <a:effectLst/>
                        </a:rPr>
                        <a:t>645,3</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r>
                        <a:rPr lang="es-ES" sz="1000">
                          <a:effectLst/>
                        </a:rPr>
                        <a:t>1,15</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r>
                        <a:rPr lang="es-ES" sz="1000">
                          <a:effectLst/>
                        </a:rPr>
                        <a:t>1,53</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gridSpan="2">
                  <a:txBody>
                    <a:bodyPr/>
                    <a:lstStyle/>
                    <a:p>
                      <a:pPr algn="ctr"/>
                      <a:r>
                        <a:rPr lang="es-ES" sz="1000">
                          <a:effectLst/>
                        </a:rPr>
                        <a:t>931</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hMerge="1">
                  <a:txBody>
                    <a:bodyPr/>
                    <a:lstStyle/>
                    <a:p>
                      <a:endParaRPr lang="es-ES"/>
                    </a:p>
                  </a:txBody>
                  <a:tcPr/>
                </a:tc>
                <a:tc>
                  <a:txBody>
                    <a:bodyPr/>
                    <a:lstStyle/>
                    <a:p>
                      <a:pPr algn="ctr"/>
                      <a:r>
                        <a:rPr lang="es-ES" sz="1000">
                          <a:effectLst/>
                        </a:rPr>
                        <a:t>9.058,2</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r>
                        <a:rPr lang="es-ES" sz="1000">
                          <a:effectLst/>
                        </a:rPr>
                        <a:t>1,56</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r>
                        <a:rPr lang="es-ES" sz="1000">
                          <a:effectLst/>
                        </a:rPr>
                        <a:t>1,74</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r>
                        <a:rPr lang="es-ES" sz="1100">
                          <a:effectLst/>
                        </a:rPr>
                        <a:t> </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0" marR="0" marT="0" marB="0" anchor="ctr"/>
                </a:tc>
                <a:extLst>
                  <a:ext uri="{0D108BD9-81ED-4DB2-BD59-A6C34878D82A}">
                    <a16:rowId xmlns:a16="http://schemas.microsoft.com/office/drawing/2014/main" val="3523935224"/>
                  </a:ext>
                </a:extLst>
              </a:tr>
              <a:tr h="327047">
                <a:tc>
                  <a:txBody>
                    <a:bodyPr/>
                    <a:lstStyle/>
                    <a:p>
                      <a:r>
                        <a:rPr lang="es-ES" sz="1000" dirty="0">
                          <a:effectLst/>
                        </a:rPr>
                        <a:t>2022 (*)</a:t>
                      </a:r>
                      <a:endParaRPr lang="es-ES" sz="1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solidFill>
                      <a:srgbClr val="3B3489"/>
                    </a:solidFill>
                  </a:tcPr>
                </a:tc>
                <a:tc>
                  <a:txBody>
                    <a:bodyPr/>
                    <a:lstStyle/>
                    <a:p>
                      <a:pPr algn="ctr"/>
                      <a:r>
                        <a:rPr lang="es-ES" sz="1000">
                          <a:effectLst/>
                        </a:rPr>
                        <a:t>2.022</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r>
                        <a:rPr lang="es-ES" sz="1000">
                          <a:effectLst/>
                        </a:rPr>
                        <a:t>493,1</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r>
                        <a:rPr lang="es-ES" sz="1000">
                          <a:effectLst/>
                        </a:rPr>
                        <a:t>2,94</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r>
                        <a:rPr lang="es-ES" sz="1000">
                          <a:effectLst/>
                        </a:rPr>
                        <a:t>------</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gridSpan="2">
                  <a:txBody>
                    <a:bodyPr/>
                    <a:lstStyle/>
                    <a:p>
                      <a:pPr algn="ctr"/>
                      <a:r>
                        <a:rPr lang="es-ES" sz="1000">
                          <a:effectLst/>
                        </a:rPr>
                        <a:t>652</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hMerge="1">
                  <a:txBody>
                    <a:bodyPr/>
                    <a:lstStyle/>
                    <a:p>
                      <a:endParaRPr lang="es-ES"/>
                    </a:p>
                  </a:txBody>
                  <a:tcPr/>
                </a:tc>
                <a:tc>
                  <a:txBody>
                    <a:bodyPr/>
                    <a:lstStyle/>
                    <a:p>
                      <a:pPr algn="ctr"/>
                      <a:r>
                        <a:rPr lang="es-ES" sz="1000">
                          <a:effectLst/>
                        </a:rPr>
                        <a:t>7.094,8</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r>
                        <a:rPr lang="es-ES" sz="1000">
                          <a:effectLst/>
                        </a:rPr>
                        <a:t>2,59</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algn="ctr"/>
                      <a:r>
                        <a:rPr lang="es-ES" sz="1000">
                          <a:effectLst/>
                        </a:rPr>
                        <a:t>-----</a:t>
                      </a:r>
                      <a:endParaRPr lang="es-ES" sz="1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r>
                        <a:rPr lang="es-ES" sz="1100" dirty="0">
                          <a:effectLst/>
                        </a:rPr>
                        <a:t> </a:t>
                      </a:r>
                      <a:endParaRPr lang="es-ES" sz="1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0" marR="0" marT="0" marB="0" anchor="ctr"/>
                </a:tc>
                <a:extLst>
                  <a:ext uri="{0D108BD9-81ED-4DB2-BD59-A6C34878D82A}">
                    <a16:rowId xmlns:a16="http://schemas.microsoft.com/office/drawing/2014/main" val="2808706965"/>
                  </a:ext>
                </a:extLst>
              </a:tr>
            </a:tbl>
          </a:graphicData>
        </a:graphic>
      </p:graphicFrame>
    </p:spTree>
    <p:extLst>
      <p:ext uri="{BB962C8B-B14F-4D97-AF65-F5344CB8AC3E}">
        <p14:creationId xmlns:p14="http://schemas.microsoft.com/office/powerpoint/2010/main" val="6425982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611560" y="987574"/>
            <a:ext cx="7391400" cy="461665"/>
          </a:xfrm>
          <a:prstGeom prst="rect">
            <a:avLst/>
          </a:prstGeom>
          <a:noFill/>
        </p:spPr>
        <p:txBody>
          <a:bodyPr wrap="square" rtlCol="0">
            <a:spAutoFit/>
          </a:bodyPr>
          <a:lstStyle/>
          <a:p>
            <a:r>
              <a:rPr lang="es-ES_tradnl" sz="2400" b="1" dirty="0">
                <a:solidFill>
                  <a:srgbClr val="3C358E"/>
                </a:solidFill>
                <a:latin typeface="+mj-lt"/>
                <a:cs typeface="Calibri"/>
              </a:rPr>
              <a:t>Situación salarial actual </a:t>
            </a:r>
          </a:p>
        </p:txBody>
      </p:sp>
      <p:sp>
        <p:nvSpPr>
          <p:cNvPr id="10" name="CuadroTexto 9"/>
          <p:cNvSpPr txBox="1"/>
          <p:nvPr/>
        </p:nvSpPr>
        <p:spPr>
          <a:xfrm>
            <a:off x="395536" y="1851670"/>
            <a:ext cx="8424936" cy="2092881"/>
          </a:xfrm>
          <a:prstGeom prst="rect">
            <a:avLst/>
          </a:prstGeom>
          <a:noFill/>
        </p:spPr>
        <p:txBody>
          <a:bodyPr wrap="square" rtlCol="0">
            <a:spAutoFit/>
          </a:bodyPr>
          <a:lstStyle/>
          <a:p>
            <a:pPr marL="285750" indent="-285750" algn="just">
              <a:buFont typeface="Arial" panose="020B0604020202020204" pitchFamily="34" charset="0"/>
              <a:buChar char="•"/>
            </a:pPr>
            <a:r>
              <a:rPr lang="es-ES_tradnl" sz="1300" dirty="0">
                <a:latin typeface="Open sans" panose="020B0606030504020204" pitchFamily="34" charset="0"/>
                <a:ea typeface="Open sans" panose="020B0606030504020204" pitchFamily="34" charset="0"/>
                <a:cs typeface="Open sans" panose="020B0606030504020204" pitchFamily="34" charset="0"/>
              </a:rPr>
              <a:t>Tal y como la siguiente tabla muestra, </a:t>
            </a:r>
            <a:r>
              <a:rPr lang="es-ES_tradnl" sz="1300" b="1" dirty="0">
                <a:latin typeface="Open sans" panose="020B0606030504020204" pitchFamily="34" charset="0"/>
                <a:ea typeface="Open sans" panose="020B0606030504020204" pitchFamily="34" charset="0"/>
                <a:cs typeface="Open sans" panose="020B0606030504020204" pitchFamily="34" charset="0"/>
              </a:rPr>
              <a:t>el mayor número de convenios registrado con efectos económicos corresponden en cada uno de los 4 últimos años al sector Servicios, seguido por la Industria y, a mucha distancia, por la Construcción y el sector Agrario</a:t>
            </a:r>
            <a:r>
              <a:rPr lang="es-ES_tradnl" sz="1300" dirty="0">
                <a:latin typeface="Open sans" panose="020B0606030504020204" pitchFamily="34" charset="0"/>
                <a:ea typeface="Open sans" panose="020B0606030504020204" pitchFamily="34" charset="0"/>
                <a:cs typeface="Open sans" panose="020B0606030504020204" pitchFamily="34" charset="0"/>
              </a:rPr>
              <a:t>. La misma situación se da en cuanto al número de personas por ellos afectadas o protegidas. Circunstancia que se repite en lo que va de año 2022.</a:t>
            </a:r>
          </a:p>
          <a:p>
            <a:pPr marL="285750" indent="-285750" algn="just">
              <a:buFont typeface="Arial" panose="020B0604020202020204" pitchFamily="34" charset="0"/>
              <a:buChar char="•"/>
            </a:pPr>
            <a:endParaRPr lang="es-ES_tradnl" sz="1300" b="1" dirty="0">
              <a:latin typeface="Open sans" panose="020B0606030504020204" pitchFamily="34" charset="0"/>
              <a:ea typeface="Open sans" panose="020B0606030504020204" pitchFamily="34" charset="0"/>
              <a:cs typeface="Open sans" panose="020B0606030504020204" pitchFamily="34" charset="0"/>
            </a:endParaRPr>
          </a:p>
          <a:p>
            <a:pPr marL="285750" indent="-285750" algn="just">
              <a:buFont typeface="Arial" panose="020B0604020202020204" pitchFamily="34" charset="0"/>
              <a:buChar char="•"/>
            </a:pPr>
            <a:r>
              <a:rPr lang="es-ES_tradnl" sz="1300" dirty="0">
                <a:latin typeface="Open sans" panose="020B0606030504020204" pitchFamily="34" charset="0"/>
                <a:ea typeface="Open sans" panose="020B0606030504020204" pitchFamily="34" charset="0"/>
                <a:cs typeface="Open sans" panose="020B0606030504020204" pitchFamily="34" charset="0"/>
              </a:rPr>
              <a:t>En cuanto a la variación salarial, </a:t>
            </a:r>
            <a:r>
              <a:rPr lang="es-ES_tradnl" sz="1300" b="1" dirty="0">
                <a:latin typeface="Open sans" panose="020B0606030504020204" pitchFamily="34" charset="0"/>
                <a:ea typeface="Open sans" panose="020B0606030504020204" pitchFamily="34" charset="0"/>
                <a:cs typeface="Open sans" panose="020B0606030504020204" pitchFamily="34" charset="0"/>
              </a:rPr>
              <a:t>los cuatro grandes sectores mantienen una tendencia alcista respecto al año 2020</a:t>
            </a:r>
            <a:r>
              <a:rPr lang="es-ES_tradnl" sz="1300" dirty="0">
                <a:latin typeface="Open sans" panose="020B0606030504020204" pitchFamily="34" charset="0"/>
                <a:ea typeface="Open sans" panose="020B0606030504020204" pitchFamily="34" charset="0"/>
                <a:cs typeface="Open sans" panose="020B0606030504020204" pitchFamily="34" charset="0"/>
              </a:rPr>
              <a:t>. Es la </a:t>
            </a:r>
            <a:r>
              <a:rPr lang="es-ES_tradnl" sz="1300" b="1" dirty="0">
                <a:latin typeface="Open sans" panose="020B0606030504020204" pitchFamily="34" charset="0"/>
                <a:ea typeface="Open sans" panose="020B0606030504020204" pitchFamily="34" charset="0"/>
                <a:cs typeface="Open sans" panose="020B0606030504020204" pitchFamily="34" charset="0"/>
              </a:rPr>
              <a:t>industria</a:t>
            </a:r>
            <a:r>
              <a:rPr lang="es-ES_tradnl" sz="1300" dirty="0">
                <a:latin typeface="Open sans" panose="020B0606030504020204" pitchFamily="34" charset="0"/>
                <a:ea typeface="Open sans" panose="020B0606030504020204" pitchFamily="34" charset="0"/>
                <a:cs typeface="Open sans" panose="020B0606030504020204" pitchFamily="34" charset="0"/>
              </a:rPr>
              <a:t> la que obtiene una variación mayor del incremento salarial pactado (un 208% superior al 2020) seguida de la </a:t>
            </a:r>
            <a:r>
              <a:rPr lang="es-ES_tradnl" sz="1300" b="1" dirty="0">
                <a:latin typeface="Open sans" panose="020B0606030504020204" pitchFamily="34" charset="0"/>
                <a:ea typeface="Open sans" panose="020B0606030504020204" pitchFamily="34" charset="0"/>
                <a:cs typeface="Open sans" panose="020B0606030504020204" pitchFamily="34" charset="0"/>
              </a:rPr>
              <a:t>construcción</a:t>
            </a:r>
            <a:r>
              <a:rPr lang="es-ES_tradnl" sz="1300" dirty="0">
                <a:latin typeface="Open sans" panose="020B0606030504020204" pitchFamily="34" charset="0"/>
                <a:ea typeface="Open sans" panose="020B0606030504020204" pitchFamily="34" charset="0"/>
                <a:cs typeface="Open sans" panose="020B0606030504020204" pitchFamily="34" charset="0"/>
              </a:rPr>
              <a:t> con un 138%.</a:t>
            </a:r>
          </a:p>
          <a:p>
            <a:pPr marL="285750" indent="-285750" algn="just">
              <a:buFont typeface="Arial" panose="020B0604020202020204" pitchFamily="34" charset="0"/>
              <a:buChar char="•"/>
            </a:pPr>
            <a:endParaRPr lang="es-ES_tradnl" sz="1300" b="1"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endParaRPr lang="es-ES_tradnl" sz="13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2254901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611560" y="850539"/>
            <a:ext cx="7391400" cy="461665"/>
          </a:xfrm>
          <a:prstGeom prst="rect">
            <a:avLst/>
          </a:prstGeom>
          <a:noFill/>
        </p:spPr>
        <p:txBody>
          <a:bodyPr wrap="square" rtlCol="0">
            <a:spAutoFit/>
          </a:bodyPr>
          <a:lstStyle/>
          <a:p>
            <a:r>
              <a:rPr lang="es-ES_tradnl" sz="2400" b="1" dirty="0">
                <a:solidFill>
                  <a:srgbClr val="3C358E"/>
                </a:solidFill>
                <a:latin typeface="+mj-lt"/>
                <a:cs typeface="Calibri"/>
              </a:rPr>
              <a:t>Situación salarial actual </a:t>
            </a:r>
          </a:p>
        </p:txBody>
      </p:sp>
      <p:sp>
        <p:nvSpPr>
          <p:cNvPr id="2" name="CuadroTexto 1">
            <a:extLst>
              <a:ext uri="{FF2B5EF4-FFF2-40B4-BE49-F238E27FC236}">
                <a16:creationId xmlns:a16="http://schemas.microsoft.com/office/drawing/2014/main" id="{3A05EAF3-5F81-7295-9A54-678C2FA39CFD}"/>
              </a:ext>
            </a:extLst>
          </p:cNvPr>
          <p:cNvSpPr txBox="1"/>
          <p:nvPr/>
        </p:nvSpPr>
        <p:spPr>
          <a:xfrm>
            <a:off x="1170432" y="1645920"/>
            <a:ext cx="184731" cy="369332"/>
          </a:xfrm>
          <a:prstGeom prst="rect">
            <a:avLst/>
          </a:prstGeom>
          <a:noFill/>
        </p:spPr>
        <p:txBody>
          <a:bodyPr wrap="none" rtlCol="0">
            <a:spAutoFit/>
          </a:bodyPr>
          <a:lstStyle/>
          <a:p>
            <a:endParaRPr lang="es-ES" dirty="0"/>
          </a:p>
        </p:txBody>
      </p:sp>
      <p:graphicFrame>
        <p:nvGraphicFramePr>
          <p:cNvPr id="3" name="Tabla 2">
            <a:extLst>
              <a:ext uri="{FF2B5EF4-FFF2-40B4-BE49-F238E27FC236}">
                <a16:creationId xmlns:a16="http://schemas.microsoft.com/office/drawing/2014/main" id="{5A749A14-69FA-D44B-D223-C283271CCD60}"/>
              </a:ext>
            </a:extLst>
          </p:cNvPr>
          <p:cNvGraphicFramePr>
            <a:graphicFrameLocks noGrp="1"/>
          </p:cNvGraphicFramePr>
          <p:nvPr>
            <p:extLst>
              <p:ext uri="{D42A27DB-BD31-4B8C-83A1-F6EECF244321}">
                <p14:modId xmlns:p14="http://schemas.microsoft.com/office/powerpoint/2010/main" val="2501293688"/>
              </p:ext>
            </p:extLst>
          </p:nvPr>
        </p:nvGraphicFramePr>
        <p:xfrm>
          <a:off x="611560" y="1347614"/>
          <a:ext cx="8136906" cy="3528388"/>
        </p:xfrm>
        <a:graphic>
          <a:graphicData uri="http://schemas.openxmlformats.org/drawingml/2006/table">
            <a:tbl>
              <a:tblPr firstRow="1" firstCol="1" bandRow="1">
                <a:tableStyleId>{5C22544A-7EE6-4342-B048-85BDC9FD1C3A}</a:tableStyleId>
              </a:tblPr>
              <a:tblGrid>
                <a:gridCol w="887070">
                  <a:extLst>
                    <a:ext uri="{9D8B030D-6E8A-4147-A177-3AD203B41FA5}">
                      <a16:colId xmlns:a16="http://schemas.microsoft.com/office/drawing/2014/main" val="1635359106"/>
                    </a:ext>
                  </a:extLst>
                </a:gridCol>
                <a:gridCol w="662191">
                  <a:extLst>
                    <a:ext uri="{9D8B030D-6E8A-4147-A177-3AD203B41FA5}">
                      <a16:colId xmlns:a16="http://schemas.microsoft.com/office/drawing/2014/main" val="3986388816"/>
                    </a:ext>
                  </a:extLst>
                </a:gridCol>
                <a:gridCol w="551697">
                  <a:extLst>
                    <a:ext uri="{9D8B030D-6E8A-4147-A177-3AD203B41FA5}">
                      <a16:colId xmlns:a16="http://schemas.microsoft.com/office/drawing/2014/main" val="49794466"/>
                    </a:ext>
                  </a:extLst>
                </a:gridCol>
                <a:gridCol w="104246">
                  <a:extLst>
                    <a:ext uri="{9D8B030D-6E8A-4147-A177-3AD203B41FA5}">
                      <a16:colId xmlns:a16="http://schemas.microsoft.com/office/drawing/2014/main" val="3586568761"/>
                    </a:ext>
                  </a:extLst>
                </a:gridCol>
                <a:gridCol w="887070">
                  <a:extLst>
                    <a:ext uri="{9D8B030D-6E8A-4147-A177-3AD203B41FA5}">
                      <a16:colId xmlns:a16="http://schemas.microsoft.com/office/drawing/2014/main" val="513502323"/>
                    </a:ext>
                  </a:extLst>
                </a:gridCol>
                <a:gridCol w="551697">
                  <a:extLst>
                    <a:ext uri="{9D8B030D-6E8A-4147-A177-3AD203B41FA5}">
                      <a16:colId xmlns:a16="http://schemas.microsoft.com/office/drawing/2014/main" val="925854839"/>
                    </a:ext>
                  </a:extLst>
                </a:gridCol>
                <a:gridCol w="662191">
                  <a:extLst>
                    <a:ext uri="{9D8B030D-6E8A-4147-A177-3AD203B41FA5}">
                      <a16:colId xmlns:a16="http://schemas.microsoft.com/office/drawing/2014/main" val="1688497022"/>
                    </a:ext>
                  </a:extLst>
                </a:gridCol>
                <a:gridCol w="887070">
                  <a:extLst>
                    <a:ext uri="{9D8B030D-6E8A-4147-A177-3AD203B41FA5}">
                      <a16:colId xmlns:a16="http://schemas.microsoft.com/office/drawing/2014/main" val="3848914926"/>
                    </a:ext>
                  </a:extLst>
                </a:gridCol>
                <a:gridCol w="669973">
                  <a:extLst>
                    <a:ext uri="{9D8B030D-6E8A-4147-A177-3AD203B41FA5}">
                      <a16:colId xmlns:a16="http://schemas.microsoft.com/office/drawing/2014/main" val="3925253690"/>
                    </a:ext>
                  </a:extLst>
                </a:gridCol>
                <a:gridCol w="653631">
                  <a:extLst>
                    <a:ext uri="{9D8B030D-6E8A-4147-A177-3AD203B41FA5}">
                      <a16:colId xmlns:a16="http://schemas.microsoft.com/office/drawing/2014/main" val="3467637641"/>
                    </a:ext>
                  </a:extLst>
                </a:gridCol>
                <a:gridCol w="887070">
                  <a:extLst>
                    <a:ext uri="{9D8B030D-6E8A-4147-A177-3AD203B41FA5}">
                      <a16:colId xmlns:a16="http://schemas.microsoft.com/office/drawing/2014/main" val="308233136"/>
                    </a:ext>
                  </a:extLst>
                </a:gridCol>
                <a:gridCol w="733000">
                  <a:extLst>
                    <a:ext uri="{9D8B030D-6E8A-4147-A177-3AD203B41FA5}">
                      <a16:colId xmlns:a16="http://schemas.microsoft.com/office/drawing/2014/main" val="3296649305"/>
                    </a:ext>
                  </a:extLst>
                </a:gridCol>
              </a:tblGrid>
              <a:tr h="212337">
                <a:tc gridSpan="12">
                  <a:txBody>
                    <a:bodyPr/>
                    <a:lstStyle/>
                    <a:p>
                      <a:pPr algn="ctr">
                        <a:lnSpc>
                          <a:spcPct val="107000"/>
                        </a:lnSpc>
                      </a:pPr>
                      <a:r>
                        <a:rPr lang="es-ES" sz="600" dirty="0">
                          <a:effectLst/>
                        </a:rPr>
                        <a:t>CONVENIOS REGISTRADOS CON EFECTOS ECONÓMICOS Y VARIACIÓN SALARIAL POR SECTORES DE ACTIVIDAD</a:t>
                      </a:r>
                      <a:endParaRPr lang="es-ES" sz="7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solidFill>
                      <a:srgbClr val="3B3489"/>
                    </a:solid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3453588089"/>
                  </a:ext>
                </a:extLst>
              </a:tr>
              <a:tr h="221070">
                <a:tc>
                  <a:txBody>
                    <a:bodyPr/>
                    <a:lstStyle/>
                    <a:p>
                      <a:pPr algn="l">
                        <a:lnSpc>
                          <a:spcPct val="107000"/>
                        </a:lnSpc>
                      </a:pPr>
                      <a:r>
                        <a:rPr lang="es-ES" sz="500" dirty="0">
                          <a:effectLst/>
                        </a:rPr>
                        <a:t> </a:t>
                      </a:r>
                      <a:endParaRPr lang="es-ES" sz="7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solidFill>
                      <a:srgbClr val="3B3489"/>
                    </a:solidFill>
                  </a:tcPr>
                </a:tc>
                <a:tc gridSpan="5">
                  <a:txBody>
                    <a:bodyPr/>
                    <a:lstStyle/>
                    <a:p>
                      <a:pPr algn="ctr">
                        <a:lnSpc>
                          <a:spcPct val="107000"/>
                        </a:lnSpc>
                      </a:pPr>
                      <a:r>
                        <a:rPr lang="es-ES" sz="500">
                          <a:effectLst/>
                        </a:rPr>
                        <a:t>Total, Convenios</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gridSpan="3">
                  <a:txBody>
                    <a:bodyPr/>
                    <a:lstStyle/>
                    <a:p>
                      <a:pPr algn="ctr">
                        <a:lnSpc>
                          <a:spcPct val="107000"/>
                        </a:lnSpc>
                      </a:pPr>
                      <a:r>
                        <a:rPr lang="es-ES" sz="500">
                          <a:effectLst/>
                        </a:rPr>
                        <a:t>De Empresa</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hMerge="1">
                  <a:txBody>
                    <a:bodyPr/>
                    <a:lstStyle/>
                    <a:p>
                      <a:endParaRPr lang="es-ES"/>
                    </a:p>
                  </a:txBody>
                  <a:tcPr/>
                </a:tc>
                <a:tc hMerge="1">
                  <a:txBody>
                    <a:bodyPr/>
                    <a:lstStyle/>
                    <a:p>
                      <a:endParaRPr lang="es-ES"/>
                    </a:p>
                  </a:txBody>
                  <a:tcPr/>
                </a:tc>
                <a:tc gridSpan="3">
                  <a:txBody>
                    <a:bodyPr/>
                    <a:lstStyle/>
                    <a:p>
                      <a:pPr algn="ctr">
                        <a:lnSpc>
                          <a:spcPct val="107000"/>
                        </a:lnSpc>
                      </a:pPr>
                      <a:r>
                        <a:rPr lang="es-ES" sz="500">
                          <a:effectLst/>
                        </a:rPr>
                        <a:t>Ámbito superior a la Empresa</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3667419741"/>
                  </a:ext>
                </a:extLst>
              </a:tr>
              <a:tr h="331606">
                <a:tc>
                  <a:txBody>
                    <a:bodyPr/>
                    <a:lstStyle/>
                    <a:p>
                      <a:pPr algn="l">
                        <a:lnSpc>
                          <a:spcPct val="107000"/>
                        </a:lnSpc>
                      </a:pPr>
                      <a:r>
                        <a:rPr lang="es-ES" sz="500" dirty="0">
                          <a:effectLst/>
                        </a:rPr>
                        <a:t>Año / Sector</a:t>
                      </a:r>
                      <a:endParaRPr lang="es-ES" sz="7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solidFill>
                      <a:srgbClr val="3B3489"/>
                    </a:solidFill>
                  </a:tcPr>
                </a:tc>
                <a:tc>
                  <a:txBody>
                    <a:bodyPr/>
                    <a:lstStyle/>
                    <a:p>
                      <a:pPr algn="ctr">
                        <a:lnSpc>
                          <a:spcPct val="107000"/>
                        </a:lnSpc>
                      </a:pPr>
                      <a:r>
                        <a:rPr lang="es-ES" sz="500">
                          <a:effectLst/>
                        </a:rPr>
                        <a:t>Convenios</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gridSpan="2">
                  <a:txBody>
                    <a:bodyPr/>
                    <a:lstStyle/>
                    <a:p>
                      <a:pPr algn="ctr">
                        <a:lnSpc>
                          <a:spcPct val="107000"/>
                        </a:lnSpc>
                      </a:pPr>
                      <a:r>
                        <a:rPr lang="es-ES" sz="500">
                          <a:effectLst/>
                        </a:rPr>
                        <a:t>Empresas</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hMerge="1">
                  <a:txBody>
                    <a:bodyPr/>
                    <a:lstStyle/>
                    <a:p>
                      <a:endParaRPr lang="es-ES"/>
                    </a:p>
                  </a:txBody>
                  <a:tcPr/>
                </a:tc>
                <a:tc>
                  <a:txBody>
                    <a:bodyPr/>
                    <a:lstStyle/>
                    <a:p>
                      <a:pPr algn="ctr">
                        <a:lnSpc>
                          <a:spcPct val="107000"/>
                        </a:lnSpc>
                      </a:pPr>
                      <a:r>
                        <a:rPr lang="es-ES" sz="500">
                          <a:effectLst/>
                        </a:rPr>
                        <a:t>Trabajadores</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a:txBody>
                    <a:bodyPr/>
                    <a:lstStyle/>
                    <a:p>
                      <a:pPr algn="ctr">
                        <a:lnSpc>
                          <a:spcPct val="107000"/>
                        </a:lnSpc>
                      </a:pPr>
                      <a:r>
                        <a:rPr lang="es-ES" sz="400">
                          <a:effectLst/>
                        </a:rPr>
                        <a:t>Variación </a:t>
                      </a:r>
                      <a:r>
                        <a:rPr lang="es-ES" sz="500">
                          <a:effectLst/>
                        </a:rPr>
                        <a:t>salarial (%)</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a:txBody>
                    <a:bodyPr/>
                    <a:lstStyle/>
                    <a:p>
                      <a:pPr algn="ctr">
                        <a:lnSpc>
                          <a:spcPct val="107000"/>
                        </a:lnSpc>
                      </a:pPr>
                      <a:r>
                        <a:rPr lang="es-ES" sz="500">
                          <a:effectLst/>
                        </a:rPr>
                        <a:t>Convenios</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a:txBody>
                    <a:bodyPr/>
                    <a:lstStyle/>
                    <a:p>
                      <a:pPr algn="ctr">
                        <a:lnSpc>
                          <a:spcPct val="107000"/>
                        </a:lnSpc>
                      </a:pPr>
                      <a:r>
                        <a:rPr lang="es-ES" sz="500">
                          <a:effectLst/>
                        </a:rPr>
                        <a:t>Trabajadores </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a:txBody>
                    <a:bodyPr/>
                    <a:lstStyle/>
                    <a:p>
                      <a:pPr algn="ctr">
                        <a:lnSpc>
                          <a:spcPct val="107000"/>
                        </a:lnSpc>
                      </a:pPr>
                      <a:r>
                        <a:rPr lang="es-ES" sz="400">
                          <a:effectLst/>
                        </a:rPr>
                        <a:t>Variación</a:t>
                      </a:r>
                      <a:r>
                        <a:rPr lang="es-ES" sz="500">
                          <a:effectLst/>
                        </a:rPr>
                        <a:t/>
                      </a:r>
                      <a:br>
                        <a:rPr lang="es-ES" sz="500">
                          <a:effectLst/>
                        </a:rPr>
                      </a:br>
                      <a:r>
                        <a:rPr lang="es-ES" sz="500">
                          <a:effectLst/>
                        </a:rPr>
                        <a:t>salarial</a:t>
                      </a:r>
                      <a:br>
                        <a:rPr lang="es-ES" sz="500">
                          <a:effectLst/>
                        </a:rPr>
                      </a:br>
                      <a:r>
                        <a:rPr lang="es-ES" sz="500">
                          <a:effectLst/>
                        </a:rPr>
                        <a:t>(en %)</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a:txBody>
                    <a:bodyPr/>
                    <a:lstStyle/>
                    <a:p>
                      <a:pPr algn="ctr">
                        <a:lnSpc>
                          <a:spcPct val="107000"/>
                        </a:lnSpc>
                      </a:pPr>
                      <a:r>
                        <a:rPr lang="es-ES" sz="500">
                          <a:effectLst/>
                        </a:rPr>
                        <a:t>Convenios</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a:txBody>
                    <a:bodyPr/>
                    <a:lstStyle/>
                    <a:p>
                      <a:pPr algn="ctr">
                        <a:lnSpc>
                          <a:spcPct val="107000"/>
                        </a:lnSpc>
                      </a:pPr>
                      <a:r>
                        <a:rPr lang="es-ES" sz="500">
                          <a:effectLst/>
                        </a:rPr>
                        <a:t>Trabajadores </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a:txBody>
                    <a:bodyPr/>
                    <a:lstStyle/>
                    <a:p>
                      <a:pPr algn="ctr">
                        <a:lnSpc>
                          <a:spcPct val="107000"/>
                        </a:lnSpc>
                      </a:pPr>
                      <a:r>
                        <a:rPr lang="es-ES" sz="400">
                          <a:effectLst/>
                        </a:rPr>
                        <a:t>Variación</a:t>
                      </a:r>
                      <a:r>
                        <a:rPr lang="es-ES" sz="500">
                          <a:effectLst/>
                        </a:rPr>
                        <a:t/>
                      </a:r>
                      <a:br>
                        <a:rPr lang="es-ES" sz="500">
                          <a:effectLst/>
                        </a:rPr>
                      </a:br>
                      <a:r>
                        <a:rPr lang="es-ES" sz="500">
                          <a:effectLst/>
                        </a:rPr>
                        <a:t>salarial</a:t>
                      </a:r>
                      <a:br>
                        <a:rPr lang="es-ES" sz="500">
                          <a:effectLst/>
                        </a:rPr>
                      </a:br>
                      <a:r>
                        <a:rPr lang="es-ES" sz="500">
                          <a:effectLst/>
                        </a:rPr>
                        <a:t>(en %)</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extLst>
                  <a:ext uri="{0D108BD9-81ED-4DB2-BD59-A6C34878D82A}">
                    <a16:rowId xmlns:a16="http://schemas.microsoft.com/office/drawing/2014/main" val="1104663165"/>
                  </a:ext>
                </a:extLst>
              </a:tr>
              <a:tr h="110535">
                <a:tc>
                  <a:txBody>
                    <a:bodyPr/>
                    <a:lstStyle/>
                    <a:p>
                      <a:pPr algn="l">
                        <a:lnSpc>
                          <a:spcPct val="107000"/>
                        </a:lnSpc>
                      </a:pPr>
                      <a:r>
                        <a:rPr lang="es-ES" sz="500">
                          <a:effectLst/>
                        </a:rPr>
                        <a:t>TOTAL 2018</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solidFill>
                      <a:srgbClr val="3B3489"/>
                    </a:solidFill>
                  </a:tcPr>
                </a:tc>
                <a:tc>
                  <a:txBody>
                    <a:bodyPr/>
                    <a:lstStyle/>
                    <a:p>
                      <a:pPr algn="r">
                        <a:lnSpc>
                          <a:spcPct val="107000"/>
                        </a:lnSpc>
                      </a:pPr>
                      <a:r>
                        <a:rPr lang="es-ES" sz="500">
                          <a:effectLst/>
                        </a:rPr>
                        <a:t>5.589</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gridSpan="2">
                  <a:txBody>
                    <a:bodyPr/>
                    <a:lstStyle/>
                    <a:p>
                      <a:pPr algn="r">
                        <a:lnSpc>
                          <a:spcPct val="107000"/>
                        </a:lnSpc>
                      </a:pPr>
                      <a:r>
                        <a:rPr lang="es-ES" sz="500">
                          <a:effectLst/>
                        </a:rPr>
                        <a:t>1.362.645</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hMerge="1">
                  <a:txBody>
                    <a:bodyPr/>
                    <a:lstStyle/>
                    <a:p>
                      <a:endParaRPr lang="es-ES"/>
                    </a:p>
                  </a:txBody>
                  <a:tcPr/>
                </a:tc>
                <a:tc>
                  <a:txBody>
                    <a:bodyPr/>
                    <a:lstStyle/>
                    <a:p>
                      <a:pPr algn="r">
                        <a:lnSpc>
                          <a:spcPct val="107000"/>
                        </a:lnSpc>
                      </a:pPr>
                      <a:r>
                        <a:rPr lang="es-ES" sz="500">
                          <a:effectLst/>
                        </a:rPr>
                        <a:t>11.423.657</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a:txBody>
                    <a:bodyPr/>
                    <a:lstStyle/>
                    <a:p>
                      <a:pPr algn="ctr">
                        <a:lnSpc>
                          <a:spcPct val="107000"/>
                        </a:lnSpc>
                      </a:pPr>
                      <a:r>
                        <a:rPr lang="es-ES" sz="500">
                          <a:effectLst/>
                        </a:rPr>
                        <a:t>1,73</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a:txBody>
                    <a:bodyPr/>
                    <a:lstStyle/>
                    <a:p>
                      <a:pPr algn="r">
                        <a:lnSpc>
                          <a:spcPct val="107000"/>
                        </a:lnSpc>
                      </a:pPr>
                      <a:r>
                        <a:rPr lang="es-ES" sz="500">
                          <a:effectLst/>
                        </a:rPr>
                        <a:t>4.413</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r">
                        <a:lnSpc>
                          <a:spcPct val="107000"/>
                        </a:lnSpc>
                      </a:pPr>
                      <a:r>
                        <a:rPr lang="es-ES" sz="500">
                          <a:effectLst/>
                        </a:rPr>
                        <a:t>857.724</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ctr">
                        <a:lnSpc>
                          <a:spcPct val="107000"/>
                        </a:lnSpc>
                      </a:pPr>
                      <a:r>
                        <a:rPr lang="es-ES" sz="500">
                          <a:effectLst/>
                        </a:rPr>
                        <a:t>1,44</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r">
                        <a:lnSpc>
                          <a:spcPct val="107000"/>
                        </a:lnSpc>
                      </a:pPr>
                      <a:r>
                        <a:rPr lang="es-ES" sz="500">
                          <a:effectLst/>
                        </a:rPr>
                        <a:t>1.176</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r">
                        <a:lnSpc>
                          <a:spcPct val="107000"/>
                        </a:lnSpc>
                      </a:pPr>
                      <a:r>
                        <a:rPr lang="es-ES" sz="500">
                          <a:effectLst/>
                        </a:rPr>
                        <a:t>10.565.933</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ctr">
                        <a:lnSpc>
                          <a:spcPct val="107000"/>
                        </a:lnSpc>
                      </a:pPr>
                      <a:r>
                        <a:rPr lang="es-ES" sz="500">
                          <a:effectLst/>
                        </a:rPr>
                        <a:t>1,76</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extLst>
                  <a:ext uri="{0D108BD9-81ED-4DB2-BD59-A6C34878D82A}">
                    <a16:rowId xmlns:a16="http://schemas.microsoft.com/office/drawing/2014/main" val="52870876"/>
                  </a:ext>
                </a:extLst>
              </a:tr>
              <a:tr h="110535">
                <a:tc>
                  <a:txBody>
                    <a:bodyPr/>
                    <a:lstStyle/>
                    <a:p>
                      <a:pPr algn="l">
                        <a:lnSpc>
                          <a:spcPct val="107000"/>
                        </a:lnSpc>
                      </a:pPr>
                      <a:r>
                        <a:rPr lang="es-ES" sz="500" dirty="0">
                          <a:effectLst/>
                        </a:rPr>
                        <a:t>Agrario</a:t>
                      </a:r>
                      <a:endParaRPr lang="es-ES" sz="7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solidFill>
                      <a:srgbClr val="3B3489"/>
                    </a:solidFill>
                  </a:tcPr>
                </a:tc>
                <a:tc>
                  <a:txBody>
                    <a:bodyPr/>
                    <a:lstStyle/>
                    <a:p>
                      <a:pPr algn="r">
                        <a:lnSpc>
                          <a:spcPct val="107000"/>
                        </a:lnSpc>
                      </a:pPr>
                      <a:r>
                        <a:rPr lang="es-ES" sz="500">
                          <a:effectLst/>
                        </a:rPr>
                        <a:t>105</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gridSpan="2">
                  <a:txBody>
                    <a:bodyPr/>
                    <a:lstStyle/>
                    <a:p>
                      <a:pPr algn="r">
                        <a:lnSpc>
                          <a:spcPct val="107000"/>
                        </a:lnSpc>
                      </a:pPr>
                      <a:r>
                        <a:rPr lang="es-ES" sz="500">
                          <a:effectLst/>
                        </a:rPr>
                        <a:t>83.012</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hMerge="1">
                  <a:txBody>
                    <a:bodyPr/>
                    <a:lstStyle/>
                    <a:p>
                      <a:endParaRPr lang="es-ES"/>
                    </a:p>
                  </a:txBody>
                  <a:tcPr/>
                </a:tc>
                <a:tc>
                  <a:txBody>
                    <a:bodyPr/>
                    <a:lstStyle/>
                    <a:p>
                      <a:pPr algn="r">
                        <a:lnSpc>
                          <a:spcPct val="107000"/>
                        </a:lnSpc>
                      </a:pPr>
                      <a:r>
                        <a:rPr lang="es-ES" sz="500">
                          <a:effectLst/>
                        </a:rPr>
                        <a:t>693.179</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a:txBody>
                    <a:bodyPr/>
                    <a:lstStyle/>
                    <a:p>
                      <a:pPr algn="ctr">
                        <a:lnSpc>
                          <a:spcPct val="107000"/>
                        </a:lnSpc>
                      </a:pPr>
                      <a:r>
                        <a:rPr lang="es-ES" sz="500">
                          <a:effectLst/>
                        </a:rPr>
                        <a:t>1,3</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a:txBody>
                    <a:bodyPr/>
                    <a:lstStyle/>
                    <a:p>
                      <a:pPr algn="r">
                        <a:lnSpc>
                          <a:spcPct val="107000"/>
                        </a:lnSpc>
                      </a:pPr>
                      <a:r>
                        <a:rPr lang="es-ES" sz="500">
                          <a:effectLst/>
                        </a:rPr>
                        <a:t>53</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r">
                        <a:lnSpc>
                          <a:spcPct val="107000"/>
                        </a:lnSpc>
                      </a:pPr>
                      <a:r>
                        <a:rPr lang="es-ES" sz="500">
                          <a:effectLst/>
                        </a:rPr>
                        <a:t>6.772</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ctr">
                        <a:lnSpc>
                          <a:spcPct val="107000"/>
                        </a:lnSpc>
                      </a:pPr>
                      <a:r>
                        <a:rPr lang="es-ES" sz="500">
                          <a:effectLst/>
                        </a:rPr>
                        <a:t>1,19</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r">
                        <a:lnSpc>
                          <a:spcPct val="107000"/>
                        </a:lnSpc>
                      </a:pPr>
                      <a:r>
                        <a:rPr lang="es-ES" sz="500">
                          <a:effectLst/>
                        </a:rPr>
                        <a:t>52</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r">
                        <a:lnSpc>
                          <a:spcPct val="107000"/>
                        </a:lnSpc>
                      </a:pPr>
                      <a:r>
                        <a:rPr lang="es-ES" sz="500">
                          <a:effectLst/>
                        </a:rPr>
                        <a:t>686.407</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ctr">
                        <a:lnSpc>
                          <a:spcPct val="107000"/>
                        </a:lnSpc>
                      </a:pPr>
                      <a:r>
                        <a:rPr lang="es-ES" sz="500">
                          <a:effectLst/>
                        </a:rPr>
                        <a:t>1,30</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extLst>
                  <a:ext uri="{0D108BD9-81ED-4DB2-BD59-A6C34878D82A}">
                    <a16:rowId xmlns:a16="http://schemas.microsoft.com/office/drawing/2014/main" val="227993979"/>
                  </a:ext>
                </a:extLst>
              </a:tr>
              <a:tr h="110535">
                <a:tc>
                  <a:txBody>
                    <a:bodyPr/>
                    <a:lstStyle/>
                    <a:p>
                      <a:pPr algn="l">
                        <a:lnSpc>
                          <a:spcPct val="107000"/>
                        </a:lnSpc>
                      </a:pPr>
                      <a:r>
                        <a:rPr lang="es-ES" sz="500">
                          <a:effectLst/>
                        </a:rPr>
                        <a:t>Industria</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solidFill>
                      <a:srgbClr val="3B3489"/>
                    </a:solidFill>
                  </a:tcPr>
                </a:tc>
                <a:tc>
                  <a:txBody>
                    <a:bodyPr/>
                    <a:lstStyle/>
                    <a:p>
                      <a:pPr algn="r">
                        <a:lnSpc>
                          <a:spcPct val="107000"/>
                        </a:lnSpc>
                      </a:pPr>
                      <a:r>
                        <a:rPr lang="es-ES" sz="500">
                          <a:effectLst/>
                        </a:rPr>
                        <a:t>2.009</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gridSpan="2">
                  <a:txBody>
                    <a:bodyPr/>
                    <a:lstStyle/>
                    <a:p>
                      <a:pPr algn="r">
                        <a:lnSpc>
                          <a:spcPct val="107000"/>
                        </a:lnSpc>
                      </a:pPr>
                      <a:r>
                        <a:rPr lang="es-ES" sz="500">
                          <a:effectLst/>
                        </a:rPr>
                        <a:t>208.630</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hMerge="1">
                  <a:txBody>
                    <a:bodyPr/>
                    <a:lstStyle/>
                    <a:p>
                      <a:endParaRPr lang="es-ES"/>
                    </a:p>
                  </a:txBody>
                  <a:tcPr/>
                </a:tc>
                <a:tc>
                  <a:txBody>
                    <a:bodyPr/>
                    <a:lstStyle/>
                    <a:p>
                      <a:pPr algn="r">
                        <a:lnSpc>
                          <a:spcPct val="107000"/>
                        </a:lnSpc>
                      </a:pPr>
                      <a:r>
                        <a:rPr lang="es-ES" sz="500">
                          <a:effectLst/>
                        </a:rPr>
                        <a:t>2.636.198</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a:txBody>
                    <a:bodyPr/>
                    <a:lstStyle/>
                    <a:p>
                      <a:pPr algn="ctr">
                        <a:lnSpc>
                          <a:spcPct val="107000"/>
                        </a:lnSpc>
                      </a:pPr>
                      <a:r>
                        <a:rPr lang="es-ES" sz="500">
                          <a:effectLst/>
                        </a:rPr>
                        <a:t>1,87</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a:txBody>
                    <a:bodyPr/>
                    <a:lstStyle/>
                    <a:p>
                      <a:pPr algn="r">
                        <a:lnSpc>
                          <a:spcPct val="107000"/>
                        </a:lnSpc>
                      </a:pPr>
                      <a:r>
                        <a:rPr lang="es-ES" sz="500">
                          <a:effectLst/>
                        </a:rPr>
                        <a:t>1.676</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r">
                        <a:lnSpc>
                          <a:spcPct val="107000"/>
                        </a:lnSpc>
                      </a:pPr>
                      <a:r>
                        <a:rPr lang="es-ES" sz="500">
                          <a:effectLst/>
                        </a:rPr>
                        <a:t>324.536</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ctr">
                        <a:lnSpc>
                          <a:spcPct val="107000"/>
                        </a:lnSpc>
                      </a:pPr>
                      <a:r>
                        <a:rPr lang="es-ES" sz="500">
                          <a:effectLst/>
                        </a:rPr>
                        <a:t>1,43</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r">
                        <a:lnSpc>
                          <a:spcPct val="107000"/>
                        </a:lnSpc>
                      </a:pPr>
                      <a:r>
                        <a:rPr lang="es-ES" sz="500">
                          <a:effectLst/>
                        </a:rPr>
                        <a:t>333</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r">
                        <a:lnSpc>
                          <a:spcPct val="107000"/>
                        </a:lnSpc>
                      </a:pPr>
                      <a:r>
                        <a:rPr lang="es-ES" sz="500">
                          <a:effectLst/>
                        </a:rPr>
                        <a:t>2.311.662</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ctr">
                        <a:lnSpc>
                          <a:spcPct val="107000"/>
                        </a:lnSpc>
                      </a:pPr>
                      <a:r>
                        <a:rPr lang="es-ES" sz="500">
                          <a:effectLst/>
                        </a:rPr>
                        <a:t>1,93</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extLst>
                  <a:ext uri="{0D108BD9-81ED-4DB2-BD59-A6C34878D82A}">
                    <a16:rowId xmlns:a16="http://schemas.microsoft.com/office/drawing/2014/main" val="4279338530"/>
                  </a:ext>
                </a:extLst>
              </a:tr>
              <a:tr h="110535">
                <a:tc>
                  <a:txBody>
                    <a:bodyPr/>
                    <a:lstStyle/>
                    <a:p>
                      <a:pPr algn="l">
                        <a:lnSpc>
                          <a:spcPct val="107000"/>
                        </a:lnSpc>
                      </a:pPr>
                      <a:r>
                        <a:rPr lang="es-ES" sz="500">
                          <a:effectLst/>
                        </a:rPr>
                        <a:t>Construcción</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solidFill>
                      <a:srgbClr val="3B3489"/>
                    </a:solidFill>
                  </a:tcPr>
                </a:tc>
                <a:tc>
                  <a:txBody>
                    <a:bodyPr/>
                    <a:lstStyle/>
                    <a:p>
                      <a:pPr algn="r">
                        <a:lnSpc>
                          <a:spcPct val="107000"/>
                        </a:lnSpc>
                      </a:pPr>
                      <a:r>
                        <a:rPr lang="es-ES" sz="500">
                          <a:effectLst/>
                        </a:rPr>
                        <a:t>158</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gridSpan="2">
                  <a:txBody>
                    <a:bodyPr/>
                    <a:lstStyle/>
                    <a:p>
                      <a:pPr algn="r">
                        <a:lnSpc>
                          <a:spcPct val="107000"/>
                        </a:lnSpc>
                      </a:pPr>
                      <a:r>
                        <a:rPr lang="es-ES" sz="500">
                          <a:effectLst/>
                        </a:rPr>
                        <a:t>104.087</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hMerge="1">
                  <a:txBody>
                    <a:bodyPr/>
                    <a:lstStyle/>
                    <a:p>
                      <a:endParaRPr lang="es-ES"/>
                    </a:p>
                  </a:txBody>
                  <a:tcPr/>
                </a:tc>
                <a:tc>
                  <a:txBody>
                    <a:bodyPr/>
                    <a:lstStyle/>
                    <a:p>
                      <a:pPr algn="r">
                        <a:lnSpc>
                          <a:spcPct val="107000"/>
                        </a:lnSpc>
                      </a:pPr>
                      <a:r>
                        <a:rPr lang="es-ES" sz="500">
                          <a:effectLst/>
                        </a:rPr>
                        <a:t>658.205</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a:txBody>
                    <a:bodyPr/>
                    <a:lstStyle/>
                    <a:p>
                      <a:pPr algn="ctr">
                        <a:lnSpc>
                          <a:spcPct val="107000"/>
                        </a:lnSpc>
                      </a:pPr>
                      <a:r>
                        <a:rPr lang="es-ES" sz="500">
                          <a:effectLst/>
                        </a:rPr>
                        <a:t>1,98</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a:txBody>
                    <a:bodyPr/>
                    <a:lstStyle/>
                    <a:p>
                      <a:pPr algn="r">
                        <a:lnSpc>
                          <a:spcPct val="107000"/>
                        </a:lnSpc>
                      </a:pPr>
                      <a:r>
                        <a:rPr lang="es-ES" sz="500">
                          <a:effectLst/>
                        </a:rPr>
                        <a:t>107</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r">
                        <a:lnSpc>
                          <a:spcPct val="107000"/>
                        </a:lnSpc>
                      </a:pPr>
                      <a:r>
                        <a:rPr lang="es-ES" sz="500">
                          <a:effectLst/>
                        </a:rPr>
                        <a:t>7.594</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ctr">
                        <a:lnSpc>
                          <a:spcPct val="107000"/>
                        </a:lnSpc>
                      </a:pPr>
                      <a:r>
                        <a:rPr lang="es-ES" sz="500">
                          <a:effectLst/>
                        </a:rPr>
                        <a:t>1,66</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r">
                        <a:lnSpc>
                          <a:spcPct val="107000"/>
                        </a:lnSpc>
                      </a:pPr>
                      <a:r>
                        <a:rPr lang="es-ES" sz="500">
                          <a:effectLst/>
                        </a:rPr>
                        <a:t>51</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r">
                        <a:lnSpc>
                          <a:spcPct val="107000"/>
                        </a:lnSpc>
                      </a:pPr>
                      <a:r>
                        <a:rPr lang="es-ES" sz="500">
                          <a:effectLst/>
                        </a:rPr>
                        <a:t>650.611</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ctr">
                        <a:lnSpc>
                          <a:spcPct val="107000"/>
                        </a:lnSpc>
                      </a:pPr>
                      <a:r>
                        <a:rPr lang="es-ES" sz="500">
                          <a:effectLst/>
                        </a:rPr>
                        <a:t>1,99</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extLst>
                  <a:ext uri="{0D108BD9-81ED-4DB2-BD59-A6C34878D82A}">
                    <a16:rowId xmlns:a16="http://schemas.microsoft.com/office/drawing/2014/main" val="454320112"/>
                  </a:ext>
                </a:extLst>
              </a:tr>
              <a:tr h="110535">
                <a:tc>
                  <a:txBody>
                    <a:bodyPr/>
                    <a:lstStyle/>
                    <a:p>
                      <a:pPr algn="l">
                        <a:lnSpc>
                          <a:spcPct val="107000"/>
                        </a:lnSpc>
                      </a:pPr>
                      <a:r>
                        <a:rPr lang="es-ES" sz="500" dirty="0">
                          <a:effectLst/>
                        </a:rPr>
                        <a:t>Servicios</a:t>
                      </a:r>
                      <a:endParaRPr lang="es-ES" sz="7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solidFill>
                      <a:srgbClr val="3B3489"/>
                    </a:solidFill>
                  </a:tcPr>
                </a:tc>
                <a:tc>
                  <a:txBody>
                    <a:bodyPr/>
                    <a:lstStyle/>
                    <a:p>
                      <a:pPr algn="r">
                        <a:lnSpc>
                          <a:spcPct val="107000"/>
                        </a:lnSpc>
                      </a:pPr>
                      <a:r>
                        <a:rPr lang="es-ES" sz="500">
                          <a:effectLst/>
                        </a:rPr>
                        <a:t>3.317</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gridSpan="2">
                  <a:txBody>
                    <a:bodyPr/>
                    <a:lstStyle/>
                    <a:p>
                      <a:pPr algn="r">
                        <a:lnSpc>
                          <a:spcPct val="107000"/>
                        </a:lnSpc>
                      </a:pPr>
                      <a:r>
                        <a:rPr lang="es-ES" sz="500">
                          <a:effectLst/>
                        </a:rPr>
                        <a:t>966.916</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hMerge="1">
                  <a:txBody>
                    <a:bodyPr/>
                    <a:lstStyle/>
                    <a:p>
                      <a:endParaRPr lang="es-ES"/>
                    </a:p>
                  </a:txBody>
                  <a:tcPr/>
                </a:tc>
                <a:tc>
                  <a:txBody>
                    <a:bodyPr/>
                    <a:lstStyle/>
                    <a:p>
                      <a:pPr algn="r">
                        <a:lnSpc>
                          <a:spcPct val="107000"/>
                        </a:lnSpc>
                      </a:pPr>
                      <a:r>
                        <a:rPr lang="es-ES" sz="500">
                          <a:effectLst/>
                        </a:rPr>
                        <a:t>7.436.075</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a:txBody>
                    <a:bodyPr/>
                    <a:lstStyle/>
                    <a:p>
                      <a:pPr algn="ctr">
                        <a:lnSpc>
                          <a:spcPct val="107000"/>
                        </a:lnSpc>
                      </a:pPr>
                      <a:r>
                        <a:rPr lang="es-ES" sz="500">
                          <a:effectLst/>
                        </a:rPr>
                        <a:t>1,71</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a:txBody>
                    <a:bodyPr/>
                    <a:lstStyle/>
                    <a:p>
                      <a:pPr algn="r">
                        <a:lnSpc>
                          <a:spcPct val="107000"/>
                        </a:lnSpc>
                      </a:pPr>
                      <a:r>
                        <a:rPr lang="es-ES" sz="500">
                          <a:effectLst/>
                        </a:rPr>
                        <a:t>2.577</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r">
                        <a:lnSpc>
                          <a:spcPct val="107000"/>
                        </a:lnSpc>
                      </a:pPr>
                      <a:r>
                        <a:rPr lang="es-ES" sz="500">
                          <a:effectLst/>
                        </a:rPr>
                        <a:t>518.822</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ctr">
                        <a:lnSpc>
                          <a:spcPct val="107000"/>
                        </a:lnSpc>
                      </a:pPr>
                      <a:r>
                        <a:rPr lang="es-ES" sz="500">
                          <a:effectLst/>
                        </a:rPr>
                        <a:t>1,46</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r">
                        <a:lnSpc>
                          <a:spcPct val="107000"/>
                        </a:lnSpc>
                      </a:pPr>
                      <a:r>
                        <a:rPr lang="es-ES" sz="500">
                          <a:effectLst/>
                        </a:rPr>
                        <a:t>740</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r">
                        <a:lnSpc>
                          <a:spcPct val="107000"/>
                        </a:lnSpc>
                      </a:pPr>
                      <a:r>
                        <a:rPr lang="es-ES" sz="500">
                          <a:effectLst/>
                        </a:rPr>
                        <a:t>6.917.253</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ctr">
                        <a:lnSpc>
                          <a:spcPct val="107000"/>
                        </a:lnSpc>
                      </a:pPr>
                      <a:r>
                        <a:rPr lang="es-ES" sz="500">
                          <a:effectLst/>
                        </a:rPr>
                        <a:t>1,72</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extLst>
                  <a:ext uri="{0D108BD9-81ED-4DB2-BD59-A6C34878D82A}">
                    <a16:rowId xmlns:a16="http://schemas.microsoft.com/office/drawing/2014/main" val="3457578431"/>
                  </a:ext>
                </a:extLst>
              </a:tr>
              <a:tr h="110535">
                <a:tc>
                  <a:txBody>
                    <a:bodyPr/>
                    <a:lstStyle/>
                    <a:p>
                      <a:pPr algn="l">
                        <a:lnSpc>
                          <a:spcPct val="107000"/>
                        </a:lnSpc>
                      </a:pPr>
                      <a:r>
                        <a:rPr lang="es-ES" sz="500">
                          <a:effectLst/>
                        </a:rPr>
                        <a:t>TOTAL 2019</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solidFill>
                      <a:srgbClr val="3B3489"/>
                    </a:solidFill>
                  </a:tcPr>
                </a:tc>
                <a:tc>
                  <a:txBody>
                    <a:bodyPr/>
                    <a:lstStyle/>
                    <a:p>
                      <a:pPr algn="r">
                        <a:lnSpc>
                          <a:spcPct val="107000"/>
                        </a:lnSpc>
                      </a:pPr>
                      <a:r>
                        <a:rPr lang="es-ES" sz="500">
                          <a:effectLst/>
                        </a:rPr>
                        <a:t>5.539</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gridSpan="2">
                  <a:txBody>
                    <a:bodyPr/>
                    <a:lstStyle/>
                    <a:p>
                      <a:pPr algn="r">
                        <a:lnSpc>
                          <a:spcPct val="107000"/>
                        </a:lnSpc>
                      </a:pPr>
                      <a:r>
                        <a:rPr lang="es-ES" sz="500">
                          <a:effectLst/>
                        </a:rPr>
                        <a:t>1.238.411</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hMerge="1">
                  <a:txBody>
                    <a:bodyPr/>
                    <a:lstStyle/>
                    <a:p>
                      <a:endParaRPr lang="es-ES"/>
                    </a:p>
                  </a:txBody>
                  <a:tcPr/>
                </a:tc>
                <a:tc>
                  <a:txBody>
                    <a:bodyPr/>
                    <a:lstStyle/>
                    <a:p>
                      <a:pPr algn="r">
                        <a:lnSpc>
                          <a:spcPct val="107000"/>
                        </a:lnSpc>
                      </a:pPr>
                      <a:r>
                        <a:rPr lang="es-ES" sz="500">
                          <a:effectLst/>
                        </a:rPr>
                        <a:t>11.397.608</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a:txBody>
                    <a:bodyPr/>
                    <a:lstStyle/>
                    <a:p>
                      <a:pPr algn="ctr">
                        <a:lnSpc>
                          <a:spcPct val="107000"/>
                        </a:lnSpc>
                      </a:pPr>
                      <a:r>
                        <a:rPr lang="es-ES" sz="500">
                          <a:effectLst/>
                        </a:rPr>
                        <a:t>2,24</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a:txBody>
                    <a:bodyPr/>
                    <a:lstStyle/>
                    <a:p>
                      <a:pPr algn="r">
                        <a:lnSpc>
                          <a:spcPct val="107000"/>
                        </a:lnSpc>
                      </a:pPr>
                      <a:r>
                        <a:rPr lang="es-ES" sz="500">
                          <a:effectLst/>
                        </a:rPr>
                        <a:t>4.384</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r">
                        <a:lnSpc>
                          <a:spcPct val="107000"/>
                        </a:lnSpc>
                      </a:pPr>
                      <a:r>
                        <a:rPr lang="es-ES" sz="500">
                          <a:effectLst/>
                        </a:rPr>
                        <a:t>921.249</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ctr">
                        <a:lnSpc>
                          <a:spcPct val="107000"/>
                        </a:lnSpc>
                      </a:pPr>
                      <a:r>
                        <a:rPr lang="es-ES" sz="500">
                          <a:effectLst/>
                        </a:rPr>
                        <a:t>2,03</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r">
                        <a:lnSpc>
                          <a:spcPct val="107000"/>
                        </a:lnSpc>
                      </a:pPr>
                      <a:r>
                        <a:rPr lang="es-ES" sz="500">
                          <a:effectLst/>
                        </a:rPr>
                        <a:t>1.155</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r">
                        <a:lnSpc>
                          <a:spcPct val="107000"/>
                        </a:lnSpc>
                      </a:pPr>
                      <a:r>
                        <a:rPr lang="es-ES" sz="500">
                          <a:effectLst/>
                        </a:rPr>
                        <a:t>10.476.359</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ctr">
                        <a:lnSpc>
                          <a:spcPct val="107000"/>
                        </a:lnSpc>
                      </a:pPr>
                      <a:r>
                        <a:rPr lang="es-ES" sz="500">
                          <a:effectLst/>
                        </a:rPr>
                        <a:t>2,26</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extLst>
                  <a:ext uri="{0D108BD9-81ED-4DB2-BD59-A6C34878D82A}">
                    <a16:rowId xmlns:a16="http://schemas.microsoft.com/office/drawing/2014/main" val="691730614"/>
                  </a:ext>
                </a:extLst>
              </a:tr>
              <a:tr h="110535">
                <a:tc>
                  <a:txBody>
                    <a:bodyPr/>
                    <a:lstStyle/>
                    <a:p>
                      <a:pPr algn="l">
                        <a:lnSpc>
                          <a:spcPct val="107000"/>
                        </a:lnSpc>
                      </a:pPr>
                      <a:r>
                        <a:rPr lang="es-ES" sz="500">
                          <a:effectLst/>
                        </a:rPr>
                        <a:t>Agrario</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solidFill>
                      <a:srgbClr val="3B3489"/>
                    </a:solidFill>
                  </a:tcPr>
                </a:tc>
                <a:tc>
                  <a:txBody>
                    <a:bodyPr/>
                    <a:lstStyle/>
                    <a:p>
                      <a:pPr algn="r">
                        <a:lnSpc>
                          <a:spcPct val="107000"/>
                        </a:lnSpc>
                      </a:pPr>
                      <a:r>
                        <a:rPr lang="es-ES" sz="500">
                          <a:effectLst/>
                        </a:rPr>
                        <a:t>94</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gridSpan="2">
                  <a:txBody>
                    <a:bodyPr/>
                    <a:lstStyle/>
                    <a:p>
                      <a:pPr algn="r">
                        <a:lnSpc>
                          <a:spcPct val="107000"/>
                        </a:lnSpc>
                      </a:pPr>
                      <a:r>
                        <a:rPr lang="es-ES" sz="500">
                          <a:effectLst/>
                        </a:rPr>
                        <a:t>65.292</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hMerge="1">
                  <a:txBody>
                    <a:bodyPr/>
                    <a:lstStyle/>
                    <a:p>
                      <a:endParaRPr lang="es-ES"/>
                    </a:p>
                  </a:txBody>
                  <a:tcPr/>
                </a:tc>
                <a:tc>
                  <a:txBody>
                    <a:bodyPr/>
                    <a:lstStyle/>
                    <a:p>
                      <a:pPr algn="r">
                        <a:lnSpc>
                          <a:spcPct val="107000"/>
                        </a:lnSpc>
                      </a:pPr>
                      <a:r>
                        <a:rPr lang="es-ES" sz="500">
                          <a:effectLst/>
                        </a:rPr>
                        <a:t>494.707</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a:txBody>
                    <a:bodyPr/>
                    <a:lstStyle/>
                    <a:p>
                      <a:pPr algn="ctr">
                        <a:lnSpc>
                          <a:spcPct val="107000"/>
                        </a:lnSpc>
                      </a:pPr>
                      <a:r>
                        <a:rPr lang="es-ES" sz="500">
                          <a:effectLst/>
                        </a:rPr>
                        <a:t>1,69</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a:txBody>
                    <a:bodyPr/>
                    <a:lstStyle/>
                    <a:p>
                      <a:pPr algn="r">
                        <a:lnSpc>
                          <a:spcPct val="107000"/>
                        </a:lnSpc>
                      </a:pPr>
                      <a:r>
                        <a:rPr lang="es-ES" sz="500">
                          <a:effectLst/>
                        </a:rPr>
                        <a:t>47</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r">
                        <a:lnSpc>
                          <a:spcPct val="107000"/>
                        </a:lnSpc>
                      </a:pPr>
                      <a:r>
                        <a:rPr lang="es-ES" sz="500">
                          <a:effectLst/>
                        </a:rPr>
                        <a:t>6.511</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ctr">
                        <a:lnSpc>
                          <a:spcPct val="107000"/>
                        </a:lnSpc>
                      </a:pPr>
                      <a:r>
                        <a:rPr lang="es-ES" sz="500">
                          <a:effectLst/>
                        </a:rPr>
                        <a:t>1,84</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r">
                        <a:lnSpc>
                          <a:spcPct val="107000"/>
                        </a:lnSpc>
                      </a:pPr>
                      <a:r>
                        <a:rPr lang="es-ES" sz="500">
                          <a:effectLst/>
                        </a:rPr>
                        <a:t>47</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r">
                        <a:lnSpc>
                          <a:spcPct val="107000"/>
                        </a:lnSpc>
                      </a:pPr>
                      <a:r>
                        <a:rPr lang="es-ES" sz="500">
                          <a:effectLst/>
                        </a:rPr>
                        <a:t>488.196</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ctr">
                        <a:lnSpc>
                          <a:spcPct val="107000"/>
                        </a:lnSpc>
                      </a:pPr>
                      <a:r>
                        <a:rPr lang="es-ES" sz="500">
                          <a:effectLst/>
                        </a:rPr>
                        <a:t>1,69</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extLst>
                  <a:ext uri="{0D108BD9-81ED-4DB2-BD59-A6C34878D82A}">
                    <a16:rowId xmlns:a16="http://schemas.microsoft.com/office/drawing/2014/main" val="23241787"/>
                  </a:ext>
                </a:extLst>
              </a:tr>
              <a:tr h="110535">
                <a:tc>
                  <a:txBody>
                    <a:bodyPr/>
                    <a:lstStyle/>
                    <a:p>
                      <a:pPr algn="l">
                        <a:lnSpc>
                          <a:spcPct val="107000"/>
                        </a:lnSpc>
                      </a:pPr>
                      <a:r>
                        <a:rPr lang="es-ES" sz="500">
                          <a:effectLst/>
                        </a:rPr>
                        <a:t>Industria</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solidFill>
                      <a:srgbClr val="3B3489"/>
                    </a:solidFill>
                  </a:tcPr>
                </a:tc>
                <a:tc>
                  <a:txBody>
                    <a:bodyPr/>
                    <a:lstStyle/>
                    <a:p>
                      <a:pPr algn="r">
                        <a:lnSpc>
                          <a:spcPct val="107000"/>
                        </a:lnSpc>
                      </a:pPr>
                      <a:r>
                        <a:rPr lang="es-ES" sz="500">
                          <a:effectLst/>
                        </a:rPr>
                        <a:t>1.991</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gridSpan="2">
                  <a:txBody>
                    <a:bodyPr/>
                    <a:lstStyle/>
                    <a:p>
                      <a:pPr algn="r">
                        <a:lnSpc>
                          <a:spcPct val="107000"/>
                        </a:lnSpc>
                      </a:pPr>
                      <a:r>
                        <a:rPr lang="es-ES" sz="500">
                          <a:effectLst/>
                        </a:rPr>
                        <a:t>214.750</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hMerge="1">
                  <a:txBody>
                    <a:bodyPr/>
                    <a:lstStyle/>
                    <a:p>
                      <a:endParaRPr lang="es-ES"/>
                    </a:p>
                  </a:txBody>
                  <a:tcPr/>
                </a:tc>
                <a:tc>
                  <a:txBody>
                    <a:bodyPr/>
                    <a:lstStyle/>
                    <a:p>
                      <a:pPr algn="r">
                        <a:lnSpc>
                          <a:spcPct val="107000"/>
                        </a:lnSpc>
                      </a:pPr>
                      <a:r>
                        <a:rPr lang="es-ES" sz="500">
                          <a:effectLst/>
                        </a:rPr>
                        <a:t>2.661.455</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a:txBody>
                    <a:bodyPr/>
                    <a:lstStyle/>
                    <a:p>
                      <a:pPr algn="ctr">
                        <a:lnSpc>
                          <a:spcPct val="107000"/>
                        </a:lnSpc>
                      </a:pPr>
                      <a:r>
                        <a:rPr lang="es-ES" sz="500">
                          <a:effectLst/>
                        </a:rPr>
                        <a:t>1,95</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a:txBody>
                    <a:bodyPr/>
                    <a:lstStyle/>
                    <a:p>
                      <a:pPr algn="r">
                        <a:lnSpc>
                          <a:spcPct val="107000"/>
                        </a:lnSpc>
                      </a:pPr>
                      <a:r>
                        <a:rPr lang="es-ES" sz="500">
                          <a:effectLst/>
                        </a:rPr>
                        <a:t>1.660</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r">
                        <a:lnSpc>
                          <a:spcPct val="107000"/>
                        </a:lnSpc>
                      </a:pPr>
                      <a:r>
                        <a:rPr lang="es-ES" sz="500">
                          <a:effectLst/>
                        </a:rPr>
                        <a:t>330.410</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ctr">
                        <a:lnSpc>
                          <a:spcPct val="107000"/>
                        </a:lnSpc>
                      </a:pPr>
                      <a:r>
                        <a:rPr lang="es-ES" sz="500">
                          <a:effectLst/>
                        </a:rPr>
                        <a:t>1,56</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r">
                        <a:lnSpc>
                          <a:spcPct val="107000"/>
                        </a:lnSpc>
                      </a:pPr>
                      <a:r>
                        <a:rPr lang="es-ES" sz="500">
                          <a:effectLst/>
                        </a:rPr>
                        <a:t>331</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r">
                        <a:lnSpc>
                          <a:spcPct val="107000"/>
                        </a:lnSpc>
                      </a:pPr>
                      <a:r>
                        <a:rPr lang="es-ES" sz="500">
                          <a:effectLst/>
                        </a:rPr>
                        <a:t>2.331.045</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ctr">
                        <a:lnSpc>
                          <a:spcPct val="107000"/>
                        </a:lnSpc>
                      </a:pPr>
                      <a:r>
                        <a:rPr lang="es-ES" sz="500">
                          <a:effectLst/>
                        </a:rPr>
                        <a:t>2,01</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extLst>
                  <a:ext uri="{0D108BD9-81ED-4DB2-BD59-A6C34878D82A}">
                    <a16:rowId xmlns:a16="http://schemas.microsoft.com/office/drawing/2014/main" val="2556609438"/>
                  </a:ext>
                </a:extLst>
              </a:tr>
              <a:tr h="110535">
                <a:tc>
                  <a:txBody>
                    <a:bodyPr/>
                    <a:lstStyle/>
                    <a:p>
                      <a:pPr algn="l">
                        <a:lnSpc>
                          <a:spcPct val="107000"/>
                        </a:lnSpc>
                      </a:pPr>
                      <a:r>
                        <a:rPr lang="es-ES" sz="500" dirty="0">
                          <a:effectLst/>
                        </a:rPr>
                        <a:t>Construcción</a:t>
                      </a:r>
                      <a:endParaRPr lang="es-ES" sz="7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solidFill>
                      <a:srgbClr val="3B3489"/>
                    </a:solidFill>
                  </a:tcPr>
                </a:tc>
                <a:tc>
                  <a:txBody>
                    <a:bodyPr/>
                    <a:lstStyle/>
                    <a:p>
                      <a:pPr algn="r">
                        <a:lnSpc>
                          <a:spcPct val="107000"/>
                        </a:lnSpc>
                      </a:pPr>
                      <a:r>
                        <a:rPr lang="es-ES" sz="500">
                          <a:effectLst/>
                        </a:rPr>
                        <a:t>160</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gridSpan="2">
                  <a:txBody>
                    <a:bodyPr/>
                    <a:lstStyle/>
                    <a:p>
                      <a:pPr algn="r">
                        <a:lnSpc>
                          <a:spcPct val="107000"/>
                        </a:lnSpc>
                      </a:pPr>
                      <a:r>
                        <a:rPr lang="es-ES" sz="500">
                          <a:effectLst/>
                        </a:rPr>
                        <a:t>111.164</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hMerge="1">
                  <a:txBody>
                    <a:bodyPr/>
                    <a:lstStyle/>
                    <a:p>
                      <a:endParaRPr lang="es-ES"/>
                    </a:p>
                  </a:txBody>
                  <a:tcPr/>
                </a:tc>
                <a:tc>
                  <a:txBody>
                    <a:bodyPr/>
                    <a:lstStyle/>
                    <a:p>
                      <a:pPr algn="r">
                        <a:lnSpc>
                          <a:spcPct val="107000"/>
                        </a:lnSpc>
                      </a:pPr>
                      <a:r>
                        <a:rPr lang="es-ES" sz="500">
                          <a:effectLst/>
                        </a:rPr>
                        <a:t>811.899</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a:txBody>
                    <a:bodyPr/>
                    <a:lstStyle/>
                    <a:p>
                      <a:pPr algn="ctr">
                        <a:lnSpc>
                          <a:spcPct val="107000"/>
                        </a:lnSpc>
                      </a:pPr>
                      <a:r>
                        <a:rPr lang="es-ES" sz="500">
                          <a:effectLst/>
                        </a:rPr>
                        <a:t>2,22</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a:txBody>
                    <a:bodyPr/>
                    <a:lstStyle/>
                    <a:p>
                      <a:pPr algn="r">
                        <a:lnSpc>
                          <a:spcPct val="107000"/>
                        </a:lnSpc>
                      </a:pPr>
                      <a:r>
                        <a:rPr lang="es-ES" sz="500">
                          <a:effectLst/>
                        </a:rPr>
                        <a:t>108</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r">
                        <a:lnSpc>
                          <a:spcPct val="107000"/>
                        </a:lnSpc>
                      </a:pPr>
                      <a:r>
                        <a:rPr lang="es-ES" sz="500">
                          <a:effectLst/>
                        </a:rPr>
                        <a:t>9.428</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ctr">
                        <a:lnSpc>
                          <a:spcPct val="107000"/>
                        </a:lnSpc>
                      </a:pPr>
                      <a:r>
                        <a:rPr lang="es-ES" sz="500">
                          <a:effectLst/>
                        </a:rPr>
                        <a:t>3,09</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r">
                        <a:lnSpc>
                          <a:spcPct val="107000"/>
                        </a:lnSpc>
                      </a:pPr>
                      <a:r>
                        <a:rPr lang="es-ES" sz="500">
                          <a:effectLst/>
                        </a:rPr>
                        <a:t>52</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r">
                        <a:lnSpc>
                          <a:spcPct val="107000"/>
                        </a:lnSpc>
                      </a:pPr>
                      <a:r>
                        <a:rPr lang="es-ES" sz="500">
                          <a:effectLst/>
                        </a:rPr>
                        <a:t>802.471</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ctr">
                        <a:lnSpc>
                          <a:spcPct val="107000"/>
                        </a:lnSpc>
                      </a:pPr>
                      <a:r>
                        <a:rPr lang="es-ES" sz="500">
                          <a:effectLst/>
                        </a:rPr>
                        <a:t>2,21</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extLst>
                  <a:ext uri="{0D108BD9-81ED-4DB2-BD59-A6C34878D82A}">
                    <a16:rowId xmlns:a16="http://schemas.microsoft.com/office/drawing/2014/main" val="3984477242"/>
                  </a:ext>
                </a:extLst>
              </a:tr>
              <a:tr h="110535">
                <a:tc>
                  <a:txBody>
                    <a:bodyPr/>
                    <a:lstStyle/>
                    <a:p>
                      <a:pPr algn="l">
                        <a:lnSpc>
                          <a:spcPct val="107000"/>
                        </a:lnSpc>
                      </a:pPr>
                      <a:r>
                        <a:rPr lang="es-ES" sz="500">
                          <a:effectLst/>
                        </a:rPr>
                        <a:t>Servicios</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solidFill>
                      <a:srgbClr val="3B3489"/>
                    </a:solidFill>
                  </a:tcPr>
                </a:tc>
                <a:tc>
                  <a:txBody>
                    <a:bodyPr/>
                    <a:lstStyle/>
                    <a:p>
                      <a:pPr algn="r">
                        <a:lnSpc>
                          <a:spcPct val="107000"/>
                        </a:lnSpc>
                      </a:pPr>
                      <a:r>
                        <a:rPr lang="es-ES" sz="500">
                          <a:effectLst/>
                        </a:rPr>
                        <a:t>3.294</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gridSpan="2">
                  <a:txBody>
                    <a:bodyPr/>
                    <a:lstStyle/>
                    <a:p>
                      <a:pPr algn="r">
                        <a:lnSpc>
                          <a:spcPct val="107000"/>
                        </a:lnSpc>
                      </a:pPr>
                      <a:r>
                        <a:rPr lang="es-ES" sz="500">
                          <a:effectLst/>
                        </a:rPr>
                        <a:t>847.205</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hMerge="1">
                  <a:txBody>
                    <a:bodyPr/>
                    <a:lstStyle/>
                    <a:p>
                      <a:endParaRPr lang="es-ES"/>
                    </a:p>
                  </a:txBody>
                  <a:tcPr/>
                </a:tc>
                <a:tc>
                  <a:txBody>
                    <a:bodyPr/>
                    <a:lstStyle/>
                    <a:p>
                      <a:pPr algn="r">
                        <a:lnSpc>
                          <a:spcPct val="107000"/>
                        </a:lnSpc>
                      </a:pPr>
                      <a:r>
                        <a:rPr lang="es-ES" sz="500" dirty="0">
                          <a:effectLst/>
                        </a:rPr>
                        <a:t>7.429.547</a:t>
                      </a:r>
                      <a:endParaRPr lang="es-ES" sz="7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a:txBody>
                    <a:bodyPr/>
                    <a:lstStyle/>
                    <a:p>
                      <a:pPr algn="ctr">
                        <a:lnSpc>
                          <a:spcPct val="107000"/>
                        </a:lnSpc>
                      </a:pPr>
                      <a:r>
                        <a:rPr lang="es-ES" sz="500">
                          <a:effectLst/>
                        </a:rPr>
                        <a:t>2,39</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a:txBody>
                    <a:bodyPr/>
                    <a:lstStyle/>
                    <a:p>
                      <a:pPr algn="r">
                        <a:lnSpc>
                          <a:spcPct val="107000"/>
                        </a:lnSpc>
                      </a:pPr>
                      <a:r>
                        <a:rPr lang="es-ES" sz="500">
                          <a:effectLst/>
                        </a:rPr>
                        <a:t>2.569</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r">
                        <a:lnSpc>
                          <a:spcPct val="107000"/>
                        </a:lnSpc>
                      </a:pPr>
                      <a:r>
                        <a:rPr lang="es-ES" sz="500">
                          <a:effectLst/>
                        </a:rPr>
                        <a:t>574.900</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ctr">
                        <a:lnSpc>
                          <a:spcPct val="107000"/>
                        </a:lnSpc>
                      </a:pPr>
                      <a:r>
                        <a:rPr lang="es-ES" sz="500">
                          <a:effectLst/>
                        </a:rPr>
                        <a:t>2,28</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r">
                        <a:lnSpc>
                          <a:spcPct val="107000"/>
                        </a:lnSpc>
                      </a:pPr>
                      <a:r>
                        <a:rPr lang="es-ES" sz="500">
                          <a:effectLst/>
                        </a:rPr>
                        <a:t>725</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r">
                        <a:lnSpc>
                          <a:spcPct val="107000"/>
                        </a:lnSpc>
                      </a:pPr>
                      <a:r>
                        <a:rPr lang="es-ES" sz="500">
                          <a:effectLst/>
                        </a:rPr>
                        <a:t>6.854.647</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ctr">
                        <a:lnSpc>
                          <a:spcPct val="107000"/>
                        </a:lnSpc>
                      </a:pPr>
                      <a:r>
                        <a:rPr lang="es-ES" sz="500">
                          <a:effectLst/>
                        </a:rPr>
                        <a:t>2,39</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extLst>
                  <a:ext uri="{0D108BD9-81ED-4DB2-BD59-A6C34878D82A}">
                    <a16:rowId xmlns:a16="http://schemas.microsoft.com/office/drawing/2014/main" val="926326031"/>
                  </a:ext>
                </a:extLst>
              </a:tr>
              <a:tr h="110535">
                <a:tc>
                  <a:txBody>
                    <a:bodyPr/>
                    <a:lstStyle/>
                    <a:p>
                      <a:pPr algn="l">
                        <a:lnSpc>
                          <a:spcPct val="107000"/>
                        </a:lnSpc>
                      </a:pPr>
                      <a:r>
                        <a:rPr lang="es-ES" sz="500">
                          <a:effectLst/>
                        </a:rPr>
                        <a:t>TOTAL 2020*</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solidFill>
                      <a:srgbClr val="3B3489"/>
                    </a:solidFill>
                  </a:tcPr>
                </a:tc>
                <a:tc>
                  <a:txBody>
                    <a:bodyPr/>
                    <a:lstStyle/>
                    <a:p>
                      <a:pPr algn="r">
                        <a:lnSpc>
                          <a:spcPct val="107000"/>
                        </a:lnSpc>
                      </a:pPr>
                      <a:r>
                        <a:rPr lang="es-ES" sz="500">
                          <a:effectLst/>
                        </a:rPr>
                        <a:t>4.915</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gridSpan="2">
                  <a:txBody>
                    <a:bodyPr/>
                    <a:lstStyle/>
                    <a:p>
                      <a:pPr algn="r">
                        <a:lnSpc>
                          <a:spcPct val="107000"/>
                        </a:lnSpc>
                      </a:pPr>
                      <a:r>
                        <a:rPr lang="es-ES" sz="500">
                          <a:effectLst/>
                        </a:rPr>
                        <a:t>1.161.164</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hMerge="1">
                  <a:txBody>
                    <a:bodyPr/>
                    <a:lstStyle/>
                    <a:p>
                      <a:endParaRPr lang="es-ES"/>
                    </a:p>
                  </a:txBody>
                  <a:tcPr/>
                </a:tc>
                <a:tc>
                  <a:txBody>
                    <a:bodyPr/>
                    <a:lstStyle/>
                    <a:p>
                      <a:pPr algn="r">
                        <a:lnSpc>
                          <a:spcPct val="107000"/>
                        </a:lnSpc>
                      </a:pPr>
                      <a:r>
                        <a:rPr lang="es-ES" sz="500">
                          <a:effectLst/>
                        </a:rPr>
                        <a:t>10.700.757</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ctr">
                        <a:lnSpc>
                          <a:spcPct val="107000"/>
                        </a:lnSpc>
                      </a:pPr>
                      <a:r>
                        <a:rPr lang="es-ES" sz="500">
                          <a:effectLst/>
                        </a:rPr>
                        <a:t>1,74</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r">
                        <a:lnSpc>
                          <a:spcPct val="107000"/>
                        </a:lnSpc>
                      </a:pPr>
                      <a:r>
                        <a:rPr lang="es-ES" sz="500">
                          <a:effectLst/>
                        </a:rPr>
                        <a:t>3.849</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r">
                        <a:lnSpc>
                          <a:spcPct val="107000"/>
                        </a:lnSpc>
                      </a:pPr>
                      <a:r>
                        <a:rPr lang="es-ES" sz="500">
                          <a:effectLst/>
                        </a:rPr>
                        <a:t>787.822</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ctr">
                        <a:lnSpc>
                          <a:spcPct val="107000"/>
                        </a:lnSpc>
                      </a:pPr>
                      <a:r>
                        <a:rPr lang="es-ES" sz="500">
                          <a:effectLst/>
                        </a:rPr>
                        <a:t>1,50</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r">
                        <a:lnSpc>
                          <a:spcPct val="107000"/>
                        </a:lnSpc>
                      </a:pPr>
                      <a:r>
                        <a:rPr lang="es-ES" sz="500">
                          <a:effectLst/>
                        </a:rPr>
                        <a:t>1.066</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r">
                        <a:lnSpc>
                          <a:spcPct val="107000"/>
                        </a:lnSpc>
                      </a:pPr>
                      <a:r>
                        <a:rPr lang="es-ES" sz="500">
                          <a:effectLst/>
                        </a:rPr>
                        <a:t>9.912.935</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ctr">
                        <a:lnSpc>
                          <a:spcPct val="107000"/>
                        </a:lnSpc>
                      </a:pPr>
                      <a:r>
                        <a:rPr lang="es-ES" sz="500">
                          <a:effectLst/>
                        </a:rPr>
                        <a:t>1,76</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extLst>
                  <a:ext uri="{0D108BD9-81ED-4DB2-BD59-A6C34878D82A}">
                    <a16:rowId xmlns:a16="http://schemas.microsoft.com/office/drawing/2014/main" val="3036604939"/>
                  </a:ext>
                </a:extLst>
              </a:tr>
              <a:tr h="110535">
                <a:tc>
                  <a:txBody>
                    <a:bodyPr/>
                    <a:lstStyle/>
                    <a:p>
                      <a:pPr algn="l">
                        <a:lnSpc>
                          <a:spcPct val="107000"/>
                        </a:lnSpc>
                      </a:pPr>
                      <a:r>
                        <a:rPr lang="es-ES" sz="500">
                          <a:effectLst/>
                        </a:rPr>
                        <a:t>Agrario</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solidFill>
                      <a:srgbClr val="3B3489"/>
                    </a:solidFill>
                  </a:tcPr>
                </a:tc>
                <a:tc>
                  <a:txBody>
                    <a:bodyPr/>
                    <a:lstStyle/>
                    <a:p>
                      <a:pPr algn="r">
                        <a:lnSpc>
                          <a:spcPct val="107000"/>
                        </a:lnSpc>
                      </a:pPr>
                      <a:r>
                        <a:rPr lang="es-ES" sz="500">
                          <a:effectLst/>
                        </a:rPr>
                        <a:t>88</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r">
                        <a:lnSpc>
                          <a:spcPct val="107000"/>
                        </a:lnSpc>
                      </a:pPr>
                      <a:r>
                        <a:rPr lang="es-ES" sz="500">
                          <a:effectLst/>
                        </a:rPr>
                        <a:t>82.388</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gridSpan="2">
                  <a:txBody>
                    <a:bodyPr/>
                    <a:lstStyle/>
                    <a:p>
                      <a:pPr algn="r">
                        <a:lnSpc>
                          <a:spcPct val="107000"/>
                        </a:lnSpc>
                      </a:pPr>
                      <a:r>
                        <a:rPr lang="es-ES" sz="500">
                          <a:effectLst/>
                        </a:rPr>
                        <a:t>564.160</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hMerge="1">
                  <a:txBody>
                    <a:bodyPr/>
                    <a:lstStyle/>
                    <a:p>
                      <a:endParaRPr lang="es-ES"/>
                    </a:p>
                  </a:txBody>
                  <a:tcPr/>
                </a:tc>
                <a:tc>
                  <a:txBody>
                    <a:bodyPr/>
                    <a:lstStyle/>
                    <a:p>
                      <a:pPr algn="ctr">
                        <a:lnSpc>
                          <a:spcPct val="107000"/>
                        </a:lnSpc>
                      </a:pPr>
                      <a:r>
                        <a:rPr lang="es-ES" sz="500">
                          <a:effectLst/>
                        </a:rPr>
                        <a:t>2,01</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r">
                        <a:lnSpc>
                          <a:spcPct val="107000"/>
                        </a:lnSpc>
                      </a:pPr>
                      <a:r>
                        <a:rPr lang="es-ES" sz="500">
                          <a:effectLst/>
                        </a:rPr>
                        <a:t>43</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r">
                        <a:lnSpc>
                          <a:spcPct val="107000"/>
                        </a:lnSpc>
                      </a:pPr>
                      <a:r>
                        <a:rPr lang="es-ES" sz="500">
                          <a:effectLst/>
                        </a:rPr>
                        <a:t>5.644</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ctr">
                        <a:lnSpc>
                          <a:spcPct val="107000"/>
                        </a:lnSpc>
                      </a:pPr>
                      <a:r>
                        <a:rPr lang="es-ES" sz="500">
                          <a:effectLst/>
                        </a:rPr>
                        <a:t>1,23</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r">
                        <a:lnSpc>
                          <a:spcPct val="107000"/>
                        </a:lnSpc>
                      </a:pPr>
                      <a:r>
                        <a:rPr lang="es-ES" sz="500">
                          <a:effectLst/>
                        </a:rPr>
                        <a:t>45</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r">
                        <a:lnSpc>
                          <a:spcPct val="107000"/>
                        </a:lnSpc>
                      </a:pPr>
                      <a:r>
                        <a:rPr lang="es-ES" sz="500">
                          <a:effectLst/>
                        </a:rPr>
                        <a:t>558.516</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ctr">
                        <a:lnSpc>
                          <a:spcPct val="107000"/>
                        </a:lnSpc>
                      </a:pPr>
                      <a:r>
                        <a:rPr lang="es-ES" sz="500">
                          <a:effectLst/>
                        </a:rPr>
                        <a:t>2,02</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extLst>
                  <a:ext uri="{0D108BD9-81ED-4DB2-BD59-A6C34878D82A}">
                    <a16:rowId xmlns:a16="http://schemas.microsoft.com/office/drawing/2014/main" val="3278774627"/>
                  </a:ext>
                </a:extLst>
              </a:tr>
              <a:tr h="110535">
                <a:tc>
                  <a:txBody>
                    <a:bodyPr/>
                    <a:lstStyle/>
                    <a:p>
                      <a:pPr algn="l">
                        <a:lnSpc>
                          <a:spcPct val="107000"/>
                        </a:lnSpc>
                      </a:pPr>
                      <a:r>
                        <a:rPr lang="es-ES" sz="500" dirty="0">
                          <a:effectLst/>
                        </a:rPr>
                        <a:t>Industria</a:t>
                      </a:r>
                      <a:endParaRPr lang="es-ES" sz="7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solidFill>
                      <a:srgbClr val="3B3489"/>
                    </a:solidFill>
                  </a:tcPr>
                </a:tc>
                <a:tc>
                  <a:txBody>
                    <a:bodyPr/>
                    <a:lstStyle/>
                    <a:p>
                      <a:pPr algn="r">
                        <a:lnSpc>
                          <a:spcPct val="107000"/>
                        </a:lnSpc>
                      </a:pPr>
                      <a:r>
                        <a:rPr lang="es-ES" sz="500">
                          <a:effectLst/>
                        </a:rPr>
                        <a:t>1.834</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gridSpan="2">
                  <a:txBody>
                    <a:bodyPr/>
                    <a:lstStyle/>
                    <a:p>
                      <a:pPr algn="r">
                        <a:lnSpc>
                          <a:spcPct val="107000"/>
                        </a:lnSpc>
                      </a:pPr>
                      <a:r>
                        <a:rPr lang="es-ES" sz="500">
                          <a:effectLst/>
                        </a:rPr>
                        <a:t>211.246</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hMerge="1">
                  <a:txBody>
                    <a:bodyPr/>
                    <a:lstStyle/>
                    <a:p>
                      <a:endParaRPr lang="es-ES"/>
                    </a:p>
                  </a:txBody>
                  <a:tcPr/>
                </a:tc>
                <a:tc>
                  <a:txBody>
                    <a:bodyPr/>
                    <a:lstStyle/>
                    <a:p>
                      <a:pPr algn="r">
                        <a:lnSpc>
                          <a:spcPct val="107000"/>
                        </a:lnSpc>
                      </a:pPr>
                      <a:r>
                        <a:rPr lang="es-ES" sz="500">
                          <a:effectLst/>
                        </a:rPr>
                        <a:t>2.781.243</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ctr">
                        <a:lnSpc>
                          <a:spcPct val="107000"/>
                        </a:lnSpc>
                      </a:pPr>
                      <a:r>
                        <a:rPr lang="es-ES" sz="500">
                          <a:effectLst/>
                        </a:rPr>
                        <a:t>1,53</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r">
                        <a:lnSpc>
                          <a:spcPct val="107000"/>
                        </a:lnSpc>
                      </a:pPr>
                      <a:r>
                        <a:rPr lang="es-ES" sz="500">
                          <a:effectLst/>
                        </a:rPr>
                        <a:t>1.522</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r">
                        <a:lnSpc>
                          <a:spcPct val="107000"/>
                        </a:lnSpc>
                      </a:pPr>
                      <a:r>
                        <a:rPr lang="es-ES" sz="500">
                          <a:effectLst/>
                        </a:rPr>
                        <a:t>305.188</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ctr">
                        <a:lnSpc>
                          <a:spcPct val="107000"/>
                        </a:lnSpc>
                      </a:pPr>
                      <a:r>
                        <a:rPr lang="es-ES" sz="500">
                          <a:effectLst/>
                        </a:rPr>
                        <a:t>1,34</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r">
                        <a:lnSpc>
                          <a:spcPct val="107000"/>
                        </a:lnSpc>
                      </a:pPr>
                      <a:r>
                        <a:rPr lang="es-ES" sz="500">
                          <a:effectLst/>
                        </a:rPr>
                        <a:t>312</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r">
                        <a:lnSpc>
                          <a:spcPct val="107000"/>
                        </a:lnSpc>
                      </a:pPr>
                      <a:r>
                        <a:rPr lang="es-ES" sz="500">
                          <a:effectLst/>
                        </a:rPr>
                        <a:t>2.476.055</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ctr">
                        <a:lnSpc>
                          <a:spcPct val="107000"/>
                        </a:lnSpc>
                      </a:pPr>
                      <a:r>
                        <a:rPr lang="es-ES" sz="500">
                          <a:effectLst/>
                        </a:rPr>
                        <a:t>1,55</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extLst>
                  <a:ext uri="{0D108BD9-81ED-4DB2-BD59-A6C34878D82A}">
                    <a16:rowId xmlns:a16="http://schemas.microsoft.com/office/drawing/2014/main" val="3375695154"/>
                  </a:ext>
                </a:extLst>
              </a:tr>
              <a:tr h="110535">
                <a:tc>
                  <a:txBody>
                    <a:bodyPr/>
                    <a:lstStyle/>
                    <a:p>
                      <a:pPr algn="l">
                        <a:lnSpc>
                          <a:spcPct val="107000"/>
                        </a:lnSpc>
                      </a:pPr>
                      <a:r>
                        <a:rPr lang="es-ES" sz="500">
                          <a:effectLst/>
                        </a:rPr>
                        <a:t>Construcción</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solidFill>
                      <a:srgbClr val="3B3489"/>
                    </a:solidFill>
                  </a:tcPr>
                </a:tc>
                <a:tc>
                  <a:txBody>
                    <a:bodyPr/>
                    <a:lstStyle/>
                    <a:p>
                      <a:pPr algn="r">
                        <a:lnSpc>
                          <a:spcPct val="107000"/>
                        </a:lnSpc>
                      </a:pPr>
                      <a:r>
                        <a:rPr lang="es-ES" sz="500">
                          <a:effectLst/>
                        </a:rPr>
                        <a:t>136</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gridSpan="2">
                  <a:txBody>
                    <a:bodyPr/>
                    <a:lstStyle/>
                    <a:p>
                      <a:pPr algn="r">
                        <a:lnSpc>
                          <a:spcPct val="107000"/>
                        </a:lnSpc>
                      </a:pPr>
                      <a:r>
                        <a:rPr lang="es-ES" sz="500">
                          <a:effectLst/>
                        </a:rPr>
                        <a:t>106.276</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hMerge="1">
                  <a:txBody>
                    <a:bodyPr/>
                    <a:lstStyle/>
                    <a:p>
                      <a:endParaRPr lang="es-ES"/>
                    </a:p>
                  </a:txBody>
                  <a:tcPr/>
                </a:tc>
                <a:tc>
                  <a:txBody>
                    <a:bodyPr/>
                    <a:lstStyle/>
                    <a:p>
                      <a:pPr algn="r">
                        <a:lnSpc>
                          <a:spcPct val="107000"/>
                        </a:lnSpc>
                      </a:pPr>
                      <a:r>
                        <a:rPr lang="es-ES" sz="500">
                          <a:effectLst/>
                        </a:rPr>
                        <a:t>772.515</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ctr">
                        <a:lnSpc>
                          <a:spcPct val="107000"/>
                        </a:lnSpc>
                      </a:pPr>
                      <a:r>
                        <a:rPr lang="es-ES" sz="500">
                          <a:effectLst/>
                        </a:rPr>
                        <a:t>2,23</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r">
                        <a:lnSpc>
                          <a:spcPct val="107000"/>
                        </a:lnSpc>
                      </a:pPr>
                      <a:r>
                        <a:rPr lang="es-ES" sz="500">
                          <a:effectLst/>
                        </a:rPr>
                        <a:t>86</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r">
                        <a:lnSpc>
                          <a:spcPct val="107000"/>
                        </a:lnSpc>
                      </a:pPr>
                      <a:r>
                        <a:rPr lang="es-ES" sz="500">
                          <a:effectLst/>
                        </a:rPr>
                        <a:t>8.867</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ctr">
                        <a:lnSpc>
                          <a:spcPct val="107000"/>
                        </a:lnSpc>
                      </a:pPr>
                      <a:r>
                        <a:rPr lang="es-ES" sz="500">
                          <a:effectLst/>
                        </a:rPr>
                        <a:t>1,87</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r">
                        <a:lnSpc>
                          <a:spcPct val="107000"/>
                        </a:lnSpc>
                      </a:pPr>
                      <a:r>
                        <a:rPr lang="es-ES" sz="500">
                          <a:effectLst/>
                        </a:rPr>
                        <a:t>50</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r">
                        <a:lnSpc>
                          <a:spcPct val="107000"/>
                        </a:lnSpc>
                      </a:pPr>
                      <a:r>
                        <a:rPr lang="es-ES" sz="500">
                          <a:effectLst/>
                        </a:rPr>
                        <a:t>763.648</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ctr">
                        <a:lnSpc>
                          <a:spcPct val="107000"/>
                        </a:lnSpc>
                      </a:pPr>
                      <a:r>
                        <a:rPr lang="es-ES" sz="500">
                          <a:effectLst/>
                        </a:rPr>
                        <a:t>2,23</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extLst>
                  <a:ext uri="{0D108BD9-81ED-4DB2-BD59-A6C34878D82A}">
                    <a16:rowId xmlns:a16="http://schemas.microsoft.com/office/drawing/2014/main" val="4263780552"/>
                  </a:ext>
                </a:extLst>
              </a:tr>
              <a:tr h="110535">
                <a:tc>
                  <a:txBody>
                    <a:bodyPr/>
                    <a:lstStyle/>
                    <a:p>
                      <a:pPr algn="l">
                        <a:lnSpc>
                          <a:spcPct val="107000"/>
                        </a:lnSpc>
                      </a:pPr>
                      <a:r>
                        <a:rPr lang="es-ES" sz="500">
                          <a:effectLst/>
                        </a:rPr>
                        <a:t>Servicios</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solidFill>
                      <a:srgbClr val="3B3489"/>
                    </a:solidFill>
                  </a:tcPr>
                </a:tc>
                <a:tc>
                  <a:txBody>
                    <a:bodyPr/>
                    <a:lstStyle/>
                    <a:p>
                      <a:pPr algn="r">
                        <a:lnSpc>
                          <a:spcPct val="107000"/>
                        </a:lnSpc>
                      </a:pPr>
                      <a:r>
                        <a:rPr lang="es-ES" sz="500">
                          <a:effectLst/>
                        </a:rPr>
                        <a:t>2.857</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gridSpan="2">
                  <a:txBody>
                    <a:bodyPr/>
                    <a:lstStyle/>
                    <a:p>
                      <a:pPr algn="r">
                        <a:lnSpc>
                          <a:spcPct val="107000"/>
                        </a:lnSpc>
                      </a:pPr>
                      <a:r>
                        <a:rPr lang="es-ES" sz="500">
                          <a:effectLst/>
                        </a:rPr>
                        <a:t>761.254</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hMerge="1">
                  <a:txBody>
                    <a:bodyPr/>
                    <a:lstStyle/>
                    <a:p>
                      <a:endParaRPr lang="es-ES"/>
                    </a:p>
                  </a:txBody>
                  <a:tcPr/>
                </a:tc>
                <a:tc>
                  <a:txBody>
                    <a:bodyPr/>
                    <a:lstStyle/>
                    <a:p>
                      <a:pPr algn="r">
                        <a:lnSpc>
                          <a:spcPct val="107000"/>
                        </a:lnSpc>
                      </a:pPr>
                      <a:r>
                        <a:rPr lang="es-ES" sz="500">
                          <a:effectLst/>
                        </a:rPr>
                        <a:t>6.582.839</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ctr">
                        <a:lnSpc>
                          <a:spcPct val="107000"/>
                        </a:lnSpc>
                      </a:pPr>
                      <a:r>
                        <a:rPr lang="es-ES" sz="500">
                          <a:effectLst/>
                        </a:rPr>
                        <a:t>1,74</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r">
                        <a:lnSpc>
                          <a:spcPct val="107000"/>
                        </a:lnSpc>
                      </a:pPr>
                      <a:r>
                        <a:rPr lang="es-ES" sz="500">
                          <a:effectLst/>
                        </a:rPr>
                        <a:t>2.198</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r">
                        <a:lnSpc>
                          <a:spcPct val="107000"/>
                        </a:lnSpc>
                      </a:pPr>
                      <a:r>
                        <a:rPr lang="es-ES" sz="500">
                          <a:effectLst/>
                        </a:rPr>
                        <a:t>468.123</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ctr">
                        <a:lnSpc>
                          <a:spcPct val="107000"/>
                        </a:lnSpc>
                      </a:pPr>
                      <a:r>
                        <a:rPr lang="es-ES" sz="500">
                          <a:effectLst/>
                        </a:rPr>
                        <a:t>1,60</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r">
                        <a:lnSpc>
                          <a:spcPct val="107000"/>
                        </a:lnSpc>
                      </a:pPr>
                      <a:r>
                        <a:rPr lang="es-ES" sz="500">
                          <a:effectLst/>
                        </a:rPr>
                        <a:t>659</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r">
                        <a:lnSpc>
                          <a:spcPct val="107000"/>
                        </a:lnSpc>
                      </a:pPr>
                      <a:r>
                        <a:rPr lang="es-ES" sz="500">
                          <a:effectLst/>
                        </a:rPr>
                        <a:t>6.114.716</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ctr">
                        <a:lnSpc>
                          <a:spcPct val="107000"/>
                        </a:lnSpc>
                      </a:pPr>
                      <a:r>
                        <a:rPr lang="es-ES" sz="500">
                          <a:effectLst/>
                        </a:rPr>
                        <a:t>1,76</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extLst>
                  <a:ext uri="{0D108BD9-81ED-4DB2-BD59-A6C34878D82A}">
                    <a16:rowId xmlns:a16="http://schemas.microsoft.com/office/drawing/2014/main" val="1193801570"/>
                  </a:ext>
                </a:extLst>
              </a:tr>
              <a:tr h="110535">
                <a:tc>
                  <a:txBody>
                    <a:bodyPr/>
                    <a:lstStyle/>
                    <a:p>
                      <a:pPr algn="l">
                        <a:lnSpc>
                          <a:spcPct val="107000"/>
                        </a:lnSpc>
                      </a:pPr>
                      <a:r>
                        <a:rPr lang="es-ES" sz="500" dirty="0">
                          <a:effectLst/>
                        </a:rPr>
                        <a:t>TOTAL 2021*</a:t>
                      </a:r>
                      <a:endParaRPr lang="es-ES" sz="7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solidFill>
                      <a:srgbClr val="3B3489"/>
                    </a:solidFill>
                  </a:tcPr>
                </a:tc>
                <a:tc>
                  <a:txBody>
                    <a:bodyPr/>
                    <a:lstStyle/>
                    <a:p>
                      <a:pPr algn="r">
                        <a:lnSpc>
                          <a:spcPct val="107000"/>
                        </a:lnSpc>
                      </a:pPr>
                      <a:r>
                        <a:rPr lang="es-ES" sz="500">
                          <a:effectLst/>
                        </a:rPr>
                        <a:t>3.650</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gridSpan="2">
                  <a:txBody>
                    <a:bodyPr/>
                    <a:lstStyle/>
                    <a:p>
                      <a:pPr algn="r">
                        <a:lnSpc>
                          <a:spcPct val="107000"/>
                        </a:lnSpc>
                      </a:pPr>
                      <a:r>
                        <a:rPr lang="es-ES" sz="500">
                          <a:effectLst/>
                        </a:rPr>
                        <a:t>991.882</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hMerge="1">
                  <a:txBody>
                    <a:bodyPr/>
                    <a:lstStyle/>
                    <a:p>
                      <a:endParaRPr lang="es-ES"/>
                    </a:p>
                  </a:txBody>
                  <a:tcPr/>
                </a:tc>
                <a:tc>
                  <a:txBody>
                    <a:bodyPr/>
                    <a:lstStyle/>
                    <a:p>
                      <a:pPr algn="r">
                        <a:lnSpc>
                          <a:spcPct val="107000"/>
                        </a:lnSpc>
                      </a:pPr>
                      <a:r>
                        <a:rPr lang="es-ES" sz="500">
                          <a:effectLst/>
                        </a:rPr>
                        <a:t>9.265.805</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ctr">
                        <a:lnSpc>
                          <a:spcPct val="107000"/>
                        </a:lnSpc>
                      </a:pPr>
                      <a:r>
                        <a:rPr lang="es-ES" sz="500">
                          <a:effectLst/>
                        </a:rPr>
                        <a:t>1,69</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r">
                        <a:lnSpc>
                          <a:spcPct val="107000"/>
                        </a:lnSpc>
                      </a:pPr>
                      <a:r>
                        <a:rPr lang="es-ES" sz="500">
                          <a:effectLst/>
                        </a:rPr>
                        <a:t>2.767</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r">
                        <a:lnSpc>
                          <a:spcPct val="107000"/>
                        </a:lnSpc>
                      </a:pPr>
                      <a:r>
                        <a:rPr lang="es-ES" sz="500">
                          <a:effectLst/>
                        </a:rPr>
                        <a:t>610.236</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ctr">
                        <a:lnSpc>
                          <a:spcPct val="107000"/>
                        </a:lnSpc>
                      </a:pPr>
                      <a:r>
                        <a:rPr lang="es-ES" sz="500">
                          <a:effectLst/>
                        </a:rPr>
                        <a:t>1,54</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r">
                        <a:lnSpc>
                          <a:spcPct val="107000"/>
                        </a:lnSpc>
                      </a:pPr>
                      <a:r>
                        <a:rPr lang="es-ES" sz="500">
                          <a:effectLst/>
                        </a:rPr>
                        <a:t>883</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r">
                        <a:lnSpc>
                          <a:spcPct val="107000"/>
                        </a:lnSpc>
                      </a:pPr>
                      <a:r>
                        <a:rPr lang="es-ES" sz="500">
                          <a:effectLst/>
                        </a:rPr>
                        <a:t>8.655.569</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ctr">
                        <a:lnSpc>
                          <a:spcPct val="107000"/>
                        </a:lnSpc>
                      </a:pPr>
                      <a:r>
                        <a:rPr lang="es-ES" sz="500">
                          <a:effectLst/>
                        </a:rPr>
                        <a:t>1,70</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extLst>
                  <a:ext uri="{0D108BD9-81ED-4DB2-BD59-A6C34878D82A}">
                    <a16:rowId xmlns:a16="http://schemas.microsoft.com/office/drawing/2014/main" val="1112095998"/>
                  </a:ext>
                </a:extLst>
              </a:tr>
              <a:tr h="110535">
                <a:tc>
                  <a:txBody>
                    <a:bodyPr/>
                    <a:lstStyle/>
                    <a:p>
                      <a:pPr algn="l">
                        <a:lnSpc>
                          <a:spcPct val="107000"/>
                        </a:lnSpc>
                      </a:pPr>
                      <a:r>
                        <a:rPr lang="es-ES" sz="500">
                          <a:effectLst/>
                        </a:rPr>
                        <a:t>Agrario</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solidFill>
                      <a:srgbClr val="3B3489"/>
                    </a:solidFill>
                  </a:tcPr>
                </a:tc>
                <a:tc>
                  <a:txBody>
                    <a:bodyPr/>
                    <a:lstStyle/>
                    <a:p>
                      <a:pPr algn="r">
                        <a:lnSpc>
                          <a:spcPct val="107000"/>
                        </a:lnSpc>
                      </a:pPr>
                      <a:r>
                        <a:rPr lang="es-ES" sz="500">
                          <a:effectLst/>
                        </a:rPr>
                        <a:t>75</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gridSpan="2">
                  <a:txBody>
                    <a:bodyPr/>
                    <a:lstStyle/>
                    <a:p>
                      <a:pPr algn="r">
                        <a:lnSpc>
                          <a:spcPct val="107000"/>
                        </a:lnSpc>
                      </a:pPr>
                      <a:r>
                        <a:rPr lang="es-ES" sz="500">
                          <a:effectLst/>
                        </a:rPr>
                        <a:t>62.423</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hMerge="1">
                  <a:txBody>
                    <a:bodyPr/>
                    <a:lstStyle/>
                    <a:p>
                      <a:endParaRPr lang="es-ES"/>
                    </a:p>
                  </a:txBody>
                  <a:tcPr/>
                </a:tc>
                <a:tc>
                  <a:txBody>
                    <a:bodyPr/>
                    <a:lstStyle/>
                    <a:p>
                      <a:pPr algn="r">
                        <a:lnSpc>
                          <a:spcPct val="107000"/>
                        </a:lnSpc>
                      </a:pPr>
                      <a:r>
                        <a:rPr lang="es-ES" sz="500">
                          <a:effectLst/>
                        </a:rPr>
                        <a:t>440.680</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ctr">
                        <a:lnSpc>
                          <a:spcPct val="107000"/>
                        </a:lnSpc>
                      </a:pPr>
                      <a:r>
                        <a:rPr lang="es-ES" sz="500">
                          <a:effectLst/>
                        </a:rPr>
                        <a:t>1,95</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r">
                        <a:lnSpc>
                          <a:spcPct val="107000"/>
                        </a:lnSpc>
                      </a:pPr>
                      <a:r>
                        <a:rPr lang="es-ES" sz="500">
                          <a:effectLst/>
                        </a:rPr>
                        <a:t>38</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r">
                        <a:lnSpc>
                          <a:spcPct val="107000"/>
                        </a:lnSpc>
                      </a:pPr>
                      <a:r>
                        <a:rPr lang="es-ES" sz="500">
                          <a:effectLst/>
                        </a:rPr>
                        <a:t>4.213</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ctr">
                        <a:lnSpc>
                          <a:spcPct val="107000"/>
                        </a:lnSpc>
                      </a:pPr>
                      <a:r>
                        <a:rPr lang="es-ES" sz="500">
                          <a:effectLst/>
                        </a:rPr>
                        <a:t>0,97</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r">
                        <a:lnSpc>
                          <a:spcPct val="107000"/>
                        </a:lnSpc>
                      </a:pPr>
                      <a:r>
                        <a:rPr lang="es-ES" sz="500">
                          <a:effectLst/>
                        </a:rPr>
                        <a:t>37</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r">
                        <a:lnSpc>
                          <a:spcPct val="107000"/>
                        </a:lnSpc>
                      </a:pPr>
                      <a:r>
                        <a:rPr lang="es-ES" sz="500">
                          <a:effectLst/>
                        </a:rPr>
                        <a:t>436.467</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ctr">
                        <a:lnSpc>
                          <a:spcPct val="107000"/>
                        </a:lnSpc>
                      </a:pPr>
                      <a:r>
                        <a:rPr lang="es-ES" sz="500">
                          <a:effectLst/>
                        </a:rPr>
                        <a:t>1,96</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extLst>
                  <a:ext uri="{0D108BD9-81ED-4DB2-BD59-A6C34878D82A}">
                    <a16:rowId xmlns:a16="http://schemas.microsoft.com/office/drawing/2014/main" val="1734042703"/>
                  </a:ext>
                </a:extLst>
              </a:tr>
              <a:tr h="110535">
                <a:tc>
                  <a:txBody>
                    <a:bodyPr/>
                    <a:lstStyle/>
                    <a:p>
                      <a:pPr algn="l">
                        <a:lnSpc>
                          <a:spcPct val="107000"/>
                        </a:lnSpc>
                      </a:pPr>
                      <a:r>
                        <a:rPr lang="es-ES" sz="500">
                          <a:effectLst/>
                        </a:rPr>
                        <a:t>Industria</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solidFill>
                      <a:srgbClr val="3B3489"/>
                    </a:solidFill>
                  </a:tcPr>
                </a:tc>
                <a:tc>
                  <a:txBody>
                    <a:bodyPr/>
                    <a:lstStyle/>
                    <a:p>
                      <a:pPr algn="r">
                        <a:lnSpc>
                          <a:spcPct val="107000"/>
                        </a:lnSpc>
                      </a:pPr>
                      <a:r>
                        <a:rPr lang="es-ES" sz="500">
                          <a:effectLst/>
                        </a:rPr>
                        <a:t>1.464</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gridSpan="2">
                  <a:txBody>
                    <a:bodyPr/>
                    <a:lstStyle/>
                    <a:p>
                      <a:pPr algn="r">
                        <a:lnSpc>
                          <a:spcPct val="107000"/>
                        </a:lnSpc>
                      </a:pPr>
                      <a:r>
                        <a:rPr lang="es-ES" sz="500">
                          <a:effectLst/>
                        </a:rPr>
                        <a:t>195.853</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hMerge="1">
                  <a:txBody>
                    <a:bodyPr/>
                    <a:lstStyle/>
                    <a:p>
                      <a:endParaRPr lang="es-ES"/>
                    </a:p>
                  </a:txBody>
                  <a:tcPr/>
                </a:tc>
                <a:tc>
                  <a:txBody>
                    <a:bodyPr/>
                    <a:lstStyle/>
                    <a:p>
                      <a:pPr algn="r">
                        <a:lnSpc>
                          <a:spcPct val="107000"/>
                        </a:lnSpc>
                      </a:pPr>
                      <a:r>
                        <a:rPr lang="es-ES" sz="500">
                          <a:effectLst/>
                        </a:rPr>
                        <a:t>2.562.835</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ctr">
                        <a:lnSpc>
                          <a:spcPct val="107000"/>
                        </a:lnSpc>
                      </a:pPr>
                      <a:r>
                        <a:rPr lang="es-ES" sz="500">
                          <a:effectLst/>
                        </a:rPr>
                        <a:t>1,56</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r">
                        <a:lnSpc>
                          <a:spcPct val="107000"/>
                        </a:lnSpc>
                      </a:pPr>
                      <a:r>
                        <a:rPr lang="es-ES" sz="500">
                          <a:effectLst/>
                        </a:rPr>
                        <a:t>1.188</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r">
                        <a:lnSpc>
                          <a:spcPct val="107000"/>
                        </a:lnSpc>
                      </a:pPr>
                      <a:r>
                        <a:rPr lang="es-ES" sz="500">
                          <a:effectLst/>
                        </a:rPr>
                        <a:t>251.957</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ctr">
                        <a:lnSpc>
                          <a:spcPct val="107000"/>
                        </a:lnSpc>
                      </a:pPr>
                      <a:r>
                        <a:rPr lang="es-ES" sz="500">
                          <a:effectLst/>
                        </a:rPr>
                        <a:t>1,92</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r">
                        <a:lnSpc>
                          <a:spcPct val="107000"/>
                        </a:lnSpc>
                      </a:pPr>
                      <a:r>
                        <a:rPr lang="es-ES" sz="500">
                          <a:effectLst/>
                        </a:rPr>
                        <a:t>276</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r">
                        <a:lnSpc>
                          <a:spcPct val="107000"/>
                        </a:lnSpc>
                      </a:pPr>
                      <a:r>
                        <a:rPr lang="es-ES" sz="500">
                          <a:effectLst/>
                        </a:rPr>
                        <a:t>2.310.878</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ctr">
                        <a:lnSpc>
                          <a:spcPct val="107000"/>
                        </a:lnSpc>
                      </a:pPr>
                      <a:r>
                        <a:rPr lang="es-ES" sz="500">
                          <a:effectLst/>
                        </a:rPr>
                        <a:t>1,52</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extLst>
                  <a:ext uri="{0D108BD9-81ED-4DB2-BD59-A6C34878D82A}">
                    <a16:rowId xmlns:a16="http://schemas.microsoft.com/office/drawing/2014/main" val="754010569"/>
                  </a:ext>
                </a:extLst>
              </a:tr>
              <a:tr h="110535">
                <a:tc>
                  <a:txBody>
                    <a:bodyPr/>
                    <a:lstStyle/>
                    <a:p>
                      <a:pPr algn="l">
                        <a:lnSpc>
                          <a:spcPct val="107000"/>
                        </a:lnSpc>
                      </a:pPr>
                      <a:r>
                        <a:rPr lang="es-ES" sz="500">
                          <a:effectLst/>
                        </a:rPr>
                        <a:t>Construcción</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solidFill>
                      <a:srgbClr val="3B3489"/>
                    </a:solidFill>
                  </a:tcPr>
                </a:tc>
                <a:tc>
                  <a:txBody>
                    <a:bodyPr/>
                    <a:lstStyle/>
                    <a:p>
                      <a:pPr algn="r">
                        <a:lnSpc>
                          <a:spcPct val="107000"/>
                        </a:lnSpc>
                      </a:pPr>
                      <a:r>
                        <a:rPr lang="es-ES" sz="500">
                          <a:effectLst/>
                        </a:rPr>
                        <a:t>111</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gridSpan="2">
                  <a:txBody>
                    <a:bodyPr/>
                    <a:lstStyle/>
                    <a:p>
                      <a:pPr algn="r">
                        <a:lnSpc>
                          <a:spcPct val="107000"/>
                        </a:lnSpc>
                      </a:pPr>
                      <a:r>
                        <a:rPr lang="es-ES" sz="500">
                          <a:effectLst/>
                        </a:rPr>
                        <a:t>99.021</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hMerge="1">
                  <a:txBody>
                    <a:bodyPr/>
                    <a:lstStyle/>
                    <a:p>
                      <a:endParaRPr lang="es-ES"/>
                    </a:p>
                  </a:txBody>
                  <a:tcPr/>
                </a:tc>
                <a:tc>
                  <a:txBody>
                    <a:bodyPr/>
                    <a:lstStyle/>
                    <a:p>
                      <a:pPr algn="r">
                        <a:lnSpc>
                          <a:spcPct val="107000"/>
                        </a:lnSpc>
                      </a:pPr>
                      <a:r>
                        <a:rPr lang="es-ES" sz="500">
                          <a:effectLst/>
                        </a:rPr>
                        <a:t>661.568</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ctr">
                        <a:lnSpc>
                          <a:spcPct val="107000"/>
                        </a:lnSpc>
                      </a:pPr>
                      <a:r>
                        <a:rPr lang="es-ES" sz="500">
                          <a:effectLst/>
                        </a:rPr>
                        <a:t>2,49</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r">
                        <a:lnSpc>
                          <a:spcPct val="107000"/>
                        </a:lnSpc>
                      </a:pPr>
                      <a:r>
                        <a:rPr lang="es-ES" sz="500">
                          <a:effectLst/>
                        </a:rPr>
                        <a:t>62</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r">
                        <a:lnSpc>
                          <a:spcPct val="107000"/>
                        </a:lnSpc>
                      </a:pPr>
                      <a:r>
                        <a:rPr lang="es-ES" sz="500">
                          <a:effectLst/>
                        </a:rPr>
                        <a:t>8.002</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ctr">
                        <a:lnSpc>
                          <a:spcPct val="107000"/>
                        </a:lnSpc>
                      </a:pPr>
                      <a:r>
                        <a:rPr lang="es-ES" sz="500">
                          <a:effectLst/>
                        </a:rPr>
                        <a:t>2,57</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r">
                        <a:lnSpc>
                          <a:spcPct val="107000"/>
                        </a:lnSpc>
                      </a:pPr>
                      <a:r>
                        <a:rPr lang="es-ES" sz="500">
                          <a:effectLst/>
                        </a:rPr>
                        <a:t>49</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r">
                        <a:lnSpc>
                          <a:spcPct val="107000"/>
                        </a:lnSpc>
                      </a:pPr>
                      <a:r>
                        <a:rPr lang="es-ES" sz="500">
                          <a:effectLst/>
                        </a:rPr>
                        <a:t>653.566</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ctr">
                        <a:lnSpc>
                          <a:spcPct val="107000"/>
                        </a:lnSpc>
                      </a:pPr>
                      <a:r>
                        <a:rPr lang="es-ES" sz="500">
                          <a:effectLst/>
                        </a:rPr>
                        <a:t>2,49</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extLst>
                  <a:ext uri="{0D108BD9-81ED-4DB2-BD59-A6C34878D82A}">
                    <a16:rowId xmlns:a16="http://schemas.microsoft.com/office/drawing/2014/main" val="321627229"/>
                  </a:ext>
                </a:extLst>
              </a:tr>
              <a:tr h="110535">
                <a:tc>
                  <a:txBody>
                    <a:bodyPr/>
                    <a:lstStyle/>
                    <a:p>
                      <a:pPr algn="l">
                        <a:lnSpc>
                          <a:spcPct val="107000"/>
                        </a:lnSpc>
                      </a:pPr>
                      <a:r>
                        <a:rPr lang="es-ES" sz="500" dirty="0">
                          <a:effectLst/>
                        </a:rPr>
                        <a:t>Servicios</a:t>
                      </a:r>
                      <a:endParaRPr lang="es-ES" sz="7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solidFill>
                      <a:srgbClr val="3B3489"/>
                    </a:solidFill>
                  </a:tcPr>
                </a:tc>
                <a:tc>
                  <a:txBody>
                    <a:bodyPr/>
                    <a:lstStyle/>
                    <a:p>
                      <a:pPr algn="r">
                        <a:lnSpc>
                          <a:spcPct val="107000"/>
                        </a:lnSpc>
                      </a:pPr>
                      <a:r>
                        <a:rPr lang="es-ES" sz="500">
                          <a:effectLst/>
                        </a:rPr>
                        <a:t>2.000</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gridSpan="2">
                  <a:txBody>
                    <a:bodyPr/>
                    <a:lstStyle/>
                    <a:p>
                      <a:pPr algn="r">
                        <a:lnSpc>
                          <a:spcPct val="107000"/>
                        </a:lnSpc>
                      </a:pPr>
                      <a:r>
                        <a:rPr lang="es-ES" sz="500">
                          <a:effectLst/>
                        </a:rPr>
                        <a:t>634.585</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hMerge="1">
                  <a:txBody>
                    <a:bodyPr/>
                    <a:lstStyle/>
                    <a:p>
                      <a:endParaRPr lang="es-ES"/>
                    </a:p>
                  </a:txBody>
                  <a:tcPr/>
                </a:tc>
                <a:tc>
                  <a:txBody>
                    <a:bodyPr/>
                    <a:lstStyle/>
                    <a:p>
                      <a:pPr algn="r">
                        <a:lnSpc>
                          <a:spcPct val="107000"/>
                        </a:lnSpc>
                      </a:pPr>
                      <a:r>
                        <a:rPr lang="es-ES" sz="500">
                          <a:effectLst/>
                        </a:rPr>
                        <a:t>5.600.722</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ctr">
                        <a:lnSpc>
                          <a:spcPct val="107000"/>
                        </a:lnSpc>
                      </a:pPr>
                      <a:r>
                        <a:rPr lang="es-ES" sz="500">
                          <a:effectLst/>
                        </a:rPr>
                        <a:t>1,64</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r">
                        <a:lnSpc>
                          <a:spcPct val="107000"/>
                        </a:lnSpc>
                      </a:pPr>
                      <a:r>
                        <a:rPr lang="es-ES" sz="500">
                          <a:effectLst/>
                        </a:rPr>
                        <a:t>1.479</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r">
                        <a:lnSpc>
                          <a:spcPct val="107000"/>
                        </a:lnSpc>
                      </a:pPr>
                      <a:r>
                        <a:rPr lang="es-ES" sz="500">
                          <a:effectLst/>
                        </a:rPr>
                        <a:t>346.064</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ctr">
                        <a:lnSpc>
                          <a:spcPct val="107000"/>
                        </a:lnSpc>
                      </a:pPr>
                      <a:r>
                        <a:rPr lang="es-ES" sz="500">
                          <a:effectLst/>
                        </a:rPr>
                        <a:t>1,25</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r">
                        <a:lnSpc>
                          <a:spcPct val="107000"/>
                        </a:lnSpc>
                      </a:pPr>
                      <a:r>
                        <a:rPr lang="es-ES" sz="500">
                          <a:effectLst/>
                        </a:rPr>
                        <a:t>521</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r">
                        <a:lnSpc>
                          <a:spcPct val="107000"/>
                        </a:lnSpc>
                      </a:pPr>
                      <a:r>
                        <a:rPr lang="es-ES" sz="500">
                          <a:effectLst/>
                        </a:rPr>
                        <a:t>5.254.658</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tc>
                  <a:txBody>
                    <a:bodyPr/>
                    <a:lstStyle/>
                    <a:p>
                      <a:pPr algn="ctr">
                        <a:lnSpc>
                          <a:spcPct val="107000"/>
                        </a:lnSpc>
                      </a:pPr>
                      <a:r>
                        <a:rPr lang="es-ES" sz="500">
                          <a:effectLst/>
                        </a:rPr>
                        <a:t>1,66</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tc>
                <a:extLst>
                  <a:ext uri="{0D108BD9-81ED-4DB2-BD59-A6C34878D82A}">
                    <a16:rowId xmlns:a16="http://schemas.microsoft.com/office/drawing/2014/main" val="3405313374"/>
                  </a:ext>
                </a:extLst>
              </a:tr>
              <a:tr h="110535">
                <a:tc>
                  <a:txBody>
                    <a:bodyPr/>
                    <a:lstStyle/>
                    <a:p>
                      <a:pPr algn="l">
                        <a:lnSpc>
                          <a:spcPct val="107000"/>
                        </a:lnSpc>
                      </a:pPr>
                      <a:r>
                        <a:rPr lang="es-ES" sz="500">
                          <a:effectLst/>
                        </a:rPr>
                        <a:t>TOTAL 2022*</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solidFill>
                      <a:srgbClr val="3B3489"/>
                    </a:solidFill>
                  </a:tcPr>
                </a:tc>
                <a:tc>
                  <a:txBody>
                    <a:bodyPr/>
                    <a:lstStyle/>
                    <a:p>
                      <a:pPr algn="r">
                        <a:lnSpc>
                          <a:spcPct val="107000"/>
                        </a:lnSpc>
                      </a:pPr>
                      <a:r>
                        <a:rPr lang="es-ES" sz="500">
                          <a:effectLst/>
                        </a:rPr>
                        <a:t>2.674</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gridSpan="2">
                  <a:txBody>
                    <a:bodyPr/>
                    <a:lstStyle/>
                    <a:p>
                      <a:pPr algn="r">
                        <a:lnSpc>
                          <a:spcPct val="107000"/>
                        </a:lnSpc>
                      </a:pPr>
                      <a:r>
                        <a:rPr lang="es-ES" sz="500">
                          <a:effectLst/>
                        </a:rPr>
                        <a:t>727.969</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hMerge="1">
                  <a:txBody>
                    <a:bodyPr/>
                    <a:lstStyle/>
                    <a:p>
                      <a:endParaRPr lang="es-ES"/>
                    </a:p>
                  </a:txBody>
                  <a:tcPr/>
                </a:tc>
                <a:tc>
                  <a:txBody>
                    <a:bodyPr/>
                    <a:lstStyle/>
                    <a:p>
                      <a:pPr algn="r">
                        <a:lnSpc>
                          <a:spcPct val="107000"/>
                        </a:lnSpc>
                      </a:pPr>
                      <a:r>
                        <a:rPr lang="es-ES" sz="500">
                          <a:effectLst/>
                        </a:rPr>
                        <a:t>7.587.871</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a:txBody>
                    <a:bodyPr/>
                    <a:lstStyle/>
                    <a:p>
                      <a:pPr algn="ctr">
                        <a:lnSpc>
                          <a:spcPct val="107000"/>
                        </a:lnSpc>
                      </a:pPr>
                      <a:r>
                        <a:rPr lang="es-ES" sz="500">
                          <a:effectLst/>
                        </a:rPr>
                        <a:t>2,61</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a:txBody>
                    <a:bodyPr/>
                    <a:lstStyle/>
                    <a:p>
                      <a:pPr algn="r">
                        <a:lnSpc>
                          <a:spcPct val="107000"/>
                        </a:lnSpc>
                      </a:pPr>
                      <a:r>
                        <a:rPr lang="es-ES" sz="500">
                          <a:effectLst/>
                        </a:rPr>
                        <a:t>2.022</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a:txBody>
                    <a:bodyPr/>
                    <a:lstStyle/>
                    <a:p>
                      <a:pPr algn="r">
                        <a:lnSpc>
                          <a:spcPct val="107000"/>
                        </a:lnSpc>
                      </a:pPr>
                      <a:r>
                        <a:rPr lang="es-ES" sz="500">
                          <a:effectLst/>
                        </a:rPr>
                        <a:t>493.065</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a:txBody>
                    <a:bodyPr/>
                    <a:lstStyle/>
                    <a:p>
                      <a:pPr algn="ctr">
                        <a:lnSpc>
                          <a:spcPct val="107000"/>
                        </a:lnSpc>
                      </a:pPr>
                      <a:r>
                        <a:rPr lang="es-ES" sz="500">
                          <a:effectLst/>
                        </a:rPr>
                        <a:t>2,94</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a:txBody>
                    <a:bodyPr/>
                    <a:lstStyle/>
                    <a:p>
                      <a:pPr algn="r">
                        <a:lnSpc>
                          <a:spcPct val="107000"/>
                        </a:lnSpc>
                      </a:pPr>
                      <a:r>
                        <a:rPr lang="es-ES" sz="500">
                          <a:effectLst/>
                        </a:rPr>
                        <a:t>652</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a:txBody>
                    <a:bodyPr/>
                    <a:lstStyle/>
                    <a:p>
                      <a:pPr algn="r">
                        <a:lnSpc>
                          <a:spcPct val="107000"/>
                        </a:lnSpc>
                      </a:pPr>
                      <a:r>
                        <a:rPr lang="es-ES" sz="500">
                          <a:effectLst/>
                        </a:rPr>
                        <a:t>7.094.806</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a:txBody>
                    <a:bodyPr/>
                    <a:lstStyle/>
                    <a:p>
                      <a:pPr algn="ctr">
                        <a:lnSpc>
                          <a:spcPct val="107000"/>
                        </a:lnSpc>
                      </a:pPr>
                      <a:r>
                        <a:rPr lang="es-ES" sz="500">
                          <a:effectLst/>
                        </a:rPr>
                        <a:t>2,59</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extLst>
                  <a:ext uri="{0D108BD9-81ED-4DB2-BD59-A6C34878D82A}">
                    <a16:rowId xmlns:a16="http://schemas.microsoft.com/office/drawing/2014/main" val="1366078869"/>
                  </a:ext>
                </a:extLst>
              </a:tr>
              <a:tr h="110535">
                <a:tc>
                  <a:txBody>
                    <a:bodyPr/>
                    <a:lstStyle/>
                    <a:p>
                      <a:pPr algn="l">
                        <a:lnSpc>
                          <a:spcPct val="107000"/>
                        </a:lnSpc>
                      </a:pPr>
                      <a:r>
                        <a:rPr lang="es-ES" sz="500">
                          <a:effectLst/>
                        </a:rPr>
                        <a:t>Agrario </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solidFill>
                      <a:srgbClr val="3B3489"/>
                    </a:solidFill>
                  </a:tcPr>
                </a:tc>
                <a:tc>
                  <a:txBody>
                    <a:bodyPr/>
                    <a:lstStyle/>
                    <a:p>
                      <a:pPr algn="r">
                        <a:lnSpc>
                          <a:spcPct val="107000"/>
                        </a:lnSpc>
                      </a:pPr>
                      <a:r>
                        <a:rPr lang="es-ES" sz="500">
                          <a:effectLst/>
                        </a:rPr>
                        <a:t>55</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gridSpan="2">
                  <a:txBody>
                    <a:bodyPr/>
                    <a:lstStyle/>
                    <a:p>
                      <a:pPr algn="r">
                        <a:lnSpc>
                          <a:spcPct val="107000"/>
                        </a:lnSpc>
                      </a:pPr>
                      <a:r>
                        <a:rPr lang="es-ES" sz="500">
                          <a:effectLst/>
                        </a:rPr>
                        <a:t>26.058</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hMerge="1">
                  <a:txBody>
                    <a:bodyPr/>
                    <a:lstStyle/>
                    <a:p>
                      <a:endParaRPr lang="es-ES"/>
                    </a:p>
                  </a:txBody>
                  <a:tcPr/>
                </a:tc>
                <a:tc>
                  <a:txBody>
                    <a:bodyPr/>
                    <a:lstStyle/>
                    <a:p>
                      <a:pPr algn="r">
                        <a:lnSpc>
                          <a:spcPct val="107000"/>
                        </a:lnSpc>
                      </a:pPr>
                      <a:r>
                        <a:rPr lang="es-ES" sz="500">
                          <a:effectLst/>
                        </a:rPr>
                        <a:t>214.368</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a:txBody>
                    <a:bodyPr/>
                    <a:lstStyle/>
                    <a:p>
                      <a:pPr algn="ctr">
                        <a:lnSpc>
                          <a:spcPct val="107000"/>
                        </a:lnSpc>
                      </a:pPr>
                      <a:r>
                        <a:rPr lang="es-ES" sz="500">
                          <a:effectLst/>
                        </a:rPr>
                        <a:t>2,46</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a:txBody>
                    <a:bodyPr/>
                    <a:lstStyle/>
                    <a:p>
                      <a:pPr algn="r">
                        <a:lnSpc>
                          <a:spcPct val="107000"/>
                        </a:lnSpc>
                      </a:pPr>
                      <a:r>
                        <a:rPr lang="es-ES" sz="500">
                          <a:effectLst/>
                        </a:rPr>
                        <a:t>31</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a:txBody>
                    <a:bodyPr/>
                    <a:lstStyle/>
                    <a:p>
                      <a:pPr algn="r">
                        <a:lnSpc>
                          <a:spcPct val="107000"/>
                        </a:lnSpc>
                      </a:pPr>
                      <a:r>
                        <a:rPr lang="es-ES" sz="500">
                          <a:effectLst/>
                        </a:rPr>
                        <a:t>2.463</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a:txBody>
                    <a:bodyPr/>
                    <a:lstStyle/>
                    <a:p>
                      <a:pPr algn="ctr">
                        <a:lnSpc>
                          <a:spcPct val="107000"/>
                        </a:lnSpc>
                      </a:pPr>
                      <a:r>
                        <a:rPr lang="es-ES" sz="500">
                          <a:effectLst/>
                        </a:rPr>
                        <a:t>2,85</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a:txBody>
                    <a:bodyPr/>
                    <a:lstStyle/>
                    <a:p>
                      <a:pPr algn="r">
                        <a:lnSpc>
                          <a:spcPct val="107000"/>
                        </a:lnSpc>
                      </a:pPr>
                      <a:r>
                        <a:rPr lang="es-ES" sz="500">
                          <a:effectLst/>
                        </a:rPr>
                        <a:t>24</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a:txBody>
                    <a:bodyPr/>
                    <a:lstStyle/>
                    <a:p>
                      <a:pPr algn="r">
                        <a:lnSpc>
                          <a:spcPct val="107000"/>
                        </a:lnSpc>
                      </a:pPr>
                      <a:r>
                        <a:rPr lang="es-ES" sz="500">
                          <a:effectLst/>
                        </a:rPr>
                        <a:t>211.905</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a:txBody>
                    <a:bodyPr/>
                    <a:lstStyle/>
                    <a:p>
                      <a:pPr algn="ctr">
                        <a:lnSpc>
                          <a:spcPct val="107000"/>
                        </a:lnSpc>
                      </a:pPr>
                      <a:r>
                        <a:rPr lang="es-ES" sz="500">
                          <a:effectLst/>
                        </a:rPr>
                        <a:t>2,46</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extLst>
                  <a:ext uri="{0D108BD9-81ED-4DB2-BD59-A6C34878D82A}">
                    <a16:rowId xmlns:a16="http://schemas.microsoft.com/office/drawing/2014/main" val="283387459"/>
                  </a:ext>
                </a:extLst>
              </a:tr>
              <a:tr h="110535">
                <a:tc>
                  <a:txBody>
                    <a:bodyPr/>
                    <a:lstStyle/>
                    <a:p>
                      <a:pPr algn="l">
                        <a:lnSpc>
                          <a:spcPct val="107000"/>
                        </a:lnSpc>
                      </a:pPr>
                      <a:r>
                        <a:rPr lang="es-ES" sz="500" dirty="0">
                          <a:effectLst/>
                        </a:rPr>
                        <a:t>Industria</a:t>
                      </a:r>
                      <a:endParaRPr lang="es-ES" sz="7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solidFill>
                      <a:srgbClr val="3B3489"/>
                    </a:solidFill>
                  </a:tcPr>
                </a:tc>
                <a:tc>
                  <a:txBody>
                    <a:bodyPr/>
                    <a:lstStyle/>
                    <a:p>
                      <a:pPr algn="r">
                        <a:lnSpc>
                          <a:spcPct val="107000"/>
                        </a:lnSpc>
                      </a:pPr>
                      <a:r>
                        <a:rPr lang="es-ES" sz="500">
                          <a:effectLst/>
                        </a:rPr>
                        <a:t>1.060</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gridSpan="2">
                  <a:txBody>
                    <a:bodyPr/>
                    <a:lstStyle/>
                    <a:p>
                      <a:pPr algn="r">
                        <a:lnSpc>
                          <a:spcPct val="107000"/>
                        </a:lnSpc>
                      </a:pPr>
                      <a:r>
                        <a:rPr lang="es-ES" sz="500">
                          <a:effectLst/>
                        </a:rPr>
                        <a:t>174.900</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hMerge="1">
                  <a:txBody>
                    <a:bodyPr/>
                    <a:lstStyle/>
                    <a:p>
                      <a:endParaRPr lang="es-ES"/>
                    </a:p>
                  </a:txBody>
                  <a:tcPr/>
                </a:tc>
                <a:tc>
                  <a:txBody>
                    <a:bodyPr/>
                    <a:lstStyle/>
                    <a:p>
                      <a:pPr algn="r">
                        <a:lnSpc>
                          <a:spcPct val="107000"/>
                        </a:lnSpc>
                      </a:pPr>
                      <a:r>
                        <a:rPr lang="es-ES" sz="500">
                          <a:effectLst/>
                        </a:rPr>
                        <a:t>2.237.641</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a:txBody>
                    <a:bodyPr/>
                    <a:lstStyle/>
                    <a:p>
                      <a:pPr algn="ctr">
                        <a:lnSpc>
                          <a:spcPct val="107000"/>
                        </a:lnSpc>
                      </a:pPr>
                      <a:r>
                        <a:rPr lang="es-ES" sz="500">
                          <a:effectLst/>
                        </a:rPr>
                        <a:t>3,18</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a:txBody>
                    <a:bodyPr/>
                    <a:lstStyle/>
                    <a:p>
                      <a:pPr algn="r">
                        <a:lnSpc>
                          <a:spcPct val="107000"/>
                        </a:lnSpc>
                      </a:pPr>
                      <a:r>
                        <a:rPr lang="es-ES" sz="500">
                          <a:effectLst/>
                        </a:rPr>
                        <a:t>866</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a:txBody>
                    <a:bodyPr/>
                    <a:lstStyle/>
                    <a:p>
                      <a:pPr algn="r">
                        <a:lnSpc>
                          <a:spcPct val="107000"/>
                        </a:lnSpc>
                      </a:pPr>
                      <a:r>
                        <a:rPr lang="es-ES" sz="500">
                          <a:effectLst/>
                        </a:rPr>
                        <a:t>213.073</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a:txBody>
                    <a:bodyPr/>
                    <a:lstStyle/>
                    <a:p>
                      <a:pPr algn="ctr">
                        <a:lnSpc>
                          <a:spcPct val="107000"/>
                        </a:lnSpc>
                      </a:pPr>
                      <a:r>
                        <a:rPr lang="es-ES" sz="500">
                          <a:effectLst/>
                        </a:rPr>
                        <a:t>3,21</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a:txBody>
                    <a:bodyPr/>
                    <a:lstStyle/>
                    <a:p>
                      <a:pPr algn="r">
                        <a:lnSpc>
                          <a:spcPct val="107000"/>
                        </a:lnSpc>
                      </a:pPr>
                      <a:r>
                        <a:rPr lang="es-ES" sz="500">
                          <a:effectLst/>
                        </a:rPr>
                        <a:t>194</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a:txBody>
                    <a:bodyPr/>
                    <a:lstStyle/>
                    <a:p>
                      <a:pPr algn="r">
                        <a:lnSpc>
                          <a:spcPct val="107000"/>
                        </a:lnSpc>
                      </a:pPr>
                      <a:r>
                        <a:rPr lang="es-ES" sz="500">
                          <a:effectLst/>
                        </a:rPr>
                        <a:t>2.024.568</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a:txBody>
                    <a:bodyPr/>
                    <a:lstStyle/>
                    <a:p>
                      <a:pPr algn="ctr">
                        <a:lnSpc>
                          <a:spcPct val="107000"/>
                        </a:lnSpc>
                      </a:pPr>
                      <a:r>
                        <a:rPr lang="es-ES" sz="500">
                          <a:effectLst/>
                        </a:rPr>
                        <a:t>3,17</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extLst>
                  <a:ext uri="{0D108BD9-81ED-4DB2-BD59-A6C34878D82A}">
                    <a16:rowId xmlns:a16="http://schemas.microsoft.com/office/drawing/2014/main" val="1935140250"/>
                  </a:ext>
                </a:extLst>
              </a:tr>
              <a:tr h="110535">
                <a:tc>
                  <a:txBody>
                    <a:bodyPr/>
                    <a:lstStyle/>
                    <a:p>
                      <a:pPr algn="l">
                        <a:lnSpc>
                          <a:spcPct val="107000"/>
                        </a:lnSpc>
                      </a:pPr>
                      <a:r>
                        <a:rPr lang="es-ES" sz="500">
                          <a:effectLst/>
                        </a:rPr>
                        <a:t>Construcción</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solidFill>
                      <a:srgbClr val="3B3489"/>
                    </a:solidFill>
                  </a:tcPr>
                </a:tc>
                <a:tc>
                  <a:txBody>
                    <a:bodyPr/>
                    <a:lstStyle/>
                    <a:p>
                      <a:pPr algn="r">
                        <a:lnSpc>
                          <a:spcPct val="107000"/>
                        </a:lnSpc>
                      </a:pPr>
                      <a:r>
                        <a:rPr lang="es-ES" sz="500">
                          <a:effectLst/>
                        </a:rPr>
                        <a:t>51</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gridSpan="2">
                  <a:txBody>
                    <a:bodyPr/>
                    <a:lstStyle/>
                    <a:p>
                      <a:pPr algn="r">
                        <a:lnSpc>
                          <a:spcPct val="107000"/>
                        </a:lnSpc>
                      </a:pPr>
                      <a:r>
                        <a:rPr lang="es-ES" sz="500">
                          <a:effectLst/>
                        </a:rPr>
                        <a:t>12.393</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hMerge="1">
                  <a:txBody>
                    <a:bodyPr/>
                    <a:lstStyle/>
                    <a:p>
                      <a:endParaRPr lang="es-ES"/>
                    </a:p>
                  </a:txBody>
                  <a:tcPr/>
                </a:tc>
                <a:tc>
                  <a:txBody>
                    <a:bodyPr/>
                    <a:lstStyle/>
                    <a:p>
                      <a:pPr algn="r">
                        <a:lnSpc>
                          <a:spcPct val="107000"/>
                        </a:lnSpc>
                      </a:pPr>
                      <a:r>
                        <a:rPr lang="es-ES" sz="500">
                          <a:effectLst/>
                        </a:rPr>
                        <a:t>179.871</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a:txBody>
                    <a:bodyPr/>
                    <a:lstStyle/>
                    <a:p>
                      <a:pPr algn="ctr">
                        <a:lnSpc>
                          <a:spcPct val="107000"/>
                        </a:lnSpc>
                      </a:pPr>
                      <a:r>
                        <a:rPr lang="es-ES" sz="500">
                          <a:effectLst/>
                        </a:rPr>
                        <a:t>3,07</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a:txBody>
                    <a:bodyPr/>
                    <a:lstStyle/>
                    <a:p>
                      <a:pPr algn="r">
                        <a:lnSpc>
                          <a:spcPct val="107000"/>
                        </a:lnSpc>
                      </a:pPr>
                      <a:r>
                        <a:rPr lang="es-ES" sz="500">
                          <a:effectLst/>
                        </a:rPr>
                        <a:t>39</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a:txBody>
                    <a:bodyPr/>
                    <a:lstStyle/>
                    <a:p>
                      <a:pPr algn="r">
                        <a:lnSpc>
                          <a:spcPct val="107000"/>
                        </a:lnSpc>
                      </a:pPr>
                      <a:r>
                        <a:rPr lang="es-ES" sz="500">
                          <a:effectLst/>
                        </a:rPr>
                        <a:t>4.381</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a:txBody>
                    <a:bodyPr/>
                    <a:lstStyle/>
                    <a:p>
                      <a:pPr algn="ctr">
                        <a:lnSpc>
                          <a:spcPct val="107000"/>
                        </a:lnSpc>
                      </a:pPr>
                      <a:r>
                        <a:rPr lang="es-ES" sz="500">
                          <a:effectLst/>
                        </a:rPr>
                        <a:t>3,93</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a:txBody>
                    <a:bodyPr/>
                    <a:lstStyle/>
                    <a:p>
                      <a:pPr algn="r">
                        <a:lnSpc>
                          <a:spcPct val="107000"/>
                        </a:lnSpc>
                      </a:pPr>
                      <a:r>
                        <a:rPr lang="es-ES" sz="500">
                          <a:effectLst/>
                        </a:rPr>
                        <a:t>12</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a:txBody>
                    <a:bodyPr/>
                    <a:lstStyle/>
                    <a:p>
                      <a:pPr algn="r">
                        <a:lnSpc>
                          <a:spcPct val="107000"/>
                        </a:lnSpc>
                      </a:pPr>
                      <a:r>
                        <a:rPr lang="es-ES" sz="500">
                          <a:effectLst/>
                        </a:rPr>
                        <a:t>175.490</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a:txBody>
                    <a:bodyPr/>
                    <a:lstStyle/>
                    <a:p>
                      <a:pPr algn="ctr">
                        <a:lnSpc>
                          <a:spcPct val="107000"/>
                        </a:lnSpc>
                      </a:pPr>
                      <a:r>
                        <a:rPr lang="es-ES" sz="500">
                          <a:effectLst/>
                        </a:rPr>
                        <a:t>3,05</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extLst>
                  <a:ext uri="{0D108BD9-81ED-4DB2-BD59-A6C34878D82A}">
                    <a16:rowId xmlns:a16="http://schemas.microsoft.com/office/drawing/2014/main" val="2110916635"/>
                  </a:ext>
                </a:extLst>
              </a:tr>
              <a:tr h="110535">
                <a:tc>
                  <a:txBody>
                    <a:bodyPr/>
                    <a:lstStyle/>
                    <a:p>
                      <a:pPr algn="l">
                        <a:lnSpc>
                          <a:spcPct val="107000"/>
                        </a:lnSpc>
                      </a:pPr>
                      <a:r>
                        <a:rPr lang="es-ES" sz="500" dirty="0">
                          <a:effectLst/>
                        </a:rPr>
                        <a:t>Servicios</a:t>
                      </a:r>
                      <a:endParaRPr lang="es-ES" sz="7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solidFill>
                      <a:srgbClr val="3B3489"/>
                    </a:solidFill>
                  </a:tcPr>
                </a:tc>
                <a:tc>
                  <a:txBody>
                    <a:bodyPr/>
                    <a:lstStyle/>
                    <a:p>
                      <a:pPr algn="r">
                        <a:lnSpc>
                          <a:spcPct val="107000"/>
                        </a:lnSpc>
                      </a:pPr>
                      <a:r>
                        <a:rPr lang="es-ES" sz="500">
                          <a:effectLst/>
                        </a:rPr>
                        <a:t>1.508</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gridSpan="2">
                  <a:txBody>
                    <a:bodyPr/>
                    <a:lstStyle/>
                    <a:p>
                      <a:pPr algn="r">
                        <a:lnSpc>
                          <a:spcPct val="107000"/>
                        </a:lnSpc>
                      </a:pPr>
                      <a:r>
                        <a:rPr lang="es-ES" sz="500">
                          <a:effectLst/>
                        </a:rPr>
                        <a:t>514.618</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hMerge="1">
                  <a:txBody>
                    <a:bodyPr/>
                    <a:lstStyle/>
                    <a:p>
                      <a:endParaRPr lang="es-ES"/>
                    </a:p>
                  </a:txBody>
                  <a:tcPr/>
                </a:tc>
                <a:tc>
                  <a:txBody>
                    <a:bodyPr/>
                    <a:lstStyle/>
                    <a:p>
                      <a:pPr algn="r">
                        <a:lnSpc>
                          <a:spcPct val="107000"/>
                        </a:lnSpc>
                      </a:pPr>
                      <a:r>
                        <a:rPr lang="es-ES" sz="500">
                          <a:effectLst/>
                        </a:rPr>
                        <a:t>4.955.991</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a:txBody>
                    <a:bodyPr/>
                    <a:lstStyle/>
                    <a:p>
                      <a:pPr algn="ctr">
                        <a:lnSpc>
                          <a:spcPct val="107000"/>
                        </a:lnSpc>
                      </a:pPr>
                      <a:r>
                        <a:rPr lang="es-ES" sz="500">
                          <a:effectLst/>
                        </a:rPr>
                        <a:t>2,35</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a:txBody>
                    <a:bodyPr/>
                    <a:lstStyle/>
                    <a:p>
                      <a:pPr algn="r">
                        <a:lnSpc>
                          <a:spcPct val="107000"/>
                        </a:lnSpc>
                      </a:pPr>
                      <a:r>
                        <a:rPr lang="es-ES" sz="500">
                          <a:effectLst/>
                        </a:rPr>
                        <a:t>1.086</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a:txBody>
                    <a:bodyPr/>
                    <a:lstStyle/>
                    <a:p>
                      <a:pPr algn="r">
                        <a:lnSpc>
                          <a:spcPct val="107000"/>
                        </a:lnSpc>
                      </a:pPr>
                      <a:r>
                        <a:rPr lang="es-ES" sz="500">
                          <a:effectLst/>
                        </a:rPr>
                        <a:t>273.148</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a:txBody>
                    <a:bodyPr/>
                    <a:lstStyle/>
                    <a:p>
                      <a:pPr algn="ctr">
                        <a:lnSpc>
                          <a:spcPct val="107000"/>
                        </a:lnSpc>
                      </a:pPr>
                      <a:r>
                        <a:rPr lang="es-ES" sz="500">
                          <a:effectLst/>
                        </a:rPr>
                        <a:t>2,71</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a:txBody>
                    <a:bodyPr/>
                    <a:lstStyle/>
                    <a:p>
                      <a:pPr algn="r">
                        <a:lnSpc>
                          <a:spcPct val="107000"/>
                        </a:lnSpc>
                      </a:pPr>
                      <a:r>
                        <a:rPr lang="es-ES" sz="500">
                          <a:effectLst/>
                        </a:rPr>
                        <a:t>422</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a:txBody>
                    <a:bodyPr/>
                    <a:lstStyle/>
                    <a:p>
                      <a:pPr algn="r">
                        <a:lnSpc>
                          <a:spcPct val="107000"/>
                        </a:lnSpc>
                      </a:pPr>
                      <a:r>
                        <a:rPr lang="es-ES" sz="500">
                          <a:effectLst/>
                        </a:rPr>
                        <a:t>4.682.843</a:t>
                      </a:r>
                      <a:endParaRPr lang="es-ES" sz="70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tc>
                  <a:txBody>
                    <a:bodyPr/>
                    <a:lstStyle/>
                    <a:p>
                      <a:pPr algn="ctr">
                        <a:lnSpc>
                          <a:spcPct val="107000"/>
                        </a:lnSpc>
                      </a:pPr>
                      <a:r>
                        <a:rPr lang="es-ES" sz="500" dirty="0">
                          <a:effectLst/>
                        </a:rPr>
                        <a:t>2,33</a:t>
                      </a:r>
                      <a:endParaRPr lang="es-ES" sz="7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27755" marR="27755" marT="0" marB="0" anchor="ctr"/>
                </a:tc>
                <a:extLst>
                  <a:ext uri="{0D108BD9-81ED-4DB2-BD59-A6C34878D82A}">
                    <a16:rowId xmlns:a16="http://schemas.microsoft.com/office/drawing/2014/main" val="2480509344"/>
                  </a:ext>
                </a:extLst>
              </a:tr>
            </a:tbl>
          </a:graphicData>
        </a:graphic>
      </p:graphicFrame>
    </p:spTree>
    <p:extLst>
      <p:ext uri="{BB962C8B-B14F-4D97-AF65-F5344CB8AC3E}">
        <p14:creationId xmlns:p14="http://schemas.microsoft.com/office/powerpoint/2010/main" val="7409570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612192" y="699542"/>
            <a:ext cx="7391400" cy="461665"/>
          </a:xfrm>
          <a:prstGeom prst="rect">
            <a:avLst/>
          </a:prstGeom>
          <a:noFill/>
        </p:spPr>
        <p:txBody>
          <a:bodyPr wrap="square" rtlCol="0">
            <a:spAutoFit/>
          </a:bodyPr>
          <a:lstStyle/>
          <a:p>
            <a:r>
              <a:rPr lang="es-ES_tradnl" sz="2400" b="1" dirty="0">
                <a:solidFill>
                  <a:srgbClr val="3C358E"/>
                </a:solidFill>
                <a:latin typeface="+mj-lt"/>
                <a:cs typeface="Calibri"/>
              </a:rPr>
              <a:t>Situación salarial actual </a:t>
            </a:r>
          </a:p>
        </p:txBody>
      </p:sp>
      <p:sp>
        <p:nvSpPr>
          <p:cNvPr id="10" name="CuadroTexto 9"/>
          <p:cNvSpPr txBox="1"/>
          <p:nvPr/>
        </p:nvSpPr>
        <p:spPr>
          <a:xfrm>
            <a:off x="613848" y="1862991"/>
            <a:ext cx="8426898" cy="492443"/>
          </a:xfrm>
          <a:prstGeom prst="rect">
            <a:avLst/>
          </a:prstGeom>
          <a:noFill/>
        </p:spPr>
        <p:txBody>
          <a:bodyPr wrap="square" rtlCol="0">
            <a:spAutoFit/>
          </a:bodyPr>
          <a:lstStyle/>
          <a:p>
            <a:endParaRPr lang="es-ES_tradnl" sz="1300" dirty="0">
              <a:latin typeface="Open sans" panose="020B0606030504020204" pitchFamily="34" charset="0"/>
              <a:ea typeface="Open sans" panose="020B0606030504020204" pitchFamily="34" charset="0"/>
              <a:cs typeface="Open sans" panose="020B0606030504020204" pitchFamily="34" charset="0"/>
            </a:endParaRPr>
          </a:p>
          <a:p>
            <a:endParaRPr lang="es-ES_tradnl" sz="1300" dirty="0">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2" name="Tabla 1">
            <a:extLst>
              <a:ext uri="{FF2B5EF4-FFF2-40B4-BE49-F238E27FC236}">
                <a16:creationId xmlns:a16="http://schemas.microsoft.com/office/drawing/2014/main" id="{9F7E36C1-E328-A6CC-3391-9E06B167C66F}"/>
              </a:ext>
            </a:extLst>
          </p:cNvPr>
          <p:cNvGraphicFramePr>
            <a:graphicFrameLocks noGrp="1"/>
          </p:cNvGraphicFramePr>
          <p:nvPr>
            <p:extLst>
              <p:ext uri="{D42A27DB-BD31-4B8C-83A1-F6EECF244321}">
                <p14:modId xmlns:p14="http://schemas.microsoft.com/office/powerpoint/2010/main" val="935039301"/>
              </p:ext>
            </p:extLst>
          </p:nvPr>
        </p:nvGraphicFramePr>
        <p:xfrm>
          <a:off x="395536" y="1161208"/>
          <a:ext cx="8280920" cy="3836435"/>
        </p:xfrm>
        <a:graphic>
          <a:graphicData uri="http://schemas.openxmlformats.org/drawingml/2006/table">
            <a:tbl>
              <a:tblPr firstRow="1" firstCol="1" bandRow="1">
                <a:tableStyleId>{5C22544A-7EE6-4342-B048-85BDC9FD1C3A}</a:tableStyleId>
              </a:tblPr>
              <a:tblGrid>
                <a:gridCol w="1520000">
                  <a:extLst>
                    <a:ext uri="{9D8B030D-6E8A-4147-A177-3AD203B41FA5}">
                      <a16:colId xmlns:a16="http://schemas.microsoft.com/office/drawing/2014/main" val="3658552686"/>
                    </a:ext>
                  </a:extLst>
                </a:gridCol>
                <a:gridCol w="909364">
                  <a:extLst>
                    <a:ext uri="{9D8B030D-6E8A-4147-A177-3AD203B41FA5}">
                      <a16:colId xmlns:a16="http://schemas.microsoft.com/office/drawing/2014/main" val="3433134154"/>
                    </a:ext>
                  </a:extLst>
                </a:gridCol>
                <a:gridCol w="903874">
                  <a:extLst>
                    <a:ext uri="{9D8B030D-6E8A-4147-A177-3AD203B41FA5}">
                      <a16:colId xmlns:a16="http://schemas.microsoft.com/office/drawing/2014/main" val="1110005417"/>
                    </a:ext>
                  </a:extLst>
                </a:gridCol>
                <a:gridCol w="872023">
                  <a:extLst>
                    <a:ext uri="{9D8B030D-6E8A-4147-A177-3AD203B41FA5}">
                      <a16:colId xmlns:a16="http://schemas.microsoft.com/office/drawing/2014/main" val="4143189023"/>
                    </a:ext>
                  </a:extLst>
                </a:gridCol>
                <a:gridCol w="1133408">
                  <a:extLst>
                    <a:ext uri="{9D8B030D-6E8A-4147-A177-3AD203B41FA5}">
                      <a16:colId xmlns:a16="http://schemas.microsoft.com/office/drawing/2014/main" val="1365093435"/>
                    </a:ext>
                  </a:extLst>
                </a:gridCol>
                <a:gridCol w="1144395">
                  <a:extLst>
                    <a:ext uri="{9D8B030D-6E8A-4147-A177-3AD203B41FA5}">
                      <a16:colId xmlns:a16="http://schemas.microsoft.com/office/drawing/2014/main" val="3496885063"/>
                    </a:ext>
                  </a:extLst>
                </a:gridCol>
                <a:gridCol w="854447">
                  <a:extLst>
                    <a:ext uri="{9D8B030D-6E8A-4147-A177-3AD203B41FA5}">
                      <a16:colId xmlns:a16="http://schemas.microsoft.com/office/drawing/2014/main" val="461125310"/>
                    </a:ext>
                  </a:extLst>
                </a:gridCol>
                <a:gridCol w="943409">
                  <a:extLst>
                    <a:ext uri="{9D8B030D-6E8A-4147-A177-3AD203B41FA5}">
                      <a16:colId xmlns:a16="http://schemas.microsoft.com/office/drawing/2014/main" val="2895671232"/>
                    </a:ext>
                  </a:extLst>
                </a:gridCol>
              </a:tblGrid>
              <a:tr h="123357">
                <a:tc gridSpan="8">
                  <a:txBody>
                    <a:bodyPr/>
                    <a:lstStyle/>
                    <a:p>
                      <a:pPr algn="ctr">
                        <a:lnSpc>
                          <a:spcPct val="107000"/>
                        </a:lnSpc>
                      </a:pPr>
                      <a:r>
                        <a:rPr lang="es-ES" sz="400" dirty="0">
                          <a:effectLst/>
                        </a:rPr>
                        <a:t>TRAMOS DE VARIACIÓN SALARIAL</a:t>
                      </a:r>
                      <a:endParaRPr lang="es-ES" sz="4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ctr">
                    <a:solidFill>
                      <a:srgbClr val="3B3489"/>
                    </a:solid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2001473808"/>
                  </a:ext>
                </a:extLst>
              </a:tr>
              <a:tr h="170677">
                <a:tc>
                  <a:txBody>
                    <a:bodyPr/>
                    <a:lstStyle/>
                    <a:p>
                      <a:pPr>
                        <a:lnSpc>
                          <a:spcPct val="107000"/>
                        </a:lnSpc>
                      </a:pPr>
                      <a:r>
                        <a:rPr lang="es-ES" sz="300" dirty="0">
                          <a:effectLst/>
                        </a:rPr>
                        <a:t>Año y Tramo</a:t>
                      </a:r>
                      <a:endParaRPr lang="es-ES" sz="4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ctr">
                    <a:solidFill>
                      <a:srgbClr val="3B3489"/>
                    </a:solidFill>
                  </a:tcPr>
                </a:tc>
                <a:tc>
                  <a:txBody>
                    <a:bodyPr/>
                    <a:lstStyle/>
                    <a:p>
                      <a:pPr algn="ctr">
                        <a:lnSpc>
                          <a:spcPct val="107000"/>
                        </a:lnSpc>
                      </a:pPr>
                      <a:r>
                        <a:rPr lang="es-ES" sz="300" dirty="0">
                          <a:effectLst/>
                        </a:rPr>
                        <a:t>Convenios</a:t>
                      </a:r>
                      <a:endParaRPr lang="es-ES" sz="4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ctr"/>
                </a:tc>
                <a:tc>
                  <a:txBody>
                    <a:bodyPr/>
                    <a:lstStyle/>
                    <a:p>
                      <a:pPr algn="ctr">
                        <a:lnSpc>
                          <a:spcPct val="107000"/>
                        </a:lnSpc>
                      </a:pPr>
                      <a:r>
                        <a:rPr lang="es-ES" sz="300">
                          <a:effectLst/>
                        </a:rPr>
                        <a:t>% convenios</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ctr"/>
                </a:tc>
                <a:tc>
                  <a:txBody>
                    <a:bodyPr/>
                    <a:lstStyle/>
                    <a:p>
                      <a:pPr algn="ctr">
                        <a:lnSpc>
                          <a:spcPct val="107000"/>
                        </a:lnSpc>
                      </a:pPr>
                      <a:r>
                        <a:rPr lang="es-ES" sz="300">
                          <a:effectLst/>
                        </a:rPr>
                        <a:t>Empresas</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ctr"/>
                </a:tc>
                <a:tc>
                  <a:txBody>
                    <a:bodyPr/>
                    <a:lstStyle/>
                    <a:p>
                      <a:pPr algn="ctr">
                        <a:lnSpc>
                          <a:spcPct val="107000"/>
                        </a:lnSpc>
                      </a:pPr>
                      <a:r>
                        <a:rPr lang="es-ES" sz="300">
                          <a:effectLst/>
                        </a:rPr>
                        <a:t>Trabajadores</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ctr"/>
                </a:tc>
                <a:tc>
                  <a:txBody>
                    <a:bodyPr/>
                    <a:lstStyle/>
                    <a:p>
                      <a:pPr algn="ctr">
                        <a:lnSpc>
                          <a:spcPct val="107000"/>
                        </a:lnSpc>
                      </a:pPr>
                      <a:r>
                        <a:rPr lang="es-ES" sz="300">
                          <a:effectLst/>
                        </a:rPr>
                        <a:t>% Trabajadores</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ctr"/>
                </a:tc>
                <a:tc>
                  <a:txBody>
                    <a:bodyPr/>
                    <a:lstStyle/>
                    <a:p>
                      <a:pPr algn="ctr">
                        <a:lnSpc>
                          <a:spcPct val="107000"/>
                        </a:lnSpc>
                      </a:pPr>
                      <a:r>
                        <a:rPr lang="es-ES" sz="300">
                          <a:effectLst/>
                        </a:rPr>
                        <a:t/>
                      </a:r>
                      <a:br>
                        <a:rPr lang="es-ES" sz="300">
                          <a:effectLst/>
                        </a:rPr>
                      </a:br>
                      <a:r>
                        <a:rPr lang="es-ES" sz="300">
                          <a:effectLst/>
                        </a:rPr>
                        <a:t>%  Medio Tramo</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ctr"/>
                </a:tc>
                <a:tc>
                  <a:txBody>
                    <a:bodyPr/>
                    <a:lstStyle/>
                    <a:p>
                      <a:pPr algn="ctr">
                        <a:lnSpc>
                          <a:spcPct val="107000"/>
                        </a:lnSpc>
                      </a:pPr>
                      <a:r>
                        <a:rPr lang="es-ES" sz="300">
                          <a:effectLst/>
                        </a:rPr>
                        <a:t>Media Revisada</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ctr"/>
                </a:tc>
                <a:extLst>
                  <a:ext uri="{0D108BD9-81ED-4DB2-BD59-A6C34878D82A}">
                    <a16:rowId xmlns:a16="http://schemas.microsoft.com/office/drawing/2014/main" val="889693093"/>
                  </a:ext>
                </a:extLst>
              </a:tr>
              <a:tr h="73237">
                <a:tc>
                  <a:txBody>
                    <a:bodyPr/>
                    <a:lstStyle/>
                    <a:p>
                      <a:pPr>
                        <a:lnSpc>
                          <a:spcPct val="107000"/>
                        </a:lnSpc>
                      </a:pPr>
                      <a:r>
                        <a:rPr lang="es-ES" sz="300">
                          <a:effectLst/>
                        </a:rPr>
                        <a:t>TOTAL 2022</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solidFill>
                      <a:srgbClr val="3B3489"/>
                    </a:solidFill>
                  </a:tcPr>
                </a:tc>
                <a:tc>
                  <a:txBody>
                    <a:bodyPr/>
                    <a:lstStyle/>
                    <a:p>
                      <a:pPr algn="ctr">
                        <a:lnSpc>
                          <a:spcPct val="107000"/>
                        </a:lnSpc>
                      </a:pPr>
                      <a:r>
                        <a:rPr lang="es-ES" sz="300">
                          <a:effectLst/>
                        </a:rPr>
                        <a:t>2.674</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nSpc>
                          <a:spcPct val="107000"/>
                        </a:lnSpc>
                      </a:pPr>
                      <a:endParaRPr lang="es-ES" sz="400">
                        <a:effectLst/>
                        <a:latin typeface="Calibri" panose="020F0502020204030204" pitchFamily="34" charset="0"/>
                        <a:cs typeface="Arial" panose="020B0604020202020204" pitchFamily="34" charset="0"/>
                      </a:endParaRPr>
                    </a:p>
                  </a:txBody>
                  <a:tcPr marL="16396" marR="16396" marT="0" marB="0" anchor="b"/>
                </a:tc>
                <a:tc>
                  <a:txBody>
                    <a:bodyPr/>
                    <a:lstStyle/>
                    <a:p>
                      <a:pPr algn="ctr">
                        <a:lnSpc>
                          <a:spcPct val="107000"/>
                        </a:lnSpc>
                      </a:pPr>
                      <a:r>
                        <a:rPr lang="es-ES" sz="300">
                          <a:effectLst/>
                        </a:rPr>
                        <a:t>727.969</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7.587.871</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nSpc>
                          <a:spcPct val="107000"/>
                        </a:lnSpc>
                      </a:pPr>
                      <a:endParaRPr lang="es-ES" sz="400">
                        <a:effectLst/>
                        <a:latin typeface="Calibri" panose="020F0502020204030204" pitchFamily="34" charset="0"/>
                        <a:cs typeface="Arial" panose="020B0604020202020204" pitchFamily="34" charset="0"/>
                      </a:endParaRPr>
                    </a:p>
                  </a:txBody>
                  <a:tcPr marL="16396" marR="16396" marT="0" marB="0" anchor="b"/>
                </a:tc>
                <a:tc>
                  <a:txBody>
                    <a:bodyPr/>
                    <a:lstStyle/>
                    <a:p>
                      <a:pPr algn="ctr">
                        <a:lnSpc>
                          <a:spcPct val="107000"/>
                        </a:lnSpc>
                      </a:pPr>
                      <a:r>
                        <a:rPr lang="es-ES" sz="300">
                          <a:effectLst/>
                        </a:rPr>
                        <a:t>2,61</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extLst>
                  <a:ext uri="{0D108BD9-81ED-4DB2-BD59-A6C34878D82A}">
                    <a16:rowId xmlns:a16="http://schemas.microsoft.com/office/drawing/2014/main" val="1549513421"/>
                  </a:ext>
                </a:extLst>
              </a:tr>
              <a:tr h="73237">
                <a:tc>
                  <a:txBody>
                    <a:bodyPr/>
                    <a:lstStyle/>
                    <a:p>
                      <a:pPr>
                        <a:lnSpc>
                          <a:spcPct val="107000"/>
                        </a:lnSpc>
                      </a:pPr>
                      <a:r>
                        <a:rPr lang="es-ES" sz="300">
                          <a:effectLst/>
                        </a:rPr>
                        <a:t>   Inferior al 0,00</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solidFill>
                      <a:srgbClr val="3B3489"/>
                    </a:solidFill>
                  </a:tcPr>
                </a:tc>
                <a:tc>
                  <a:txBody>
                    <a:bodyPr/>
                    <a:lstStyle/>
                    <a:p>
                      <a:pPr algn="ctr">
                        <a:lnSpc>
                          <a:spcPct val="107000"/>
                        </a:lnSpc>
                      </a:pPr>
                      <a:r>
                        <a:rPr lang="es-ES" sz="300">
                          <a:effectLst/>
                        </a:rPr>
                        <a:t>-</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nSpc>
                          <a:spcPct val="107000"/>
                        </a:lnSpc>
                      </a:pPr>
                      <a:endParaRPr lang="es-ES" sz="400">
                        <a:effectLst/>
                        <a:latin typeface="Calibri" panose="020F0502020204030204" pitchFamily="34" charset="0"/>
                        <a:cs typeface="Arial" panose="020B0604020202020204" pitchFamily="34" charset="0"/>
                      </a:endParaRPr>
                    </a:p>
                  </a:txBody>
                  <a:tcPr marL="16396" marR="16396" marT="0" marB="0" anchor="b"/>
                </a:tc>
                <a:tc>
                  <a:txBody>
                    <a:bodyPr/>
                    <a:lstStyle/>
                    <a:p>
                      <a:pPr algn="ctr">
                        <a:lnSpc>
                          <a:spcPct val="107000"/>
                        </a:lnSpc>
                      </a:pPr>
                      <a:r>
                        <a:rPr lang="es-ES" sz="300">
                          <a:effectLst/>
                        </a:rPr>
                        <a:t>-</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nSpc>
                          <a:spcPct val="107000"/>
                        </a:lnSpc>
                      </a:pPr>
                      <a:endParaRPr lang="es-ES" sz="400">
                        <a:effectLst/>
                        <a:latin typeface="Calibri" panose="020F0502020204030204" pitchFamily="34" charset="0"/>
                        <a:cs typeface="Arial" panose="020B0604020202020204" pitchFamily="34" charset="0"/>
                      </a:endParaRPr>
                    </a:p>
                  </a:txBody>
                  <a:tcPr marL="16396" marR="16396" marT="0" marB="0" anchor="b"/>
                </a:tc>
                <a:tc>
                  <a:txBody>
                    <a:bodyPr/>
                    <a:lstStyle/>
                    <a:p>
                      <a:pPr algn="ctr">
                        <a:lnSpc>
                          <a:spcPct val="107000"/>
                        </a:lnSpc>
                      </a:pPr>
                      <a:r>
                        <a:rPr lang="es-ES" sz="300">
                          <a:effectLst/>
                        </a:rPr>
                        <a:t>-</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extLst>
                  <a:ext uri="{0D108BD9-81ED-4DB2-BD59-A6C34878D82A}">
                    <a16:rowId xmlns:a16="http://schemas.microsoft.com/office/drawing/2014/main" val="1029300643"/>
                  </a:ext>
                </a:extLst>
              </a:tr>
              <a:tr h="56983">
                <a:tc>
                  <a:txBody>
                    <a:bodyPr/>
                    <a:lstStyle/>
                    <a:p>
                      <a:pPr>
                        <a:lnSpc>
                          <a:spcPct val="107000"/>
                        </a:lnSpc>
                      </a:pPr>
                      <a:r>
                        <a:rPr lang="es-ES" sz="300">
                          <a:effectLst/>
                        </a:rPr>
                        <a:t>   Igual al 0,00</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solidFill>
                      <a:srgbClr val="3B3489"/>
                    </a:solidFill>
                  </a:tcPr>
                </a:tc>
                <a:tc>
                  <a:txBody>
                    <a:bodyPr/>
                    <a:lstStyle/>
                    <a:p>
                      <a:pPr algn="ctr">
                        <a:lnSpc>
                          <a:spcPct val="107000"/>
                        </a:lnSpc>
                      </a:pPr>
                      <a:r>
                        <a:rPr lang="es-ES" sz="300">
                          <a:effectLst/>
                        </a:rPr>
                        <a:t>128</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4,79%</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17.242</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227.554</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3,00%</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0,00</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extLst>
                  <a:ext uri="{0D108BD9-81ED-4DB2-BD59-A6C34878D82A}">
                    <a16:rowId xmlns:a16="http://schemas.microsoft.com/office/drawing/2014/main" val="3937088249"/>
                  </a:ext>
                </a:extLst>
              </a:tr>
              <a:tr h="56983">
                <a:tc>
                  <a:txBody>
                    <a:bodyPr/>
                    <a:lstStyle/>
                    <a:p>
                      <a:pPr>
                        <a:lnSpc>
                          <a:spcPct val="107000"/>
                        </a:lnSpc>
                      </a:pPr>
                      <a:r>
                        <a:rPr lang="es-ES" sz="300">
                          <a:effectLst/>
                        </a:rPr>
                        <a:t>   Del 0,01 al 0,49</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solidFill>
                      <a:srgbClr val="3B3489"/>
                    </a:solidFill>
                  </a:tcPr>
                </a:tc>
                <a:tc>
                  <a:txBody>
                    <a:bodyPr/>
                    <a:lstStyle/>
                    <a:p>
                      <a:pPr algn="ctr">
                        <a:lnSpc>
                          <a:spcPct val="107000"/>
                        </a:lnSpc>
                      </a:pPr>
                      <a:r>
                        <a:rPr lang="es-ES" sz="300">
                          <a:effectLst/>
                        </a:rPr>
                        <a:t>31</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1,16%</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133</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11.133</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0,15%</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0,21</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extLst>
                  <a:ext uri="{0D108BD9-81ED-4DB2-BD59-A6C34878D82A}">
                    <a16:rowId xmlns:a16="http://schemas.microsoft.com/office/drawing/2014/main" val="3624562054"/>
                  </a:ext>
                </a:extLst>
              </a:tr>
              <a:tr h="56983">
                <a:tc>
                  <a:txBody>
                    <a:bodyPr/>
                    <a:lstStyle/>
                    <a:p>
                      <a:pPr>
                        <a:lnSpc>
                          <a:spcPct val="107000"/>
                        </a:lnSpc>
                      </a:pPr>
                      <a:r>
                        <a:rPr lang="es-ES" sz="300">
                          <a:effectLst/>
                        </a:rPr>
                        <a:t>   Del 0,50 al 0,99</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solidFill>
                      <a:srgbClr val="3B3489"/>
                    </a:solidFill>
                  </a:tcPr>
                </a:tc>
                <a:tc>
                  <a:txBody>
                    <a:bodyPr/>
                    <a:lstStyle/>
                    <a:p>
                      <a:pPr algn="ctr">
                        <a:lnSpc>
                          <a:spcPct val="107000"/>
                        </a:lnSpc>
                      </a:pPr>
                      <a:r>
                        <a:rPr lang="es-ES" sz="300">
                          <a:effectLst/>
                        </a:rPr>
                        <a:t>140</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5,24%</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8.810</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189.307</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2,49%</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0,63</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extLst>
                  <a:ext uri="{0D108BD9-81ED-4DB2-BD59-A6C34878D82A}">
                    <a16:rowId xmlns:a16="http://schemas.microsoft.com/office/drawing/2014/main" val="2453171545"/>
                  </a:ext>
                </a:extLst>
              </a:tr>
              <a:tr h="56983">
                <a:tc>
                  <a:txBody>
                    <a:bodyPr/>
                    <a:lstStyle/>
                    <a:p>
                      <a:pPr>
                        <a:lnSpc>
                          <a:spcPct val="107000"/>
                        </a:lnSpc>
                      </a:pPr>
                      <a:r>
                        <a:rPr lang="es-ES" sz="300">
                          <a:effectLst/>
                        </a:rPr>
                        <a:t>   Del 1,00 al 1,50</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solidFill>
                      <a:srgbClr val="3B3489"/>
                    </a:solidFill>
                  </a:tcPr>
                </a:tc>
                <a:tc>
                  <a:txBody>
                    <a:bodyPr/>
                    <a:lstStyle/>
                    <a:p>
                      <a:pPr algn="ctr">
                        <a:lnSpc>
                          <a:spcPct val="107000"/>
                        </a:lnSpc>
                      </a:pPr>
                      <a:r>
                        <a:rPr lang="es-ES" sz="300">
                          <a:effectLst/>
                        </a:rPr>
                        <a:t>526</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19,67%</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128.183</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1.625.123</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21,42%</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1,16</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extLst>
                  <a:ext uri="{0D108BD9-81ED-4DB2-BD59-A6C34878D82A}">
                    <a16:rowId xmlns:a16="http://schemas.microsoft.com/office/drawing/2014/main" val="1710687407"/>
                  </a:ext>
                </a:extLst>
              </a:tr>
              <a:tr h="56983">
                <a:tc>
                  <a:txBody>
                    <a:bodyPr/>
                    <a:lstStyle/>
                    <a:p>
                      <a:pPr>
                        <a:lnSpc>
                          <a:spcPct val="107000"/>
                        </a:lnSpc>
                      </a:pPr>
                      <a:r>
                        <a:rPr lang="es-ES" sz="300">
                          <a:effectLst/>
                        </a:rPr>
                        <a:t>   Del 1,51 al 2,00</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solidFill>
                      <a:srgbClr val="3B3489"/>
                    </a:solidFill>
                  </a:tcPr>
                </a:tc>
                <a:tc>
                  <a:txBody>
                    <a:bodyPr/>
                    <a:lstStyle/>
                    <a:p>
                      <a:pPr algn="ctr">
                        <a:lnSpc>
                          <a:spcPct val="107000"/>
                        </a:lnSpc>
                      </a:pPr>
                      <a:r>
                        <a:rPr lang="es-ES" sz="300">
                          <a:effectLst/>
                        </a:rPr>
                        <a:t>631</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23,60%</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184.697</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2.302.621</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30,35%</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1,96</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extLst>
                  <a:ext uri="{0D108BD9-81ED-4DB2-BD59-A6C34878D82A}">
                    <a16:rowId xmlns:a16="http://schemas.microsoft.com/office/drawing/2014/main" val="1252058029"/>
                  </a:ext>
                </a:extLst>
              </a:tr>
              <a:tr h="56983">
                <a:tc>
                  <a:txBody>
                    <a:bodyPr/>
                    <a:lstStyle/>
                    <a:p>
                      <a:pPr>
                        <a:lnSpc>
                          <a:spcPct val="107000"/>
                        </a:lnSpc>
                      </a:pPr>
                      <a:r>
                        <a:rPr lang="es-ES" sz="300">
                          <a:effectLst/>
                        </a:rPr>
                        <a:t>   Del 2,01 al 2,50</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solidFill>
                      <a:srgbClr val="3B3489"/>
                    </a:solidFill>
                  </a:tcPr>
                </a:tc>
                <a:tc>
                  <a:txBody>
                    <a:bodyPr/>
                    <a:lstStyle/>
                    <a:p>
                      <a:pPr algn="ctr">
                        <a:lnSpc>
                          <a:spcPct val="107000"/>
                        </a:lnSpc>
                      </a:pPr>
                      <a:r>
                        <a:rPr lang="es-ES" sz="300">
                          <a:effectLst/>
                        </a:rPr>
                        <a:t>198</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7,40%</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79.804</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692.005</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9,12%</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2,45</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extLst>
                  <a:ext uri="{0D108BD9-81ED-4DB2-BD59-A6C34878D82A}">
                    <a16:rowId xmlns:a16="http://schemas.microsoft.com/office/drawing/2014/main" val="1237686714"/>
                  </a:ext>
                </a:extLst>
              </a:tr>
              <a:tr h="56983">
                <a:tc>
                  <a:txBody>
                    <a:bodyPr/>
                    <a:lstStyle/>
                    <a:p>
                      <a:pPr>
                        <a:lnSpc>
                          <a:spcPct val="107000"/>
                        </a:lnSpc>
                      </a:pPr>
                      <a:r>
                        <a:rPr lang="es-ES" sz="300">
                          <a:effectLst/>
                        </a:rPr>
                        <a:t>   Del 2,51 al 3,00</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solidFill>
                      <a:srgbClr val="3B3489"/>
                    </a:solidFill>
                  </a:tcPr>
                </a:tc>
                <a:tc>
                  <a:txBody>
                    <a:bodyPr/>
                    <a:lstStyle/>
                    <a:p>
                      <a:pPr algn="ctr">
                        <a:lnSpc>
                          <a:spcPct val="107000"/>
                        </a:lnSpc>
                      </a:pPr>
                      <a:r>
                        <a:rPr lang="es-ES" sz="300">
                          <a:effectLst/>
                        </a:rPr>
                        <a:t>182</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6,81%</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88.350</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587.998</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7,75%</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2,90</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extLst>
                  <a:ext uri="{0D108BD9-81ED-4DB2-BD59-A6C34878D82A}">
                    <a16:rowId xmlns:a16="http://schemas.microsoft.com/office/drawing/2014/main" val="2505193297"/>
                  </a:ext>
                </a:extLst>
              </a:tr>
              <a:tr h="67566">
                <a:tc>
                  <a:txBody>
                    <a:bodyPr/>
                    <a:lstStyle/>
                    <a:p>
                      <a:pPr>
                        <a:lnSpc>
                          <a:spcPct val="107000"/>
                        </a:lnSpc>
                      </a:pPr>
                      <a:r>
                        <a:rPr lang="es-ES" sz="300">
                          <a:effectLst/>
                        </a:rPr>
                        <a:t>   Superior al 3,00</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solidFill>
                      <a:srgbClr val="3B3489"/>
                    </a:solidFill>
                  </a:tcPr>
                </a:tc>
                <a:tc>
                  <a:txBody>
                    <a:bodyPr/>
                    <a:lstStyle/>
                    <a:p>
                      <a:pPr algn="ctr">
                        <a:lnSpc>
                          <a:spcPct val="107000"/>
                        </a:lnSpc>
                      </a:pPr>
                      <a:r>
                        <a:rPr lang="es-ES" sz="300">
                          <a:effectLst/>
                        </a:rPr>
                        <a:t>838</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31,34%</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220.750</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1.952.130</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25,73%</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5,07</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extLst>
                  <a:ext uri="{0D108BD9-81ED-4DB2-BD59-A6C34878D82A}">
                    <a16:rowId xmlns:a16="http://schemas.microsoft.com/office/drawing/2014/main" val="692259160"/>
                  </a:ext>
                </a:extLst>
              </a:tr>
              <a:tr h="73237">
                <a:tc>
                  <a:txBody>
                    <a:bodyPr/>
                    <a:lstStyle/>
                    <a:p>
                      <a:pPr>
                        <a:lnSpc>
                          <a:spcPct val="107000"/>
                        </a:lnSpc>
                      </a:pPr>
                      <a:r>
                        <a:rPr lang="es-ES" sz="300" dirty="0">
                          <a:effectLst/>
                        </a:rPr>
                        <a:t>TOTAL 2021</a:t>
                      </a:r>
                      <a:endParaRPr lang="es-ES" sz="4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solidFill>
                      <a:srgbClr val="3B3489"/>
                    </a:solidFill>
                  </a:tcPr>
                </a:tc>
                <a:tc>
                  <a:txBody>
                    <a:bodyPr/>
                    <a:lstStyle/>
                    <a:p>
                      <a:pPr algn="ctr">
                        <a:lnSpc>
                          <a:spcPct val="107000"/>
                        </a:lnSpc>
                      </a:pPr>
                      <a:r>
                        <a:rPr lang="es-ES" sz="300">
                          <a:effectLst/>
                        </a:rPr>
                        <a:t>3.650</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nSpc>
                          <a:spcPct val="107000"/>
                        </a:lnSpc>
                      </a:pPr>
                      <a:endParaRPr lang="es-ES" sz="400">
                        <a:effectLst/>
                        <a:latin typeface="Calibri" panose="020F0502020204030204" pitchFamily="34" charset="0"/>
                        <a:cs typeface="Arial" panose="020B0604020202020204" pitchFamily="34" charset="0"/>
                      </a:endParaRPr>
                    </a:p>
                  </a:txBody>
                  <a:tcPr marL="16396" marR="16396" marT="0" marB="0" anchor="b"/>
                </a:tc>
                <a:tc>
                  <a:txBody>
                    <a:bodyPr/>
                    <a:lstStyle/>
                    <a:p>
                      <a:pPr algn="ctr">
                        <a:lnSpc>
                          <a:spcPct val="107000"/>
                        </a:lnSpc>
                      </a:pPr>
                      <a:r>
                        <a:rPr lang="es-ES" sz="300">
                          <a:effectLst/>
                        </a:rPr>
                        <a:t>991.882</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9.265.805</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nSpc>
                          <a:spcPct val="107000"/>
                        </a:lnSpc>
                      </a:pPr>
                      <a:endParaRPr lang="es-ES" sz="400">
                        <a:effectLst/>
                        <a:latin typeface="Calibri" panose="020F0502020204030204" pitchFamily="34" charset="0"/>
                        <a:cs typeface="Arial" panose="020B0604020202020204" pitchFamily="34" charset="0"/>
                      </a:endParaRPr>
                    </a:p>
                  </a:txBody>
                  <a:tcPr marL="16396" marR="16396" marT="0" marB="0" anchor="b"/>
                </a:tc>
                <a:tc>
                  <a:txBody>
                    <a:bodyPr/>
                    <a:lstStyle/>
                    <a:p>
                      <a:pPr algn="ctr">
                        <a:lnSpc>
                          <a:spcPct val="107000"/>
                        </a:lnSpc>
                      </a:pPr>
                      <a:r>
                        <a:rPr lang="es-ES" sz="300">
                          <a:effectLst/>
                        </a:rPr>
                        <a:t>1,49</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1,69</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extLst>
                  <a:ext uri="{0D108BD9-81ED-4DB2-BD59-A6C34878D82A}">
                    <a16:rowId xmlns:a16="http://schemas.microsoft.com/office/drawing/2014/main" val="483641486"/>
                  </a:ext>
                </a:extLst>
              </a:tr>
              <a:tr h="73237">
                <a:tc>
                  <a:txBody>
                    <a:bodyPr/>
                    <a:lstStyle/>
                    <a:p>
                      <a:pPr>
                        <a:lnSpc>
                          <a:spcPct val="107000"/>
                        </a:lnSpc>
                      </a:pPr>
                      <a:r>
                        <a:rPr lang="es-ES" sz="300">
                          <a:effectLst/>
                        </a:rPr>
                        <a:t>   Inferior al 0,00</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solidFill>
                      <a:srgbClr val="3B3489"/>
                    </a:solidFill>
                  </a:tcPr>
                </a:tc>
                <a:tc>
                  <a:txBody>
                    <a:bodyPr/>
                    <a:lstStyle/>
                    <a:p>
                      <a:pPr algn="ctr">
                        <a:lnSpc>
                          <a:spcPct val="107000"/>
                        </a:lnSpc>
                      </a:pPr>
                      <a:r>
                        <a:rPr lang="es-ES" sz="300">
                          <a:effectLst/>
                        </a:rPr>
                        <a:t>2</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nSpc>
                          <a:spcPct val="107000"/>
                        </a:lnSpc>
                      </a:pPr>
                      <a:endParaRPr lang="es-ES" sz="400">
                        <a:effectLst/>
                        <a:latin typeface="Calibri" panose="020F0502020204030204" pitchFamily="34" charset="0"/>
                        <a:cs typeface="Arial" panose="020B0604020202020204" pitchFamily="34" charset="0"/>
                      </a:endParaRPr>
                    </a:p>
                  </a:txBody>
                  <a:tcPr marL="16396" marR="16396" marT="0" marB="0" anchor="b"/>
                </a:tc>
                <a:tc>
                  <a:txBody>
                    <a:bodyPr/>
                    <a:lstStyle/>
                    <a:p>
                      <a:pPr algn="ctr">
                        <a:lnSpc>
                          <a:spcPct val="107000"/>
                        </a:lnSpc>
                      </a:pPr>
                      <a:r>
                        <a:rPr lang="es-ES" sz="300">
                          <a:effectLst/>
                        </a:rPr>
                        <a:t>2</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239</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0,00%</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-0,50</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-0,50</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extLst>
                  <a:ext uri="{0D108BD9-81ED-4DB2-BD59-A6C34878D82A}">
                    <a16:rowId xmlns:a16="http://schemas.microsoft.com/office/drawing/2014/main" val="2942243936"/>
                  </a:ext>
                </a:extLst>
              </a:tr>
              <a:tr h="73237">
                <a:tc>
                  <a:txBody>
                    <a:bodyPr/>
                    <a:lstStyle/>
                    <a:p>
                      <a:pPr>
                        <a:lnSpc>
                          <a:spcPct val="107000"/>
                        </a:lnSpc>
                      </a:pPr>
                      <a:r>
                        <a:rPr lang="es-ES" sz="300">
                          <a:effectLst/>
                        </a:rPr>
                        <a:t>   Igual al 0,00</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solidFill>
                      <a:srgbClr val="3B3489"/>
                    </a:solidFill>
                  </a:tcPr>
                </a:tc>
                <a:tc>
                  <a:txBody>
                    <a:bodyPr/>
                    <a:lstStyle/>
                    <a:p>
                      <a:pPr algn="ctr">
                        <a:lnSpc>
                          <a:spcPct val="107000"/>
                        </a:lnSpc>
                      </a:pPr>
                      <a:r>
                        <a:rPr lang="es-ES" sz="300">
                          <a:effectLst/>
                        </a:rPr>
                        <a:t>720</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nSpc>
                          <a:spcPct val="107000"/>
                        </a:lnSpc>
                      </a:pPr>
                      <a:endParaRPr lang="es-ES" sz="400">
                        <a:effectLst/>
                        <a:latin typeface="Calibri" panose="020F0502020204030204" pitchFamily="34" charset="0"/>
                        <a:cs typeface="Arial" panose="020B0604020202020204" pitchFamily="34" charset="0"/>
                      </a:endParaRPr>
                    </a:p>
                  </a:txBody>
                  <a:tcPr marL="16396" marR="16396" marT="0" marB="0" anchor="b"/>
                </a:tc>
                <a:tc>
                  <a:txBody>
                    <a:bodyPr/>
                    <a:lstStyle/>
                    <a:p>
                      <a:pPr algn="ctr">
                        <a:lnSpc>
                          <a:spcPct val="107000"/>
                        </a:lnSpc>
                      </a:pPr>
                      <a:r>
                        <a:rPr lang="es-ES" sz="300">
                          <a:effectLst/>
                        </a:rPr>
                        <a:t>136.299</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1.308.064</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14,12%</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0,00</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0,00</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extLst>
                  <a:ext uri="{0D108BD9-81ED-4DB2-BD59-A6C34878D82A}">
                    <a16:rowId xmlns:a16="http://schemas.microsoft.com/office/drawing/2014/main" val="2825846591"/>
                  </a:ext>
                </a:extLst>
              </a:tr>
              <a:tr h="73237">
                <a:tc>
                  <a:txBody>
                    <a:bodyPr/>
                    <a:lstStyle/>
                    <a:p>
                      <a:pPr>
                        <a:lnSpc>
                          <a:spcPct val="107000"/>
                        </a:lnSpc>
                      </a:pPr>
                      <a:r>
                        <a:rPr lang="es-ES" sz="300">
                          <a:effectLst/>
                        </a:rPr>
                        <a:t>   Del 0,01 al 0,49</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solidFill>
                      <a:srgbClr val="3B3489"/>
                    </a:solidFill>
                  </a:tcPr>
                </a:tc>
                <a:tc>
                  <a:txBody>
                    <a:bodyPr/>
                    <a:lstStyle/>
                    <a:p>
                      <a:pPr algn="ctr">
                        <a:lnSpc>
                          <a:spcPct val="107000"/>
                        </a:lnSpc>
                      </a:pPr>
                      <a:r>
                        <a:rPr lang="es-ES" sz="300">
                          <a:effectLst/>
                        </a:rPr>
                        <a:t>124</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nSpc>
                          <a:spcPct val="107000"/>
                        </a:lnSpc>
                      </a:pPr>
                      <a:endParaRPr lang="es-ES" sz="400">
                        <a:effectLst/>
                        <a:latin typeface="Calibri" panose="020F0502020204030204" pitchFamily="34" charset="0"/>
                        <a:cs typeface="Arial" panose="020B0604020202020204" pitchFamily="34" charset="0"/>
                      </a:endParaRPr>
                    </a:p>
                  </a:txBody>
                  <a:tcPr marL="16396" marR="16396" marT="0" marB="0" anchor="b"/>
                </a:tc>
                <a:tc>
                  <a:txBody>
                    <a:bodyPr/>
                    <a:lstStyle/>
                    <a:p>
                      <a:pPr algn="ctr">
                        <a:lnSpc>
                          <a:spcPct val="107000"/>
                        </a:lnSpc>
                      </a:pPr>
                      <a:r>
                        <a:rPr lang="es-ES" sz="300">
                          <a:effectLst/>
                        </a:rPr>
                        <a:t>16.243</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206.077</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2,22%</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0,25</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0,25</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extLst>
                  <a:ext uri="{0D108BD9-81ED-4DB2-BD59-A6C34878D82A}">
                    <a16:rowId xmlns:a16="http://schemas.microsoft.com/office/drawing/2014/main" val="1942590581"/>
                  </a:ext>
                </a:extLst>
              </a:tr>
              <a:tr h="73237">
                <a:tc>
                  <a:txBody>
                    <a:bodyPr/>
                    <a:lstStyle/>
                    <a:p>
                      <a:pPr>
                        <a:lnSpc>
                          <a:spcPct val="107000"/>
                        </a:lnSpc>
                      </a:pPr>
                      <a:r>
                        <a:rPr lang="es-ES" sz="300" dirty="0">
                          <a:effectLst/>
                        </a:rPr>
                        <a:t>   Del 0,50 al 0,99</a:t>
                      </a:r>
                      <a:endParaRPr lang="es-ES" sz="4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solidFill>
                      <a:srgbClr val="3B3489"/>
                    </a:solidFill>
                  </a:tcPr>
                </a:tc>
                <a:tc>
                  <a:txBody>
                    <a:bodyPr/>
                    <a:lstStyle/>
                    <a:p>
                      <a:pPr algn="ctr">
                        <a:lnSpc>
                          <a:spcPct val="107000"/>
                        </a:lnSpc>
                      </a:pPr>
                      <a:r>
                        <a:rPr lang="es-ES" sz="300">
                          <a:effectLst/>
                        </a:rPr>
                        <a:t>631</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nSpc>
                          <a:spcPct val="107000"/>
                        </a:lnSpc>
                      </a:pPr>
                      <a:endParaRPr lang="es-ES" sz="400">
                        <a:effectLst/>
                        <a:latin typeface="Calibri" panose="020F0502020204030204" pitchFamily="34" charset="0"/>
                        <a:cs typeface="Arial" panose="020B0604020202020204" pitchFamily="34" charset="0"/>
                      </a:endParaRPr>
                    </a:p>
                  </a:txBody>
                  <a:tcPr marL="16396" marR="16396" marT="0" marB="0" anchor="b"/>
                </a:tc>
                <a:tc>
                  <a:txBody>
                    <a:bodyPr/>
                    <a:lstStyle/>
                    <a:p>
                      <a:pPr algn="ctr">
                        <a:lnSpc>
                          <a:spcPct val="107000"/>
                        </a:lnSpc>
                      </a:pPr>
                      <a:r>
                        <a:rPr lang="es-ES" sz="300">
                          <a:effectLst/>
                        </a:rPr>
                        <a:t>65.134</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1.114.157</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12,02%</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0,81</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0,81</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extLst>
                  <a:ext uri="{0D108BD9-81ED-4DB2-BD59-A6C34878D82A}">
                    <a16:rowId xmlns:a16="http://schemas.microsoft.com/office/drawing/2014/main" val="3828191101"/>
                  </a:ext>
                </a:extLst>
              </a:tr>
              <a:tr h="73237">
                <a:tc>
                  <a:txBody>
                    <a:bodyPr/>
                    <a:lstStyle/>
                    <a:p>
                      <a:pPr>
                        <a:lnSpc>
                          <a:spcPct val="107000"/>
                        </a:lnSpc>
                      </a:pPr>
                      <a:r>
                        <a:rPr lang="es-ES" sz="300">
                          <a:effectLst/>
                        </a:rPr>
                        <a:t>   Del 1,00 al 1,50</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solidFill>
                      <a:srgbClr val="3B3489"/>
                    </a:solidFill>
                  </a:tcPr>
                </a:tc>
                <a:tc>
                  <a:txBody>
                    <a:bodyPr/>
                    <a:lstStyle/>
                    <a:p>
                      <a:pPr algn="ctr">
                        <a:lnSpc>
                          <a:spcPct val="107000"/>
                        </a:lnSpc>
                      </a:pPr>
                      <a:r>
                        <a:rPr lang="es-ES" sz="300">
                          <a:effectLst/>
                        </a:rPr>
                        <a:t>807</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nSpc>
                          <a:spcPct val="107000"/>
                        </a:lnSpc>
                      </a:pPr>
                      <a:endParaRPr lang="es-ES" sz="400">
                        <a:effectLst/>
                        <a:latin typeface="Calibri" panose="020F0502020204030204" pitchFamily="34" charset="0"/>
                        <a:cs typeface="Arial" panose="020B0604020202020204" pitchFamily="34" charset="0"/>
                      </a:endParaRPr>
                    </a:p>
                  </a:txBody>
                  <a:tcPr marL="16396" marR="16396" marT="0" marB="0" anchor="b"/>
                </a:tc>
                <a:tc>
                  <a:txBody>
                    <a:bodyPr/>
                    <a:lstStyle/>
                    <a:p>
                      <a:pPr algn="ctr">
                        <a:lnSpc>
                          <a:spcPct val="107000"/>
                        </a:lnSpc>
                      </a:pPr>
                      <a:r>
                        <a:rPr lang="es-ES" sz="300">
                          <a:effectLst/>
                        </a:rPr>
                        <a:t>228.858</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2.836.220</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30,61%</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1,18</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1,20</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extLst>
                  <a:ext uri="{0D108BD9-81ED-4DB2-BD59-A6C34878D82A}">
                    <a16:rowId xmlns:a16="http://schemas.microsoft.com/office/drawing/2014/main" val="1713452987"/>
                  </a:ext>
                </a:extLst>
              </a:tr>
              <a:tr h="73237">
                <a:tc>
                  <a:txBody>
                    <a:bodyPr/>
                    <a:lstStyle/>
                    <a:p>
                      <a:pPr>
                        <a:lnSpc>
                          <a:spcPct val="107000"/>
                        </a:lnSpc>
                      </a:pPr>
                      <a:r>
                        <a:rPr lang="es-ES" sz="300">
                          <a:effectLst/>
                        </a:rPr>
                        <a:t>   Del 1,51 al 2,00</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solidFill>
                      <a:srgbClr val="3B3489"/>
                    </a:solidFill>
                  </a:tcPr>
                </a:tc>
                <a:tc>
                  <a:txBody>
                    <a:bodyPr/>
                    <a:lstStyle/>
                    <a:p>
                      <a:pPr algn="ctr">
                        <a:lnSpc>
                          <a:spcPct val="107000"/>
                        </a:lnSpc>
                      </a:pPr>
                      <a:r>
                        <a:rPr lang="es-ES" sz="300">
                          <a:effectLst/>
                        </a:rPr>
                        <a:t>493</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nSpc>
                          <a:spcPct val="107000"/>
                        </a:lnSpc>
                      </a:pPr>
                      <a:endParaRPr lang="es-ES" sz="400">
                        <a:effectLst/>
                        <a:latin typeface="Calibri" panose="020F0502020204030204" pitchFamily="34" charset="0"/>
                        <a:cs typeface="Arial" panose="020B0604020202020204" pitchFamily="34" charset="0"/>
                      </a:endParaRPr>
                    </a:p>
                  </a:txBody>
                  <a:tcPr marL="16396" marR="16396" marT="0" marB="0" anchor="b"/>
                </a:tc>
                <a:tc>
                  <a:txBody>
                    <a:bodyPr/>
                    <a:lstStyle/>
                    <a:p>
                      <a:pPr algn="ctr">
                        <a:lnSpc>
                          <a:spcPct val="107000"/>
                        </a:lnSpc>
                      </a:pPr>
                      <a:r>
                        <a:rPr lang="es-ES" sz="300">
                          <a:effectLst/>
                        </a:rPr>
                        <a:t>247.710</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1.352.605</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14,60%</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1,88</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1,89</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extLst>
                  <a:ext uri="{0D108BD9-81ED-4DB2-BD59-A6C34878D82A}">
                    <a16:rowId xmlns:a16="http://schemas.microsoft.com/office/drawing/2014/main" val="3301573864"/>
                  </a:ext>
                </a:extLst>
              </a:tr>
              <a:tr h="73237">
                <a:tc>
                  <a:txBody>
                    <a:bodyPr/>
                    <a:lstStyle/>
                    <a:p>
                      <a:pPr>
                        <a:lnSpc>
                          <a:spcPct val="107000"/>
                        </a:lnSpc>
                      </a:pPr>
                      <a:r>
                        <a:rPr lang="es-ES" sz="300">
                          <a:effectLst/>
                        </a:rPr>
                        <a:t>   Del 2,01 al 2,50</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solidFill>
                      <a:srgbClr val="3B3489"/>
                    </a:solidFill>
                  </a:tcPr>
                </a:tc>
                <a:tc>
                  <a:txBody>
                    <a:bodyPr/>
                    <a:lstStyle/>
                    <a:p>
                      <a:pPr algn="ctr">
                        <a:lnSpc>
                          <a:spcPct val="107000"/>
                        </a:lnSpc>
                      </a:pPr>
                      <a:r>
                        <a:rPr lang="es-ES" sz="300">
                          <a:effectLst/>
                        </a:rPr>
                        <a:t>263</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nSpc>
                          <a:spcPct val="107000"/>
                        </a:lnSpc>
                      </a:pPr>
                      <a:endParaRPr lang="es-ES" sz="400">
                        <a:effectLst/>
                        <a:latin typeface="Calibri" panose="020F0502020204030204" pitchFamily="34" charset="0"/>
                        <a:cs typeface="Arial" panose="020B0604020202020204" pitchFamily="34" charset="0"/>
                      </a:endParaRPr>
                    </a:p>
                  </a:txBody>
                  <a:tcPr marL="16396" marR="16396" marT="0" marB="0" anchor="b"/>
                </a:tc>
                <a:tc>
                  <a:txBody>
                    <a:bodyPr/>
                    <a:lstStyle/>
                    <a:p>
                      <a:pPr algn="ctr">
                        <a:lnSpc>
                          <a:spcPct val="107000"/>
                        </a:lnSpc>
                      </a:pPr>
                      <a:r>
                        <a:rPr lang="es-ES" sz="300">
                          <a:effectLst/>
                        </a:rPr>
                        <a:t>160.077</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1.147.652</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12,39%</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2,40</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2,42</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extLst>
                  <a:ext uri="{0D108BD9-81ED-4DB2-BD59-A6C34878D82A}">
                    <a16:rowId xmlns:a16="http://schemas.microsoft.com/office/drawing/2014/main" val="2395482298"/>
                  </a:ext>
                </a:extLst>
              </a:tr>
              <a:tr h="73237">
                <a:tc>
                  <a:txBody>
                    <a:bodyPr/>
                    <a:lstStyle/>
                    <a:p>
                      <a:pPr>
                        <a:lnSpc>
                          <a:spcPct val="107000"/>
                        </a:lnSpc>
                      </a:pPr>
                      <a:r>
                        <a:rPr lang="es-ES" sz="300">
                          <a:effectLst/>
                        </a:rPr>
                        <a:t>   Del 2,51 al 3,00</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solidFill>
                      <a:srgbClr val="3B3489"/>
                    </a:solidFill>
                  </a:tcPr>
                </a:tc>
                <a:tc>
                  <a:txBody>
                    <a:bodyPr/>
                    <a:lstStyle/>
                    <a:p>
                      <a:pPr algn="ctr">
                        <a:lnSpc>
                          <a:spcPct val="107000"/>
                        </a:lnSpc>
                      </a:pPr>
                      <a:r>
                        <a:rPr lang="es-ES" sz="300">
                          <a:effectLst/>
                        </a:rPr>
                        <a:t>144</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nSpc>
                          <a:spcPct val="107000"/>
                        </a:lnSpc>
                      </a:pPr>
                      <a:endParaRPr lang="es-ES" sz="400">
                        <a:effectLst/>
                        <a:latin typeface="Calibri" panose="020F0502020204030204" pitchFamily="34" charset="0"/>
                        <a:cs typeface="Arial" panose="020B0604020202020204" pitchFamily="34" charset="0"/>
                      </a:endParaRPr>
                    </a:p>
                  </a:txBody>
                  <a:tcPr marL="16396" marR="16396" marT="0" marB="0" anchor="b"/>
                </a:tc>
                <a:tc>
                  <a:txBody>
                    <a:bodyPr/>
                    <a:lstStyle/>
                    <a:p>
                      <a:pPr algn="ctr">
                        <a:lnSpc>
                          <a:spcPct val="107000"/>
                        </a:lnSpc>
                      </a:pPr>
                      <a:r>
                        <a:rPr lang="es-ES" sz="300">
                          <a:effectLst/>
                        </a:rPr>
                        <a:t>25.310</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330.045</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3,56%</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2,79</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2,88</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extLst>
                  <a:ext uri="{0D108BD9-81ED-4DB2-BD59-A6C34878D82A}">
                    <a16:rowId xmlns:a16="http://schemas.microsoft.com/office/drawing/2014/main" val="1681447135"/>
                  </a:ext>
                </a:extLst>
              </a:tr>
              <a:tr h="73237">
                <a:tc>
                  <a:txBody>
                    <a:bodyPr/>
                    <a:lstStyle/>
                    <a:p>
                      <a:pPr>
                        <a:lnSpc>
                          <a:spcPct val="107000"/>
                        </a:lnSpc>
                      </a:pPr>
                      <a:r>
                        <a:rPr lang="es-ES" sz="300">
                          <a:effectLst/>
                        </a:rPr>
                        <a:t>   Superior al 3,00</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solidFill>
                      <a:srgbClr val="3B3489"/>
                    </a:solidFill>
                  </a:tcPr>
                </a:tc>
                <a:tc>
                  <a:txBody>
                    <a:bodyPr/>
                    <a:lstStyle/>
                    <a:p>
                      <a:pPr algn="ctr">
                        <a:lnSpc>
                          <a:spcPct val="107000"/>
                        </a:lnSpc>
                      </a:pPr>
                      <a:r>
                        <a:rPr lang="es-ES" sz="300">
                          <a:effectLst/>
                        </a:rPr>
                        <a:t>466</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nSpc>
                          <a:spcPct val="107000"/>
                        </a:lnSpc>
                      </a:pPr>
                      <a:endParaRPr lang="es-ES" sz="400">
                        <a:effectLst/>
                        <a:latin typeface="Calibri" panose="020F0502020204030204" pitchFamily="34" charset="0"/>
                        <a:cs typeface="Arial" panose="020B0604020202020204" pitchFamily="34" charset="0"/>
                      </a:endParaRPr>
                    </a:p>
                  </a:txBody>
                  <a:tcPr marL="16396" marR="16396" marT="0" marB="0" anchor="b"/>
                </a:tc>
                <a:tc>
                  <a:txBody>
                    <a:bodyPr/>
                    <a:lstStyle/>
                    <a:p>
                      <a:pPr algn="ctr">
                        <a:lnSpc>
                          <a:spcPct val="107000"/>
                        </a:lnSpc>
                      </a:pPr>
                      <a:r>
                        <a:rPr lang="es-ES" sz="300">
                          <a:effectLst/>
                        </a:rPr>
                        <a:t>112.249</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970.746</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10,48%</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3,35</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5,17</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extLst>
                  <a:ext uri="{0D108BD9-81ED-4DB2-BD59-A6C34878D82A}">
                    <a16:rowId xmlns:a16="http://schemas.microsoft.com/office/drawing/2014/main" val="3266394899"/>
                  </a:ext>
                </a:extLst>
              </a:tr>
              <a:tr h="73237">
                <a:tc>
                  <a:txBody>
                    <a:bodyPr/>
                    <a:lstStyle/>
                    <a:p>
                      <a:pPr>
                        <a:lnSpc>
                          <a:spcPct val="107000"/>
                        </a:lnSpc>
                      </a:pPr>
                      <a:r>
                        <a:rPr lang="es-ES" sz="300">
                          <a:effectLst/>
                        </a:rPr>
                        <a:t>TOTAL 2020</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solidFill>
                      <a:srgbClr val="3B3489"/>
                    </a:solidFill>
                  </a:tcPr>
                </a:tc>
                <a:tc>
                  <a:txBody>
                    <a:bodyPr/>
                    <a:lstStyle/>
                    <a:p>
                      <a:pPr algn="ctr">
                        <a:lnSpc>
                          <a:spcPct val="107000"/>
                        </a:lnSpc>
                      </a:pPr>
                      <a:r>
                        <a:rPr lang="es-ES" sz="300">
                          <a:effectLst/>
                        </a:rPr>
                        <a:t>4.915</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nSpc>
                          <a:spcPct val="107000"/>
                        </a:lnSpc>
                      </a:pPr>
                      <a:endParaRPr lang="es-ES" sz="400">
                        <a:effectLst/>
                        <a:latin typeface="Calibri" panose="020F0502020204030204" pitchFamily="34" charset="0"/>
                        <a:cs typeface="Arial" panose="020B0604020202020204" pitchFamily="34" charset="0"/>
                      </a:endParaRPr>
                    </a:p>
                  </a:txBody>
                  <a:tcPr marL="16396" marR="16396" marT="0" marB="0" anchor="b"/>
                </a:tc>
                <a:tc>
                  <a:txBody>
                    <a:bodyPr/>
                    <a:lstStyle/>
                    <a:p>
                      <a:pPr algn="ctr">
                        <a:lnSpc>
                          <a:spcPct val="107000"/>
                        </a:lnSpc>
                      </a:pPr>
                      <a:r>
                        <a:rPr lang="es-ES" sz="300">
                          <a:effectLst/>
                        </a:rPr>
                        <a:t>1.161.164</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10.700.757</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nSpc>
                          <a:spcPct val="107000"/>
                        </a:lnSpc>
                      </a:pPr>
                      <a:endParaRPr lang="es-ES" sz="400">
                        <a:effectLst/>
                        <a:latin typeface="Calibri" panose="020F0502020204030204" pitchFamily="34" charset="0"/>
                        <a:cs typeface="Arial" panose="020B0604020202020204" pitchFamily="34" charset="0"/>
                      </a:endParaRPr>
                    </a:p>
                  </a:txBody>
                  <a:tcPr marL="16396" marR="16396" marT="0" marB="0" anchor="b"/>
                </a:tc>
                <a:tc>
                  <a:txBody>
                    <a:bodyPr/>
                    <a:lstStyle/>
                    <a:p>
                      <a:pPr algn="ctr">
                        <a:lnSpc>
                          <a:spcPct val="107000"/>
                        </a:lnSpc>
                      </a:pPr>
                      <a:r>
                        <a:rPr lang="es-ES" sz="300">
                          <a:effectLst/>
                        </a:rPr>
                        <a:t>1,73</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1,74</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extLst>
                  <a:ext uri="{0D108BD9-81ED-4DB2-BD59-A6C34878D82A}">
                    <a16:rowId xmlns:a16="http://schemas.microsoft.com/office/drawing/2014/main" val="1952067591"/>
                  </a:ext>
                </a:extLst>
              </a:tr>
              <a:tr h="73237">
                <a:tc>
                  <a:txBody>
                    <a:bodyPr/>
                    <a:lstStyle/>
                    <a:p>
                      <a:pPr>
                        <a:lnSpc>
                          <a:spcPct val="107000"/>
                        </a:lnSpc>
                      </a:pPr>
                      <a:r>
                        <a:rPr lang="es-ES" sz="300" dirty="0">
                          <a:effectLst/>
                        </a:rPr>
                        <a:t>   Inferior al 0,00</a:t>
                      </a:r>
                      <a:endParaRPr lang="es-ES" sz="4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solidFill>
                      <a:srgbClr val="3B3489"/>
                    </a:solidFill>
                  </a:tcPr>
                </a:tc>
                <a:tc>
                  <a:txBody>
                    <a:bodyPr/>
                    <a:lstStyle/>
                    <a:p>
                      <a:pPr algn="ctr">
                        <a:lnSpc>
                          <a:spcPct val="107000"/>
                        </a:lnSpc>
                      </a:pPr>
                      <a:r>
                        <a:rPr lang="es-ES" sz="300">
                          <a:effectLst/>
                        </a:rPr>
                        <a:t>5</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nSpc>
                          <a:spcPct val="107000"/>
                        </a:lnSpc>
                      </a:pPr>
                      <a:endParaRPr lang="es-ES" sz="400">
                        <a:effectLst/>
                        <a:latin typeface="Calibri" panose="020F0502020204030204" pitchFamily="34" charset="0"/>
                        <a:cs typeface="Arial" panose="020B0604020202020204" pitchFamily="34" charset="0"/>
                      </a:endParaRPr>
                    </a:p>
                  </a:txBody>
                  <a:tcPr marL="16396" marR="16396" marT="0" marB="0" anchor="b"/>
                </a:tc>
                <a:tc>
                  <a:txBody>
                    <a:bodyPr/>
                    <a:lstStyle/>
                    <a:p>
                      <a:pPr algn="ctr">
                        <a:lnSpc>
                          <a:spcPct val="107000"/>
                        </a:lnSpc>
                      </a:pPr>
                      <a:r>
                        <a:rPr lang="es-ES" sz="300">
                          <a:effectLst/>
                        </a:rPr>
                        <a:t>17</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712</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0,01%</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-7,51</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-7,51</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extLst>
                  <a:ext uri="{0D108BD9-81ED-4DB2-BD59-A6C34878D82A}">
                    <a16:rowId xmlns:a16="http://schemas.microsoft.com/office/drawing/2014/main" val="4209101244"/>
                  </a:ext>
                </a:extLst>
              </a:tr>
              <a:tr h="73237">
                <a:tc>
                  <a:txBody>
                    <a:bodyPr/>
                    <a:lstStyle/>
                    <a:p>
                      <a:pPr>
                        <a:lnSpc>
                          <a:spcPct val="107000"/>
                        </a:lnSpc>
                      </a:pPr>
                      <a:r>
                        <a:rPr lang="es-ES" sz="300">
                          <a:effectLst/>
                        </a:rPr>
                        <a:t>   Igual al 0,00</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solidFill>
                      <a:srgbClr val="3B3489"/>
                    </a:solidFill>
                  </a:tcPr>
                </a:tc>
                <a:tc>
                  <a:txBody>
                    <a:bodyPr/>
                    <a:lstStyle/>
                    <a:p>
                      <a:pPr algn="ctr">
                        <a:lnSpc>
                          <a:spcPct val="107000"/>
                        </a:lnSpc>
                      </a:pPr>
                      <a:r>
                        <a:rPr lang="es-ES" sz="300">
                          <a:effectLst/>
                        </a:rPr>
                        <a:t>698</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nSpc>
                          <a:spcPct val="107000"/>
                        </a:lnSpc>
                      </a:pPr>
                      <a:endParaRPr lang="es-ES" sz="400">
                        <a:effectLst/>
                        <a:latin typeface="Calibri" panose="020F0502020204030204" pitchFamily="34" charset="0"/>
                        <a:cs typeface="Arial" panose="020B0604020202020204" pitchFamily="34" charset="0"/>
                      </a:endParaRPr>
                    </a:p>
                  </a:txBody>
                  <a:tcPr marL="16396" marR="16396" marT="0" marB="0" anchor="b"/>
                </a:tc>
                <a:tc>
                  <a:txBody>
                    <a:bodyPr/>
                    <a:lstStyle/>
                    <a:p>
                      <a:pPr algn="ctr">
                        <a:lnSpc>
                          <a:spcPct val="107000"/>
                        </a:lnSpc>
                      </a:pPr>
                      <a:r>
                        <a:rPr lang="es-ES" sz="300">
                          <a:effectLst/>
                        </a:rPr>
                        <a:t>217.297</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1.666.564</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15,57%</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0,00</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0,00</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extLst>
                  <a:ext uri="{0D108BD9-81ED-4DB2-BD59-A6C34878D82A}">
                    <a16:rowId xmlns:a16="http://schemas.microsoft.com/office/drawing/2014/main" val="2285480112"/>
                  </a:ext>
                </a:extLst>
              </a:tr>
              <a:tr h="73237">
                <a:tc>
                  <a:txBody>
                    <a:bodyPr/>
                    <a:lstStyle/>
                    <a:p>
                      <a:pPr>
                        <a:lnSpc>
                          <a:spcPct val="107000"/>
                        </a:lnSpc>
                      </a:pPr>
                      <a:r>
                        <a:rPr lang="es-ES" sz="300">
                          <a:effectLst/>
                        </a:rPr>
                        <a:t>   Del 0,01 al 0,49</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solidFill>
                      <a:srgbClr val="3B3489"/>
                    </a:solidFill>
                  </a:tcPr>
                </a:tc>
                <a:tc>
                  <a:txBody>
                    <a:bodyPr/>
                    <a:lstStyle/>
                    <a:p>
                      <a:pPr algn="ctr">
                        <a:lnSpc>
                          <a:spcPct val="107000"/>
                        </a:lnSpc>
                      </a:pPr>
                      <a:r>
                        <a:rPr lang="es-ES" sz="300">
                          <a:effectLst/>
                        </a:rPr>
                        <a:t>91</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nSpc>
                          <a:spcPct val="107000"/>
                        </a:lnSpc>
                      </a:pPr>
                      <a:endParaRPr lang="es-ES" sz="400">
                        <a:effectLst/>
                        <a:latin typeface="Calibri" panose="020F0502020204030204" pitchFamily="34" charset="0"/>
                        <a:cs typeface="Arial" panose="020B0604020202020204" pitchFamily="34" charset="0"/>
                      </a:endParaRPr>
                    </a:p>
                  </a:txBody>
                  <a:tcPr marL="16396" marR="16396" marT="0" marB="0" anchor="b"/>
                </a:tc>
                <a:tc>
                  <a:txBody>
                    <a:bodyPr/>
                    <a:lstStyle/>
                    <a:p>
                      <a:pPr algn="ctr">
                        <a:lnSpc>
                          <a:spcPct val="107000"/>
                        </a:lnSpc>
                      </a:pPr>
                      <a:r>
                        <a:rPr lang="es-ES" sz="300">
                          <a:effectLst/>
                        </a:rPr>
                        <a:t>8.209</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99.690</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0,93%</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0,31</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0,31</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extLst>
                  <a:ext uri="{0D108BD9-81ED-4DB2-BD59-A6C34878D82A}">
                    <a16:rowId xmlns:a16="http://schemas.microsoft.com/office/drawing/2014/main" val="1942366312"/>
                  </a:ext>
                </a:extLst>
              </a:tr>
              <a:tr h="73237">
                <a:tc>
                  <a:txBody>
                    <a:bodyPr/>
                    <a:lstStyle/>
                    <a:p>
                      <a:pPr>
                        <a:lnSpc>
                          <a:spcPct val="107000"/>
                        </a:lnSpc>
                      </a:pPr>
                      <a:r>
                        <a:rPr lang="es-ES" sz="300" dirty="0">
                          <a:effectLst/>
                        </a:rPr>
                        <a:t>   Del 0,50 al 0,99</a:t>
                      </a:r>
                      <a:endParaRPr lang="es-ES" sz="4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solidFill>
                      <a:srgbClr val="3B3489"/>
                    </a:solidFill>
                  </a:tcPr>
                </a:tc>
                <a:tc>
                  <a:txBody>
                    <a:bodyPr/>
                    <a:lstStyle/>
                    <a:p>
                      <a:pPr algn="ctr">
                        <a:lnSpc>
                          <a:spcPct val="107000"/>
                        </a:lnSpc>
                      </a:pPr>
                      <a:r>
                        <a:rPr lang="es-ES" sz="300">
                          <a:effectLst/>
                        </a:rPr>
                        <a:t>828</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nSpc>
                          <a:spcPct val="107000"/>
                        </a:lnSpc>
                      </a:pPr>
                      <a:endParaRPr lang="es-ES" sz="400">
                        <a:effectLst/>
                        <a:latin typeface="Calibri" panose="020F0502020204030204" pitchFamily="34" charset="0"/>
                        <a:cs typeface="Arial" panose="020B0604020202020204" pitchFamily="34" charset="0"/>
                      </a:endParaRPr>
                    </a:p>
                  </a:txBody>
                  <a:tcPr marL="16396" marR="16396" marT="0" marB="0" anchor="b"/>
                </a:tc>
                <a:tc>
                  <a:txBody>
                    <a:bodyPr/>
                    <a:lstStyle/>
                    <a:p>
                      <a:pPr algn="ctr">
                        <a:lnSpc>
                          <a:spcPct val="107000"/>
                        </a:lnSpc>
                      </a:pPr>
                      <a:r>
                        <a:rPr lang="es-ES" sz="300">
                          <a:effectLst/>
                        </a:rPr>
                        <a:t>68.377</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878.368</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8,21%</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0,71</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0,71</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extLst>
                  <a:ext uri="{0D108BD9-81ED-4DB2-BD59-A6C34878D82A}">
                    <a16:rowId xmlns:a16="http://schemas.microsoft.com/office/drawing/2014/main" val="2930523036"/>
                  </a:ext>
                </a:extLst>
              </a:tr>
              <a:tr h="73237">
                <a:tc>
                  <a:txBody>
                    <a:bodyPr/>
                    <a:lstStyle/>
                    <a:p>
                      <a:pPr>
                        <a:lnSpc>
                          <a:spcPct val="107000"/>
                        </a:lnSpc>
                      </a:pPr>
                      <a:r>
                        <a:rPr lang="es-ES" sz="300">
                          <a:effectLst/>
                        </a:rPr>
                        <a:t>   Del 1,00 al 1,50</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solidFill>
                      <a:srgbClr val="3B3489"/>
                    </a:solidFill>
                  </a:tcPr>
                </a:tc>
                <a:tc>
                  <a:txBody>
                    <a:bodyPr/>
                    <a:lstStyle/>
                    <a:p>
                      <a:pPr algn="ctr">
                        <a:lnSpc>
                          <a:spcPct val="107000"/>
                        </a:lnSpc>
                      </a:pPr>
                      <a:r>
                        <a:rPr lang="es-ES" sz="300">
                          <a:effectLst/>
                        </a:rPr>
                        <a:t>1.101</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nSpc>
                          <a:spcPct val="107000"/>
                        </a:lnSpc>
                      </a:pPr>
                      <a:endParaRPr lang="es-ES" sz="400">
                        <a:effectLst/>
                        <a:latin typeface="Calibri" panose="020F0502020204030204" pitchFamily="34" charset="0"/>
                        <a:cs typeface="Arial" panose="020B0604020202020204" pitchFamily="34" charset="0"/>
                      </a:endParaRPr>
                    </a:p>
                  </a:txBody>
                  <a:tcPr marL="16396" marR="16396" marT="0" marB="0" anchor="b"/>
                </a:tc>
                <a:tc>
                  <a:txBody>
                    <a:bodyPr/>
                    <a:lstStyle/>
                    <a:p>
                      <a:pPr algn="ctr">
                        <a:lnSpc>
                          <a:spcPct val="107000"/>
                        </a:lnSpc>
                      </a:pPr>
                      <a:r>
                        <a:rPr lang="es-ES" sz="300">
                          <a:effectLst/>
                        </a:rPr>
                        <a:t>134.100</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1.598.097</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14,93%</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1,25</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1,25</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extLst>
                  <a:ext uri="{0D108BD9-81ED-4DB2-BD59-A6C34878D82A}">
                    <a16:rowId xmlns:a16="http://schemas.microsoft.com/office/drawing/2014/main" val="143870620"/>
                  </a:ext>
                </a:extLst>
              </a:tr>
              <a:tr h="73237">
                <a:tc>
                  <a:txBody>
                    <a:bodyPr/>
                    <a:lstStyle/>
                    <a:p>
                      <a:pPr>
                        <a:lnSpc>
                          <a:spcPct val="107000"/>
                        </a:lnSpc>
                      </a:pPr>
                      <a:r>
                        <a:rPr lang="es-ES" sz="300">
                          <a:effectLst/>
                        </a:rPr>
                        <a:t>   Del 1,51 al 2,00</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solidFill>
                      <a:srgbClr val="3B3489"/>
                    </a:solidFill>
                  </a:tcPr>
                </a:tc>
                <a:tc>
                  <a:txBody>
                    <a:bodyPr/>
                    <a:lstStyle/>
                    <a:p>
                      <a:pPr algn="ctr">
                        <a:lnSpc>
                          <a:spcPct val="107000"/>
                        </a:lnSpc>
                      </a:pPr>
                      <a:r>
                        <a:rPr lang="es-ES" sz="300">
                          <a:effectLst/>
                        </a:rPr>
                        <a:t>1.337</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nSpc>
                          <a:spcPct val="107000"/>
                        </a:lnSpc>
                      </a:pPr>
                      <a:endParaRPr lang="es-ES" sz="400">
                        <a:effectLst/>
                        <a:latin typeface="Calibri" panose="020F0502020204030204" pitchFamily="34" charset="0"/>
                        <a:cs typeface="Arial" panose="020B0604020202020204" pitchFamily="34" charset="0"/>
                      </a:endParaRPr>
                    </a:p>
                  </a:txBody>
                  <a:tcPr marL="16396" marR="16396" marT="0" marB="0" anchor="b"/>
                </a:tc>
                <a:tc>
                  <a:txBody>
                    <a:bodyPr/>
                    <a:lstStyle/>
                    <a:p>
                      <a:pPr algn="ctr">
                        <a:lnSpc>
                          <a:spcPct val="107000"/>
                        </a:lnSpc>
                      </a:pPr>
                      <a:r>
                        <a:rPr lang="es-ES" sz="300">
                          <a:effectLst/>
                        </a:rPr>
                        <a:t>328.835</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2.798.986</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26,16%</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1,94</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1,94</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extLst>
                  <a:ext uri="{0D108BD9-81ED-4DB2-BD59-A6C34878D82A}">
                    <a16:rowId xmlns:a16="http://schemas.microsoft.com/office/drawing/2014/main" val="2078438722"/>
                  </a:ext>
                </a:extLst>
              </a:tr>
              <a:tr h="73237">
                <a:tc>
                  <a:txBody>
                    <a:bodyPr/>
                    <a:lstStyle/>
                    <a:p>
                      <a:pPr>
                        <a:lnSpc>
                          <a:spcPct val="107000"/>
                        </a:lnSpc>
                      </a:pPr>
                      <a:r>
                        <a:rPr lang="es-ES" sz="300">
                          <a:effectLst/>
                        </a:rPr>
                        <a:t>   Del 2,01 al 2,50</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solidFill>
                      <a:srgbClr val="3B3489"/>
                    </a:solidFill>
                  </a:tcPr>
                </a:tc>
                <a:tc>
                  <a:txBody>
                    <a:bodyPr/>
                    <a:lstStyle/>
                    <a:p>
                      <a:pPr algn="ctr">
                        <a:lnSpc>
                          <a:spcPct val="107000"/>
                        </a:lnSpc>
                      </a:pPr>
                      <a:r>
                        <a:rPr lang="es-ES" sz="300">
                          <a:effectLst/>
                        </a:rPr>
                        <a:t>436</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nSpc>
                          <a:spcPct val="107000"/>
                        </a:lnSpc>
                      </a:pPr>
                      <a:endParaRPr lang="es-ES" sz="400">
                        <a:effectLst/>
                        <a:latin typeface="Calibri" panose="020F0502020204030204" pitchFamily="34" charset="0"/>
                        <a:cs typeface="Arial" panose="020B0604020202020204" pitchFamily="34" charset="0"/>
                      </a:endParaRPr>
                    </a:p>
                  </a:txBody>
                  <a:tcPr marL="16396" marR="16396" marT="0" marB="0" anchor="b"/>
                </a:tc>
                <a:tc>
                  <a:txBody>
                    <a:bodyPr/>
                    <a:lstStyle/>
                    <a:p>
                      <a:pPr algn="ctr">
                        <a:lnSpc>
                          <a:spcPct val="107000"/>
                        </a:lnSpc>
                      </a:pPr>
                      <a:r>
                        <a:rPr lang="es-ES" sz="300">
                          <a:effectLst/>
                        </a:rPr>
                        <a:t>274.947</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2.525.983</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23,61%</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2,33</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2,34</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extLst>
                  <a:ext uri="{0D108BD9-81ED-4DB2-BD59-A6C34878D82A}">
                    <a16:rowId xmlns:a16="http://schemas.microsoft.com/office/drawing/2014/main" val="1352484064"/>
                  </a:ext>
                </a:extLst>
              </a:tr>
              <a:tr h="73237">
                <a:tc>
                  <a:txBody>
                    <a:bodyPr/>
                    <a:lstStyle/>
                    <a:p>
                      <a:pPr>
                        <a:lnSpc>
                          <a:spcPct val="107000"/>
                        </a:lnSpc>
                      </a:pPr>
                      <a:r>
                        <a:rPr lang="es-ES" sz="300">
                          <a:effectLst/>
                        </a:rPr>
                        <a:t>   Del 2,51 al 3,00</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solidFill>
                      <a:srgbClr val="3B3489"/>
                    </a:solidFill>
                  </a:tcPr>
                </a:tc>
                <a:tc>
                  <a:txBody>
                    <a:bodyPr/>
                    <a:lstStyle/>
                    <a:p>
                      <a:pPr algn="ctr">
                        <a:lnSpc>
                          <a:spcPct val="107000"/>
                        </a:lnSpc>
                      </a:pPr>
                      <a:r>
                        <a:rPr lang="es-ES" sz="300">
                          <a:effectLst/>
                        </a:rPr>
                        <a:t>165</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nSpc>
                          <a:spcPct val="107000"/>
                        </a:lnSpc>
                      </a:pPr>
                      <a:endParaRPr lang="es-ES" sz="400">
                        <a:effectLst/>
                        <a:latin typeface="Calibri" panose="020F0502020204030204" pitchFamily="34" charset="0"/>
                        <a:cs typeface="Arial" panose="020B0604020202020204" pitchFamily="34" charset="0"/>
                      </a:endParaRPr>
                    </a:p>
                  </a:txBody>
                  <a:tcPr marL="16396" marR="16396" marT="0" marB="0" anchor="b"/>
                </a:tc>
                <a:tc>
                  <a:txBody>
                    <a:bodyPr/>
                    <a:lstStyle/>
                    <a:p>
                      <a:pPr algn="ctr">
                        <a:lnSpc>
                          <a:spcPct val="107000"/>
                        </a:lnSpc>
                      </a:pPr>
                      <a:r>
                        <a:rPr lang="es-ES" sz="300">
                          <a:effectLst/>
                        </a:rPr>
                        <a:t>27.604</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490.526</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4,58%</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2,80</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2,80</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extLst>
                  <a:ext uri="{0D108BD9-81ED-4DB2-BD59-A6C34878D82A}">
                    <a16:rowId xmlns:a16="http://schemas.microsoft.com/office/drawing/2014/main" val="2531873394"/>
                  </a:ext>
                </a:extLst>
              </a:tr>
              <a:tr h="73237">
                <a:tc>
                  <a:txBody>
                    <a:bodyPr/>
                    <a:lstStyle/>
                    <a:p>
                      <a:pPr>
                        <a:lnSpc>
                          <a:spcPct val="107000"/>
                        </a:lnSpc>
                      </a:pPr>
                      <a:r>
                        <a:rPr lang="es-ES" sz="300">
                          <a:effectLst/>
                        </a:rPr>
                        <a:t>   Superior al 3,00</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solidFill>
                      <a:srgbClr val="3B3489"/>
                    </a:solidFill>
                  </a:tcPr>
                </a:tc>
                <a:tc>
                  <a:txBody>
                    <a:bodyPr/>
                    <a:lstStyle/>
                    <a:p>
                      <a:pPr algn="ctr">
                        <a:lnSpc>
                          <a:spcPct val="107000"/>
                        </a:lnSpc>
                      </a:pPr>
                      <a:r>
                        <a:rPr lang="es-ES" sz="300">
                          <a:effectLst/>
                        </a:rPr>
                        <a:t>254</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nSpc>
                          <a:spcPct val="107000"/>
                        </a:lnSpc>
                      </a:pPr>
                      <a:endParaRPr lang="es-ES" sz="400">
                        <a:effectLst/>
                        <a:latin typeface="Calibri" panose="020F0502020204030204" pitchFamily="34" charset="0"/>
                        <a:cs typeface="Arial" panose="020B0604020202020204" pitchFamily="34" charset="0"/>
                      </a:endParaRPr>
                    </a:p>
                  </a:txBody>
                  <a:tcPr marL="16396" marR="16396" marT="0" marB="0" anchor="b"/>
                </a:tc>
                <a:tc>
                  <a:txBody>
                    <a:bodyPr/>
                    <a:lstStyle/>
                    <a:p>
                      <a:pPr algn="ctr">
                        <a:lnSpc>
                          <a:spcPct val="107000"/>
                        </a:lnSpc>
                      </a:pPr>
                      <a:r>
                        <a:rPr lang="es-ES" sz="300">
                          <a:effectLst/>
                        </a:rPr>
                        <a:t>101.778</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641.831</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6,00%</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5,01</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5,02</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extLst>
                  <a:ext uri="{0D108BD9-81ED-4DB2-BD59-A6C34878D82A}">
                    <a16:rowId xmlns:a16="http://schemas.microsoft.com/office/drawing/2014/main" val="2292647996"/>
                  </a:ext>
                </a:extLst>
              </a:tr>
              <a:tr h="73237">
                <a:tc>
                  <a:txBody>
                    <a:bodyPr/>
                    <a:lstStyle/>
                    <a:p>
                      <a:pPr>
                        <a:lnSpc>
                          <a:spcPct val="107000"/>
                        </a:lnSpc>
                      </a:pPr>
                      <a:r>
                        <a:rPr lang="es-ES" sz="300" dirty="0">
                          <a:effectLst/>
                        </a:rPr>
                        <a:t>TOTAL 2019</a:t>
                      </a:r>
                      <a:endParaRPr lang="es-ES" sz="4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solidFill>
                      <a:srgbClr val="3B3489"/>
                    </a:solidFill>
                  </a:tcPr>
                </a:tc>
                <a:tc>
                  <a:txBody>
                    <a:bodyPr/>
                    <a:lstStyle/>
                    <a:p>
                      <a:pPr algn="ctr">
                        <a:lnSpc>
                          <a:spcPct val="107000"/>
                        </a:lnSpc>
                      </a:pPr>
                      <a:r>
                        <a:rPr lang="es-ES" sz="300">
                          <a:effectLst/>
                        </a:rPr>
                        <a:t>5.539</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nSpc>
                          <a:spcPct val="107000"/>
                        </a:lnSpc>
                      </a:pPr>
                      <a:endParaRPr lang="es-ES" sz="400">
                        <a:effectLst/>
                        <a:latin typeface="Calibri" panose="020F0502020204030204" pitchFamily="34" charset="0"/>
                        <a:cs typeface="Arial" panose="020B0604020202020204" pitchFamily="34" charset="0"/>
                      </a:endParaRPr>
                    </a:p>
                  </a:txBody>
                  <a:tcPr marL="16396" marR="16396" marT="0" marB="0" anchor="b"/>
                </a:tc>
                <a:tc>
                  <a:txBody>
                    <a:bodyPr/>
                    <a:lstStyle/>
                    <a:p>
                      <a:pPr algn="ctr">
                        <a:lnSpc>
                          <a:spcPct val="107000"/>
                        </a:lnSpc>
                      </a:pPr>
                      <a:r>
                        <a:rPr lang="es-ES" sz="300">
                          <a:effectLst/>
                        </a:rPr>
                        <a:t>1.238.411</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11.397.608</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nSpc>
                          <a:spcPct val="107000"/>
                        </a:lnSpc>
                      </a:pPr>
                      <a:endParaRPr lang="es-ES" sz="400">
                        <a:effectLst/>
                        <a:latin typeface="Calibri" panose="020F0502020204030204" pitchFamily="34" charset="0"/>
                        <a:cs typeface="Arial" panose="020B0604020202020204" pitchFamily="34" charset="0"/>
                      </a:endParaRPr>
                    </a:p>
                  </a:txBody>
                  <a:tcPr marL="16396" marR="16396" marT="0" marB="0" anchor="b"/>
                </a:tc>
                <a:tc>
                  <a:txBody>
                    <a:bodyPr/>
                    <a:lstStyle/>
                    <a:p>
                      <a:pPr algn="ctr">
                        <a:lnSpc>
                          <a:spcPct val="107000"/>
                        </a:lnSpc>
                      </a:pPr>
                      <a:r>
                        <a:rPr lang="es-ES" sz="300">
                          <a:effectLst/>
                        </a:rPr>
                        <a:t>2,24</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2,24</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extLst>
                  <a:ext uri="{0D108BD9-81ED-4DB2-BD59-A6C34878D82A}">
                    <a16:rowId xmlns:a16="http://schemas.microsoft.com/office/drawing/2014/main" val="3693840432"/>
                  </a:ext>
                </a:extLst>
              </a:tr>
              <a:tr h="73237">
                <a:tc>
                  <a:txBody>
                    <a:bodyPr/>
                    <a:lstStyle/>
                    <a:p>
                      <a:pPr>
                        <a:lnSpc>
                          <a:spcPct val="107000"/>
                        </a:lnSpc>
                      </a:pPr>
                      <a:r>
                        <a:rPr lang="es-ES" sz="300">
                          <a:effectLst/>
                        </a:rPr>
                        <a:t>   Inferior al 0,00</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solidFill>
                      <a:srgbClr val="3B3489"/>
                    </a:solidFill>
                  </a:tcPr>
                </a:tc>
                <a:tc>
                  <a:txBody>
                    <a:bodyPr/>
                    <a:lstStyle/>
                    <a:p>
                      <a:pPr algn="ctr">
                        <a:lnSpc>
                          <a:spcPct val="107000"/>
                        </a:lnSpc>
                      </a:pPr>
                      <a:r>
                        <a:rPr lang="es-ES" sz="300">
                          <a:effectLst/>
                        </a:rPr>
                        <a:t>6</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nSpc>
                          <a:spcPct val="107000"/>
                        </a:lnSpc>
                      </a:pPr>
                      <a:endParaRPr lang="es-ES" sz="400">
                        <a:effectLst/>
                        <a:latin typeface="Calibri" panose="020F0502020204030204" pitchFamily="34" charset="0"/>
                        <a:cs typeface="Arial" panose="020B0604020202020204" pitchFamily="34" charset="0"/>
                      </a:endParaRPr>
                    </a:p>
                  </a:txBody>
                  <a:tcPr marL="16396" marR="16396" marT="0" marB="0" anchor="b"/>
                </a:tc>
                <a:tc>
                  <a:txBody>
                    <a:bodyPr/>
                    <a:lstStyle/>
                    <a:p>
                      <a:pPr algn="ctr">
                        <a:lnSpc>
                          <a:spcPct val="107000"/>
                        </a:lnSpc>
                      </a:pPr>
                      <a:r>
                        <a:rPr lang="es-ES" sz="300">
                          <a:effectLst/>
                        </a:rPr>
                        <a:t>6</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888</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0,01%</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-5,44</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-5,44</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extLst>
                  <a:ext uri="{0D108BD9-81ED-4DB2-BD59-A6C34878D82A}">
                    <a16:rowId xmlns:a16="http://schemas.microsoft.com/office/drawing/2014/main" val="1029326916"/>
                  </a:ext>
                </a:extLst>
              </a:tr>
              <a:tr h="73237">
                <a:tc>
                  <a:txBody>
                    <a:bodyPr/>
                    <a:lstStyle/>
                    <a:p>
                      <a:pPr>
                        <a:lnSpc>
                          <a:spcPct val="107000"/>
                        </a:lnSpc>
                      </a:pPr>
                      <a:r>
                        <a:rPr lang="es-ES" sz="300" dirty="0">
                          <a:effectLst/>
                        </a:rPr>
                        <a:t>   Igual al 0,00</a:t>
                      </a:r>
                      <a:endParaRPr lang="es-ES" sz="4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solidFill>
                      <a:srgbClr val="3B3489"/>
                    </a:solidFill>
                  </a:tcPr>
                </a:tc>
                <a:tc>
                  <a:txBody>
                    <a:bodyPr/>
                    <a:lstStyle/>
                    <a:p>
                      <a:pPr algn="ctr">
                        <a:lnSpc>
                          <a:spcPct val="107000"/>
                        </a:lnSpc>
                      </a:pPr>
                      <a:r>
                        <a:rPr lang="es-ES" sz="300">
                          <a:effectLst/>
                        </a:rPr>
                        <a:t>414</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nSpc>
                          <a:spcPct val="107000"/>
                        </a:lnSpc>
                      </a:pPr>
                      <a:endParaRPr lang="es-ES" sz="400">
                        <a:effectLst/>
                        <a:latin typeface="Calibri" panose="020F0502020204030204" pitchFamily="34" charset="0"/>
                        <a:cs typeface="Arial" panose="020B0604020202020204" pitchFamily="34" charset="0"/>
                      </a:endParaRPr>
                    </a:p>
                  </a:txBody>
                  <a:tcPr marL="16396" marR="16396" marT="0" marB="0" anchor="b"/>
                </a:tc>
                <a:tc>
                  <a:txBody>
                    <a:bodyPr/>
                    <a:lstStyle/>
                    <a:p>
                      <a:pPr algn="ctr">
                        <a:lnSpc>
                          <a:spcPct val="107000"/>
                        </a:lnSpc>
                      </a:pPr>
                      <a:r>
                        <a:rPr lang="es-ES" sz="300">
                          <a:effectLst/>
                        </a:rPr>
                        <a:t>11.809</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272.199</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2,39%</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0,00</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0,02</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extLst>
                  <a:ext uri="{0D108BD9-81ED-4DB2-BD59-A6C34878D82A}">
                    <a16:rowId xmlns:a16="http://schemas.microsoft.com/office/drawing/2014/main" val="2135861043"/>
                  </a:ext>
                </a:extLst>
              </a:tr>
              <a:tr h="73237">
                <a:tc>
                  <a:txBody>
                    <a:bodyPr/>
                    <a:lstStyle/>
                    <a:p>
                      <a:pPr>
                        <a:lnSpc>
                          <a:spcPct val="107000"/>
                        </a:lnSpc>
                      </a:pPr>
                      <a:r>
                        <a:rPr lang="es-ES" sz="300">
                          <a:effectLst/>
                        </a:rPr>
                        <a:t>   Del 0,01 al 0,49</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solidFill>
                      <a:srgbClr val="3B3489"/>
                    </a:solidFill>
                  </a:tcPr>
                </a:tc>
                <a:tc>
                  <a:txBody>
                    <a:bodyPr/>
                    <a:lstStyle/>
                    <a:p>
                      <a:pPr algn="ctr">
                        <a:lnSpc>
                          <a:spcPct val="107000"/>
                        </a:lnSpc>
                      </a:pPr>
                      <a:r>
                        <a:rPr lang="es-ES" sz="300">
                          <a:effectLst/>
                        </a:rPr>
                        <a:t>90</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nSpc>
                          <a:spcPct val="107000"/>
                        </a:lnSpc>
                      </a:pPr>
                      <a:endParaRPr lang="es-ES" sz="400">
                        <a:effectLst/>
                        <a:latin typeface="Calibri" panose="020F0502020204030204" pitchFamily="34" charset="0"/>
                        <a:cs typeface="Arial" panose="020B0604020202020204" pitchFamily="34" charset="0"/>
                      </a:endParaRPr>
                    </a:p>
                  </a:txBody>
                  <a:tcPr marL="16396" marR="16396" marT="0" marB="0" anchor="b"/>
                </a:tc>
                <a:tc>
                  <a:txBody>
                    <a:bodyPr/>
                    <a:lstStyle/>
                    <a:p>
                      <a:pPr algn="ctr">
                        <a:lnSpc>
                          <a:spcPct val="107000"/>
                        </a:lnSpc>
                      </a:pPr>
                      <a:r>
                        <a:rPr lang="es-ES" sz="300">
                          <a:effectLst/>
                        </a:rPr>
                        <a:t>1.825</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43.914</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0,39%</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0,26</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0,31</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extLst>
                  <a:ext uri="{0D108BD9-81ED-4DB2-BD59-A6C34878D82A}">
                    <a16:rowId xmlns:a16="http://schemas.microsoft.com/office/drawing/2014/main" val="2761832305"/>
                  </a:ext>
                </a:extLst>
              </a:tr>
              <a:tr h="73237">
                <a:tc>
                  <a:txBody>
                    <a:bodyPr/>
                    <a:lstStyle/>
                    <a:p>
                      <a:pPr>
                        <a:lnSpc>
                          <a:spcPct val="107000"/>
                        </a:lnSpc>
                      </a:pPr>
                      <a:r>
                        <a:rPr lang="es-ES" sz="300" dirty="0">
                          <a:effectLst/>
                        </a:rPr>
                        <a:t>   Del 0,50 al 0,99</a:t>
                      </a:r>
                      <a:endParaRPr lang="es-ES" sz="4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solidFill>
                      <a:srgbClr val="3B3489"/>
                    </a:solidFill>
                  </a:tcPr>
                </a:tc>
                <a:tc>
                  <a:txBody>
                    <a:bodyPr/>
                    <a:lstStyle/>
                    <a:p>
                      <a:pPr algn="ctr">
                        <a:lnSpc>
                          <a:spcPct val="107000"/>
                        </a:lnSpc>
                      </a:pPr>
                      <a:r>
                        <a:rPr lang="es-ES" sz="300">
                          <a:effectLst/>
                        </a:rPr>
                        <a:t>488</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nSpc>
                          <a:spcPct val="107000"/>
                        </a:lnSpc>
                      </a:pPr>
                      <a:endParaRPr lang="es-ES" sz="400">
                        <a:effectLst/>
                        <a:latin typeface="Calibri" panose="020F0502020204030204" pitchFamily="34" charset="0"/>
                        <a:cs typeface="Arial" panose="020B0604020202020204" pitchFamily="34" charset="0"/>
                      </a:endParaRPr>
                    </a:p>
                  </a:txBody>
                  <a:tcPr marL="16396" marR="16396" marT="0" marB="0" anchor="b"/>
                </a:tc>
                <a:tc>
                  <a:txBody>
                    <a:bodyPr/>
                    <a:lstStyle/>
                    <a:p>
                      <a:pPr algn="ctr">
                        <a:lnSpc>
                          <a:spcPct val="107000"/>
                        </a:lnSpc>
                      </a:pPr>
                      <a:r>
                        <a:rPr lang="es-ES" sz="300">
                          <a:effectLst/>
                        </a:rPr>
                        <a:t>20.672</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307.769</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2,70%</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0,68</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0,81</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extLst>
                  <a:ext uri="{0D108BD9-81ED-4DB2-BD59-A6C34878D82A}">
                    <a16:rowId xmlns:a16="http://schemas.microsoft.com/office/drawing/2014/main" val="1485979410"/>
                  </a:ext>
                </a:extLst>
              </a:tr>
              <a:tr h="73237">
                <a:tc>
                  <a:txBody>
                    <a:bodyPr/>
                    <a:lstStyle/>
                    <a:p>
                      <a:pPr>
                        <a:lnSpc>
                          <a:spcPct val="107000"/>
                        </a:lnSpc>
                      </a:pPr>
                      <a:r>
                        <a:rPr lang="es-ES" sz="300">
                          <a:effectLst/>
                        </a:rPr>
                        <a:t>   Del 1,00 al 1,50</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solidFill>
                      <a:srgbClr val="3B3489"/>
                    </a:solidFill>
                  </a:tcPr>
                </a:tc>
                <a:tc>
                  <a:txBody>
                    <a:bodyPr/>
                    <a:lstStyle/>
                    <a:p>
                      <a:pPr algn="ctr">
                        <a:lnSpc>
                          <a:spcPct val="107000"/>
                        </a:lnSpc>
                      </a:pPr>
                      <a:r>
                        <a:rPr lang="es-ES" sz="300">
                          <a:effectLst/>
                        </a:rPr>
                        <a:t>1.756</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nSpc>
                          <a:spcPct val="107000"/>
                        </a:lnSpc>
                      </a:pPr>
                      <a:endParaRPr lang="es-ES" sz="400">
                        <a:effectLst/>
                        <a:latin typeface="Calibri" panose="020F0502020204030204" pitchFamily="34" charset="0"/>
                        <a:cs typeface="Arial" panose="020B0604020202020204" pitchFamily="34" charset="0"/>
                      </a:endParaRPr>
                    </a:p>
                  </a:txBody>
                  <a:tcPr marL="16396" marR="16396" marT="0" marB="0" anchor="b"/>
                </a:tc>
                <a:tc>
                  <a:txBody>
                    <a:bodyPr/>
                    <a:lstStyle/>
                    <a:p>
                      <a:pPr algn="ctr">
                        <a:lnSpc>
                          <a:spcPct val="107000"/>
                        </a:lnSpc>
                      </a:pPr>
                      <a:r>
                        <a:rPr lang="es-ES" sz="300">
                          <a:effectLst/>
                        </a:rPr>
                        <a:t>226.053</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2.632.186</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23,09%</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1,28</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1,28</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extLst>
                  <a:ext uri="{0D108BD9-81ED-4DB2-BD59-A6C34878D82A}">
                    <a16:rowId xmlns:a16="http://schemas.microsoft.com/office/drawing/2014/main" val="4287372607"/>
                  </a:ext>
                </a:extLst>
              </a:tr>
              <a:tr h="73237">
                <a:tc>
                  <a:txBody>
                    <a:bodyPr/>
                    <a:lstStyle/>
                    <a:p>
                      <a:pPr>
                        <a:lnSpc>
                          <a:spcPct val="107000"/>
                        </a:lnSpc>
                      </a:pPr>
                      <a:r>
                        <a:rPr lang="es-ES" sz="300" dirty="0">
                          <a:effectLst/>
                        </a:rPr>
                        <a:t>   Del 1,51 al 2,00</a:t>
                      </a:r>
                      <a:endParaRPr lang="es-ES" sz="4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solidFill>
                      <a:srgbClr val="3B3489"/>
                    </a:solidFill>
                  </a:tcPr>
                </a:tc>
                <a:tc>
                  <a:txBody>
                    <a:bodyPr/>
                    <a:lstStyle/>
                    <a:p>
                      <a:pPr algn="ctr">
                        <a:lnSpc>
                          <a:spcPct val="107000"/>
                        </a:lnSpc>
                      </a:pPr>
                      <a:r>
                        <a:rPr lang="es-ES" sz="300">
                          <a:effectLst/>
                        </a:rPr>
                        <a:t>1.207</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nSpc>
                          <a:spcPct val="107000"/>
                        </a:lnSpc>
                      </a:pPr>
                      <a:endParaRPr lang="es-ES" sz="400">
                        <a:effectLst/>
                        <a:latin typeface="Calibri" panose="020F0502020204030204" pitchFamily="34" charset="0"/>
                        <a:cs typeface="Arial" panose="020B0604020202020204" pitchFamily="34" charset="0"/>
                      </a:endParaRPr>
                    </a:p>
                  </a:txBody>
                  <a:tcPr marL="16396" marR="16396" marT="0" marB="0" anchor="b"/>
                </a:tc>
                <a:tc>
                  <a:txBody>
                    <a:bodyPr/>
                    <a:lstStyle/>
                    <a:p>
                      <a:pPr algn="ctr">
                        <a:lnSpc>
                          <a:spcPct val="107000"/>
                        </a:lnSpc>
                      </a:pPr>
                      <a:r>
                        <a:rPr lang="es-ES" sz="300">
                          <a:effectLst/>
                        </a:rPr>
                        <a:t>452.117</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3.673.651</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32,23%</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1,91</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1,91</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extLst>
                  <a:ext uri="{0D108BD9-81ED-4DB2-BD59-A6C34878D82A}">
                    <a16:rowId xmlns:a16="http://schemas.microsoft.com/office/drawing/2014/main" val="619152878"/>
                  </a:ext>
                </a:extLst>
              </a:tr>
              <a:tr h="73237">
                <a:tc>
                  <a:txBody>
                    <a:bodyPr/>
                    <a:lstStyle/>
                    <a:p>
                      <a:pPr>
                        <a:lnSpc>
                          <a:spcPct val="107000"/>
                        </a:lnSpc>
                      </a:pPr>
                      <a:r>
                        <a:rPr lang="es-ES" sz="300" dirty="0">
                          <a:effectLst/>
                        </a:rPr>
                        <a:t>   Del 2,01 al 2,50</a:t>
                      </a:r>
                      <a:endParaRPr lang="es-ES" sz="4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solidFill>
                      <a:srgbClr val="3B3489"/>
                    </a:solidFill>
                  </a:tcPr>
                </a:tc>
                <a:tc>
                  <a:txBody>
                    <a:bodyPr/>
                    <a:lstStyle/>
                    <a:p>
                      <a:pPr algn="ctr">
                        <a:lnSpc>
                          <a:spcPct val="107000"/>
                        </a:lnSpc>
                      </a:pPr>
                      <a:r>
                        <a:rPr lang="es-ES" sz="300">
                          <a:effectLst/>
                        </a:rPr>
                        <a:t>1.073</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nSpc>
                          <a:spcPct val="107000"/>
                        </a:lnSpc>
                      </a:pPr>
                      <a:endParaRPr lang="es-ES" sz="400">
                        <a:effectLst/>
                        <a:latin typeface="Calibri" panose="020F0502020204030204" pitchFamily="34" charset="0"/>
                        <a:cs typeface="Arial" panose="020B0604020202020204" pitchFamily="34" charset="0"/>
                      </a:endParaRPr>
                    </a:p>
                  </a:txBody>
                  <a:tcPr marL="16396" marR="16396" marT="0" marB="0" anchor="b"/>
                </a:tc>
                <a:tc>
                  <a:txBody>
                    <a:bodyPr/>
                    <a:lstStyle/>
                    <a:p>
                      <a:pPr algn="ctr">
                        <a:lnSpc>
                          <a:spcPct val="107000"/>
                        </a:lnSpc>
                      </a:pPr>
                      <a:r>
                        <a:rPr lang="es-ES" sz="300">
                          <a:effectLst/>
                        </a:rPr>
                        <a:t>280.844</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2.551.509</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22,39%</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2,32</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2,32</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extLst>
                  <a:ext uri="{0D108BD9-81ED-4DB2-BD59-A6C34878D82A}">
                    <a16:rowId xmlns:a16="http://schemas.microsoft.com/office/drawing/2014/main" val="3475498182"/>
                  </a:ext>
                </a:extLst>
              </a:tr>
              <a:tr h="73237">
                <a:tc>
                  <a:txBody>
                    <a:bodyPr/>
                    <a:lstStyle/>
                    <a:p>
                      <a:pPr>
                        <a:lnSpc>
                          <a:spcPct val="107000"/>
                        </a:lnSpc>
                      </a:pPr>
                      <a:r>
                        <a:rPr lang="es-ES" sz="300" dirty="0">
                          <a:effectLst/>
                        </a:rPr>
                        <a:t>   Del 2,51 al 3,00</a:t>
                      </a:r>
                      <a:endParaRPr lang="es-ES" sz="4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solidFill>
                      <a:srgbClr val="3B3489"/>
                    </a:solidFill>
                  </a:tcPr>
                </a:tc>
                <a:tc>
                  <a:txBody>
                    <a:bodyPr/>
                    <a:lstStyle/>
                    <a:p>
                      <a:pPr algn="ctr">
                        <a:lnSpc>
                          <a:spcPct val="107000"/>
                        </a:lnSpc>
                      </a:pPr>
                      <a:r>
                        <a:rPr lang="es-ES" sz="300">
                          <a:effectLst/>
                        </a:rPr>
                        <a:t>187</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nSpc>
                          <a:spcPct val="107000"/>
                        </a:lnSpc>
                      </a:pPr>
                      <a:endParaRPr lang="es-ES" sz="400">
                        <a:effectLst/>
                        <a:latin typeface="Calibri" panose="020F0502020204030204" pitchFamily="34" charset="0"/>
                        <a:cs typeface="Arial" panose="020B0604020202020204" pitchFamily="34" charset="0"/>
                      </a:endParaRPr>
                    </a:p>
                  </a:txBody>
                  <a:tcPr marL="16396" marR="16396" marT="0" marB="0" anchor="b"/>
                </a:tc>
                <a:tc>
                  <a:txBody>
                    <a:bodyPr/>
                    <a:lstStyle/>
                    <a:p>
                      <a:pPr algn="ctr">
                        <a:lnSpc>
                          <a:spcPct val="107000"/>
                        </a:lnSpc>
                      </a:pPr>
                      <a:r>
                        <a:rPr lang="es-ES" sz="300">
                          <a:effectLst/>
                        </a:rPr>
                        <a:t>50.482</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506.231</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4,44%</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2,89</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2,90</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extLst>
                  <a:ext uri="{0D108BD9-81ED-4DB2-BD59-A6C34878D82A}">
                    <a16:rowId xmlns:a16="http://schemas.microsoft.com/office/drawing/2014/main" val="4055998092"/>
                  </a:ext>
                </a:extLst>
              </a:tr>
              <a:tr h="73237">
                <a:tc>
                  <a:txBody>
                    <a:bodyPr/>
                    <a:lstStyle/>
                    <a:p>
                      <a:pPr>
                        <a:lnSpc>
                          <a:spcPct val="107000"/>
                        </a:lnSpc>
                      </a:pPr>
                      <a:r>
                        <a:rPr lang="es-ES" sz="300">
                          <a:effectLst/>
                        </a:rPr>
                        <a:t>   Superior al 3,00</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solidFill>
                      <a:srgbClr val="3B3489"/>
                    </a:solidFill>
                  </a:tcPr>
                </a:tc>
                <a:tc>
                  <a:txBody>
                    <a:bodyPr/>
                    <a:lstStyle/>
                    <a:p>
                      <a:pPr algn="ctr">
                        <a:lnSpc>
                          <a:spcPct val="107000"/>
                        </a:lnSpc>
                      </a:pPr>
                      <a:r>
                        <a:rPr lang="es-ES" sz="300">
                          <a:effectLst/>
                        </a:rPr>
                        <a:t>318</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nSpc>
                          <a:spcPct val="107000"/>
                        </a:lnSpc>
                      </a:pPr>
                      <a:endParaRPr lang="es-ES" sz="400">
                        <a:effectLst/>
                        <a:latin typeface="Calibri" panose="020F0502020204030204" pitchFamily="34" charset="0"/>
                        <a:cs typeface="Arial" panose="020B0604020202020204" pitchFamily="34" charset="0"/>
                      </a:endParaRPr>
                    </a:p>
                  </a:txBody>
                  <a:tcPr marL="16396" marR="16396" marT="0" marB="0" anchor="b"/>
                </a:tc>
                <a:tc>
                  <a:txBody>
                    <a:bodyPr/>
                    <a:lstStyle/>
                    <a:p>
                      <a:pPr algn="ctr">
                        <a:lnSpc>
                          <a:spcPct val="107000"/>
                        </a:lnSpc>
                      </a:pPr>
                      <a:r>
                        <a:rPr lang="es-ES" sz="300">
                          <a:effectLst/>
                        </a:rPr>
                        <a:t>194.603</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1.409.261</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12,36%</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5,33</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5,33</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extLst>
                  <a:ext uri="{0D108BD9-81ED-4DB2-BD59-A6C34878D82A}">
                    <a16:rowId xmlns:a16="http://schemas.microsoft.com/office/drawing/2014/main" val="691035619"/>
                  </a:ext>
                </a:extLst>
              </a:tr>
              <a:tr h="73237">
                <a:tc>
                  <a:txBody>
                    <a:bodyPr/>
                    <a:lstStyle/>
                    <a:p>
                      <a:pPr>
                        <a:lnSpc>
                          <a:spcPct val="107000"/>
                        </a:lnSpc>
                      </a:pPr>
                      <a:r>
                        <a:rPr lang="es-ES" sz="300">
                          <a:effectLst/>
                        </a:rPr>
                        <a:t>TOTAL 2019</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solidFill>
                      <a:srgbClr val="3B3489"/>
                    </a:solidFill>
                  </a:tcPr>
                </a:tc>
                <a:tc>
                  <a:txBody>
                    <a:bodyPr/>
                    <a:lstStyle/>
                    <a:p>
                      <a:pPr algn="ctr">
                        <a:lnSpc>
                          <a:spcPct val="107000"/>
                        </a:lnSpc>
                      </a:pPr>
                      <a:r>
                        <a:rPr lang="es-ES" sz="300">
                          <a:effectLst/>
                        </a:rPr>
                        <a:t>5.589</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nSpc>
                          <a:spcPct val="107000"/>
                        </a:lnSpc>
                      </a:pPr>
                      <a:endParaRPr lang="es-ES" sz="400">
                        <a:effectLst/>
                        <a:latin typeface="Calibri" panose="020F0502020204030204" pitchFamily="34" charset="0"/>
                        <a:cs typeface="Arial" panose="020B0604020202020204" pitchFamily="34" charset="0"/>
                      </a:endParaRPr>
                    </a:p>
                  </a:txBody>
                  <a:tcPr marL="16396" marR="16396" marT="0" marB="0" anchor="b"/>
                </a:tc>
                <a:tc>
                  <a:txBody>
                    <a:bodyPr/>
                    <a:lstStyle/>
                    <a:p>
                      <a:pPr algn="ctr">
                        <a:lnSpc>
                          <a:spcPct val="107000"/>
                        </a:lnSpc>
                      </a:pPr>
                      <a:r>
                        <a:rPr lang="es-ES" sz="300">
                          <a:effectLst/>
                        </a:rPr>
                        <a:t>1.362.645</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11.423.657</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nSpc>
                          <a:spcPct val="107000"/>
                        </a:lnSpc>
                      </a:pPr>
                      <a:endParaRPr lang="es-ES" sz="400">
                        <a:effectLst/>
                        <a:latin typeface="Calibri" panose="020F0502020204030204" pitchFamily="34" charset="0"/>
                        <a:cs typeface="Arial" panose="020B0604020202020204" pitchFamily="34" charset="0"/>
                      </a:endParaRPr>
                    </a:p>
                  </a:txBody>
                  <a:tcPr marL="16396" marR="16396" marT="0" marB="0" anchor="b"/>
                </a:tc>
                <a:tc>
                  <a:txBody>
                    <a:bodyPr/>
                    <a:lstStyle/>
                    <a:p>
                      <a:pPr algn="ctr">
                        <a:lnSpc>
                          <a:spcPct val="107000"/>
                        </a:lnSpc>
                      </a:pPr>
                      <a:r>
                        <a:rPr lang="es-ES" sz="300">
                          <a:effectLst/>
                        </a:rPr>
                        <a:t>1,72</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1,73</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extLst>
                  <a:ext uri="{0D108BD9-81ED-4DB2-BD59-A6C34878D82A}">
                    <a16:rowId xmlns:a16="http://schemas.microsoft.com/office/drawing/2014/main" val="4195637960"/>
                  </a:ext>
                </a:extLst>
              </a:tr>
              <a:tr h="73237">
                <a:tc>
                  <a:txBody>
                    <a:bodyPr/>
                    <a:lstStyle/>
                    <a:p>
                      <a:pPr>
                        <a:lnSpc>
                          <a:spcPct val="107000"/>
                        </a:lnSpc>
                      </a:pPr>
                      <a:r>
                        <a:rPr lang="es-ES" sz="300" dirty="0">
                          <a:effectLst/>
                        </a:rPr>
                        <a:t>   Inferior al 0,00</a:t>
                      </a:r>
                      <a:endParaRPr lang="es-ES" sz="4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solidFill>
                      <a:srgbClr val="3B3489"/>
                    </a:solidFill>
                  </a:tcPr>
                </a:tc>
                <a:tc>
                  <a:txBody>
                    <a:bodyPr/>
                    <a:lstStyle/>
                    <a:p>
                      <a:pPr algn="ctr">
                        <a:lnSpc>
                          <a:spcPct val="107000"/>
                        </a:lnSpc>
                      </a:pPr>
                      <a:r>
                        <a:rPr lang="es-ES" sz="300">
                          <a:effectLst/>
                        </a:rPr>
                        <a:t>5</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nSpc>
                          <a:spcPct val="107000"/>
                        </a:lnSpc>
                      </a:pPr>
                      <a:endParaRPr lang="es-ES" sz="400">
                        <a:effectLst/>
                        <a:latin typeface="Calibri" panose="020F0502020204030204" pitchFamily="34" charset="0"/>
                        <a:cs typeface="Arial" panose="020B0604020202020204" pitchFamily="34" charset="0"/>
                      </a:endParaRPr>
                    </a:p>
                  </a:txBody>
                  <a:tcPr marL="16396" marR="16396" marT="0" marB="0" anchor="b"/>
                </a:tc>
                <a:tc>
                  <a:txBody>
                    <a:bodyPr/>
                    <a:lstStyle/>
                    <a:p>
                      <a:pPr algn="ctr">
                        <a:lnSpc>
                          <a:spcPct val="107000"/>
                        </a:lnSpc>
                      </a:pPr>
                      <a:r>
                        <a:rPr lang="es-ES" sz="300">
                          <a:effectLst/>
                        </a:rPr>
                        <a:t>5</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567</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0,00%</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-6,14</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-6,14</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extLst>
                  <a:ext uri="{0D108BD9-81ED-4DB2-BD59-A6C34878D82A}">
                    <a16:rowId xmlns:a16="http://schemas.microsoft.com/office/drawing/2014/main" val="177777088"/>
                  </a:ext>
                </a:extLst>
              </a:tr>
              <a:tr h="73237">
                <a:tc>
                  <a:txBody>
                    <a:bodyPr/>
                    <a:lstStyle/>
                    <a:p>
                      <a:pPr>
                        <a:lnSpc>
                          <a:spcPct val="107000"/>
                        </a:lnSpc>
                      </a:pPr>
                      <a:r>
                        <a:rPr lang="es-ES" sz="300" dirty="0">
                          <a:effectLst/>
                        </a:rPr>
                        <a:t>   Igual al 0,00</a:t>
                      </a:r>
                      <a:endParaRPr lang="es-ES" sz="4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solidFill>
                      <a:srgbClr val="3B3489"/>
                    </a:solidFill>
                  </a:tcPr>
                </a:tc>
                <a:tc>
                  <a:txBody>
                    <a:bodyPr/>
                    <a:lstStyle/>
                    <a:p>
                      <a:pPr algn="ctr">
                        <a:lnSpc>
                          <a:spcPct val="107000"/>
                        </a:lnSpc>
                      </a:pPr>
                      <a:r>
                        <a:rPr lang="es-ES" sz="300">
                          <a:effectLst/>
                        </a:rPr>
                        <a:t>504</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nSpc>
                          <a:spcPct val="107000"/>
                        </a:lnSpc>
                      </a:pPr>
                      <a:endParaRPr lang="es-ES" sz="400">
                        <a:effectLst/>
                        <a:latin typeface="Calibri" panose="020F0502020204030204" pitchFamily="34" charset="0"/>
                        <a:cs typeface="Arial" panose="020B0604020202020204" pitchFamily="34" charset="0"/>
                      </a:endParaRPr>
                    </a:p>
                  </a:txBody>
                  <a:tcPr marL="16396" marR="16396" marT="0" marB="0" anchor="b"/>
                </a:tc>
                <a:tc>
                  <a:txBody>
                    <a:bodyPr/>
                    <a:lstStyle/>
                    <a:p>
                      <a:pPr algn="ctr">
                        <a:lnSpc>
                          <a:spcPct val="107000"/>
                        </a:lnSpc>
                      </a:pPr>
                      <a:r>
                        <a:rPr lang="es-ES" sz="300">
                          <a:effectLst/>
                        </a:rPr>
                        <a:t>38.264</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361.859</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3,17%</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0,00</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0,00</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extLst>
                  <a:ext uri="{0D108BD9-81ED-4DB2-BD59-A6C34878D82A}">
                    <a16:rowId xmlns:a16="http://schemas.microsoft.com/office/drawing/2014/main" val="3083483939"/>
                  </a:ext>
                </a:extLst>
              </a:tr>
              <a:tr h="73237">
                <a:tc>
                  <a:txBody>
                    <a:bodyPr/>
                    <a:lstStyle/>
                    <a:p>
                      <a:pPr>
                        <a:lnSpc>
                          <a:spcPct val="107000"/>
                        </a:lnSpc>
                      </a:pPr>
                      <a:r>
                        <a:rPr lang="es-ES" sz="300" dirty="0">
                          <a:effectLst/>
                        </a:rPr>
                        <a:t>   Del 0,01 al 0,49</a:t>
                      </a:r>
                      <a:endParaRPr lang="es-ES" sz="4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solidFill>
                      <a:srgbClr val="3B3489"/>
                    </a:solidFill>
                  </a:tcPr>
                </a:tc>
                <a:tc>
                  <a:txBody>
                    <a:bodyPr/>
                    <a:lstStyle/>
                    <a:p>
                      <a:pPr algn="ctr">
                        <a:lnSpc>
                          <a:spcPct val="107000"/>
                        </a:lnSpc>
                      </a:pPr>
                      <a:r>
                        <a:rPr lang="es-ES" sz="300">
                          <a:effectLst/>
                        </a:rPr>
                        <a:t>77</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nSpc>
                          <a:spcPct val="107000"/>
                        </a:lnSpc>
                      </a:pPr>
                      <a:endParaRPr lang="es-ES" sz="400">
                        <a:effectLst/>
                        <a:latin typeface="Calibri" panose="020F0502020204030204" pitchFamily="34" charset="0"/>
                        <a:cs typeface="Arial" panose="020B0604020202020204" pitchFamily="34" charset="0"/>
                      </a:endParaRPr>
                    </a:p>
                  </a:txBody>
                  <a:tcPr marL="16396" marR="16396" marT="0" marB="0" anchor="b"/>
                </a:tc>
                <a:tc>
                  <a:txBody>
                    <a:bodyPr/>
                    <a:lstStyle/>
                    <a:p>
                      <a:pPr algn="ctr">
                        <a:lnSpc>
                          <a:spcPct val="107000"/>
                        </a:lnSpc>
                      </a:pPr>
                      <a:r>
                        <a:rPr lang="es-ES" sz="300">
                          <a:effectLst/>
                        </a:rPr>
                        <a:t>525</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35.037</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0,31%</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0,25</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0,25</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extLst>
                  <a:ext uri="{0D108BD9-81ED-4DB2-BD59-A6C34878D82A}">
                    <a16:rowId xmlns:a16="http://schemas.microsoft.com/office/drawing/2014/main" val="467376218"/>
                  </a:ext>
                </a:extLst>
              </a:tr>
              <a:tr h="73237">
                <a:tc>
                  <a:txBody>
                    <a:bodyPr/>
                    <a:lstStyle/>
                    <a:p>
                      <a:pPr>
                        <a:lnSpc>
                          <a:spcPct val="107000"/>
                        </a:lnSpc>
                      </a:pPr>
                      <a:r>
                        <a:rPr lang="es-ES" sz="300" dirty="0">
                          <a:effectLst/>
                        </a:rPr>
                        <a:t>   Del 0,50 al 0,99</a:t>
                      </a:r>
                      <a:endParaRPr lang="es-ES" sz="4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solidFill>
                      <a:srgbClr val="3B3489"/>
                    </a:solidFill>
                  </a:tcPr>
                </a:tc>
                <a:tc>
                  <a:txBody>
                    <a:bodyPr/>
                    <a:lstStyle/>
                    <a:p>
                      <a:pPr algn="ctr">
                        <a:lnSpc>
                          <a:spcPct val="107000"/>
                        </a:lnSpc>
                      </a:pPr>
                      <a:r>
                        <a:rPr lang="es-ES" sz="300">
                          <a:effectLst/>
                        </a:rPr>
                        <a:t>437</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nSpc>
                          <a:spcPct val="107000"/>
                        </a:lnSpc>
                      </a:pPr>
                      <a:endParaRPr lang="es-ES" sz="400">
                        <a:effectLst/>
                        <a:latin typeface="Calibri" panose="020F0502020204030204" pitchFamily="34" charset="0"/>
                        <a:cs typeface="Arial" panose="020B0604020202020204" pitchFamily="34" charset="0"/>
                      </a:endParaRPr>
                    </a:p>
                  </a:txBody>
                  <a:tcPr marL="16396" marR="16396" marT="0" marB="0" anchor="b"/>
                </a:tc>
                <a:tc>
                  <a:txBody>
                    <a:bodyPr/>
                    <a:lstStyle/>
                    <a:p>
                      <a:pPr algn="ctr">
                        <a:lnSpc>
                          <a:spcPct val="107000"/>
                        </a:lnSpc>
                      </a:pPr>
                      <a:r>
                        <a:rPr lang="es-ES" sz="300">
                          <a:effectLst/>
                        </a:rPr>
                        <a:t>74.055</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788.613</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6,90%</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0,64</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0,64</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extLst>
                  <a:ext uri="{0D108BD9-81ED-4DB2-BD59-A6C34878D82A}">
                    <a16:rowId xmlns:a16="http://schemas.microsoft.com/office/drawing/2014/main" val="562536681"/>
                  </a:ext>
                </a:extLst>
              </a:tr>
              <a:tr h="73237">
                <a:tc>
                  <a:txBody>
                    <a:bodyPr/>
                    <a:lstStyle/>
                    <a:p>
                      <a:pPr>
                        <a:lnSpc>
                          <a:spcPct val="107000"/>
                        </a:lnSpc>
                      </a:pPr>
                      <a:r>
                        <a:rPr lang="es-ES" sz="300" dirty="0">
                          <a:effectLst/>
                        </a:rPr>
                        <a:t>   Del 1,00 al 1,50</a:t>
                      </a:r>
                      <a:endParaRPr lang="es-ES" sz="4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solidFill>
                      <a:srgbClr val="3B3489"/>
                    </a:solidFill>
                  </a:tcPr>
                </a:tc>
                <a:tc>
                  <a:txBody>
                    <a:bodyPr/>
                    <a:lstStyle/>
                    <a:p>
                      <a:pPr algn="ctr">
                        <a:lnSpc>
                          <a:spcPct val="107000"/>
                        </a:lnSpc>
                      </a:pPr>
                      <a:r>
                        <a:rPr lang="es-ES" sz="300">
                          <a:effectLst/>
                        </a:rPr>
                        <a:t>2.218</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nSpc>
                          <a:spcPct val="107000"/>
                        </a:lnSpc>
                      </a:pPr>
                      <a:endParaRPr lang="es-ES" sz="400">
                        <a:effectLst/>
                        <a:latin typeface="Calibri" panose="020F0502020204030204" pitchFamily="34" charset="0"/>
                        <a:cs typeface="Arial" panose="020B0604020202020204" pitchFamily="34" charset="0"/>
                      </a:endParaRPr>
                    </a:p>
                  </a:txBody>
                  <a:tcPr marL="16396" marR="16396" marT="0" marB="0" anchor="b"/>
                </a:tc>
                <a:tc>
                  <a:txBody>
                    <a:bodyPr/>
                    <a:lstStyle/>
                    <a:p>
                      <a:pPr algn="ctr">
                        <a:lnSpc>
                          <a:spcPct val="107000"/>
                        </a:lnSpc>
                      </a:pPr>
                      <a:r>
                        <a:rPr lang="es-ES" sz="300">
                          <a:effectLst/>
                        </a:rPr>
                        <a:t>426.150</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3.565.731</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31,21%</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1,23</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1,25</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extLst>
                  <a:ext uri="{0D108BD9-81ED-4DB2-BD59-A6C34878D82A}">
                    <a16:rowId xmlns:a16="http://schemas.microsoft.com/office/drawing/2014/main" val="2969850553"/>
                  </a:ext>
                </a:extLst>
              </a:tr>
              <a:tr h="73237">
                <a:tc>
                  <a:txBody>
                    <a:bodyPr/>
                    <a:lstStyle/>
                    <a:p>
                      <a:pPr>
                        <a:lnSpc>
                          <a:spcPct val="107000"/>
                        </a:lnSpc>
                      </a:pPr>
                      <a:r>
                        <a:rPr lang="es-ES" sz="300" dirty="0">
                          <a:effectLst/>
                        </a:rPr>
                        <a:t>   Del 1,51 al 2,00</a:t>
                      </a:r>
                      <a:endParaRPr lang="es-ES" sz="4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solidFill>
                      <a:srgbClr val="3B3489"/>
                    </a:solidFill>
                  </a:tcPr>
                </a:tc>
                <a:tc>
                  <a:txBody>
                    <a:bodyPr/>
                    <a:lstStyle/>
                    <a:p>
                      <a:pPr algn="ctr">
                        <a:lnSpc>
                          <a:spcPct val="107000"/>
                        </a:lnSpc>
                      </a:pPr>
                      <a:r>
                        <a:rPr lang="es-ES" sz="300">
                          <a:effectLst/>
                        </a:rPr>
                        <a:t>1.583</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nSpc>
                          <a:spcPct val="107000"/>
                        </a:lnSpc>
                      </a:pPr>
                      <a:endParaRPr lang="es-ES" sz="400">
                        <a:effectLst/>
                        <a:latin typeface="Calibri" panose="020F0502020204030204" pitchFamily="34" charset="0"/>
                        <a:cs typeface="Arial" panose="020B0604020202020204" pitchFamily="34" charset="0"/>
                      </a:endParaRPr>
                    </a:p>
                  </a:txBody>
                  <a:tcPr marL="16396" marR="16396" marT="0" marB="0" anchor="b"/>
                </a:tc>
                <a:tc>
                  <a:txBody>
                    <a:bodyPr/>
                    <a:lstStyle/>
                    <a:p>
                      <a:pPr algn="ctr">
                        <a:lnSpc>
                          <a:spcPct val="107000"/>
                        </a:lnSpc>
                      </a:pPr>
                      <a:r>
                        <a:rPr lang="es-ES" sz="300">
                          <a:effectLst/>
                        </a:rPr>
                        <a:t>482.295</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4.256.211</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37,26%</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1,84</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1,87</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extLst>
                  <a:ext uri="{0D108BD9-81ED-4DB2-BD59-A6C34878D82A}">
                    <a16:rowId xmlns:a16="http://schemas.microsoft.com/office/drawing/2014/main" val="606218805"/>
                  </a:ext>
                </a:extLst>
              </a:tr>
              <a:tr h="73237">
                <a:tc>
                  <a:txBody>
                    <a:bodyPr/>
                    <a:lstStyle/>
                    <a:p>
                      <a:pPr>
                        <a:lnSpc>
                          <a:spcPct val="107000"/>
                        </a:lnSpc>
                      </a:pPr>
                      <a:r>
                        <a:rPr lang="es-ES" sz="300" dirty="0">
                          <a:effectLst/>
                        </a:rPr>
                        <a:t>   Del 2,01 al 2,50</a:t>
                      </a:r>
                      <a:endParaRPr lang="es-ES" sz="4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solidFill>
                      <a:srgbClr val="3B3489"/>
                    </a:solidFill>
                  </a:tcPr>
                </a:tc>
                <a:tc>
                  <a:txBody>
                    <a:bodyPr/>
                    <a:lstStyle/>
                    <a:p>
                      <a:pPr algn="ctr">
                        <a:lnSpc>
                          <a:spcPct val="107000"/>
                        </a:lnSpc>
                      </a:pPr>
                      <a:r>
                        <a:rPr lang="es-ES" sz="300">
                          <a:effectLst/>
                        </a:rPr>
                        <a:t>368</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nSpc>
                          <a:spcPct val="107000"/>
                        </a:lnSpc>
                      </a:pPr>
                      <a:endParaRPr lang="es-ES" sz="400">
                        <a:effectLst/>
                        <a:latin typeface="Calibri" panose="020F0502020204030204" pitchFamily="34" charset="0"/>
                        <a:cs typeface="Arial" panose="020B0604020202020204" pitchFamily="34" charset="0"/>
                      </a:endParaRPr>
                    </a:p>
                  </a:txBody>
                  <a:tcPr marL="16396" marR="16396" marT="0" marB="0" anchor="b"/>
                </a:tc>
                <a:tc>
                  <a:txBody>
                    <a:bodyPr/>
                    <a:lstStyle/>
                    <a:p>
                      <a:pPr algn="ctr">
                        <a:lnSpc>
                          <a:spcPct val="107000"/>
                        </a:lnSpc>
                      </a:pPr>
                      <a:r>
                        <a:rPr lang="es-ES" sz="300">
                          <a:effectLst/>
                        </a:rPr>
                        <a:t>187.338</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1.364.972</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11,95%</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2,33</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2,33</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extLst>
                  <a:ext uri="{0D108BD9-81ED-4DB2-BD59-A6C34878D82A}">
                    <a16:rowId xmlns:a16="http://schemas.microsoft.com/office/drawing/2014/main" val="2503665061"/>
                  </a:ext>
                </a:extLst>
              </a:tr>
              <a:tr h="73237">
                <a:tc>
                  <a:txBody>
                    <a:bodyPr/>
                    <a:lstStyle/>
                    <a:p>
                      <a:pPr>
                        <a:lnSpc>
                          <a:spcPct val="107000"/>
                        </a:lnSpc>
                      </a:pPr>
                      <a:r>
                        <a:rPr lang="es-ES" sz="300" dirty="0">
                          <a:effectLst/>
                        </a:rPr>
                        <a:t>   Del 2,51 al 3,00</a:t>
                      </a:r>
                      <a:endParaRPr lang="es-ES" sz="4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solidFill>
                      <a:srgbClr val="3B3489"/>
                    </a:solidFill>
                  </a:tcPr>
                </a:tc>
                <a:tc>
                  <a:txBody>
                    <a:bodyPr/>
                    <a:lstStyle/>
                    <a:p>
                      <a:pPr algn="ctr">
                        <a:lnSpc>
                          <a:spcPct val="107000"/>
                        </a:lnSpc>
                      </a:pPr>
                      <a:r>
                        <a:rPr lang="es-ES" sz="300">
                          <a:effectLst/>
                        </a:rPr>
                        <a:t>165</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nSpc>
                          <a:spcPct val="107000"/>
                        </a:lnSpc>
                      </a:pPr>
                      <a:endParaRPr lang="es-ES" sz="400">
                        <a:effectLst/>
                        <a:latin typeface="Calibri" panose="020F0502020204030204" pitchFamily="34" charset="0"/>
                        <a:cs typeface="Arial" panose="020B0604020202020204" pitchFamily="34" charset="0"/>
                      </a:endParaRPr>
                    </a:p>
                  </a:txBody>
                  <a:tcPr marL="16396" marR="16396" marT="0" marB="0" anchor="b"/>
                </a:tc>
                <a:tc>
                  <a:txBody>
                    <a:bodyPr/>
                    <a:lstStyle/>
                    <a:p>
                      <a:pPr algn="ctr">
                        <a:lnSpc>
                          <a:spcPct val="107000"/>
                        </a:lnSpc>
                      </a:pPr>
                      <a:r>
                        <a:rPr lang="es-ES" sz="300">
                          <a:effectLst/>
                        </a:rPr>
                        <a:t>122.338</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610.524</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5,34%</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2,84</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2,85</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extLst>
                  <a:ext uri="{0D108BD9-81ED-4DB2-BD59-A6C34878D82A}">
                    <a16:rowId xmlns:a16="http://schemas.microsoft.com/office/drawing/2014/main" val="3507369233"/>
                  </a:ext>
                </a:extLst>
              </a:tr>
              <a:tr h="73237">
                <a:tc>
                  <a:txBody>
                    <a:bodyPr/>
                    <a:lstStyle/>
                    <a:p>
                      <a:pPr>
                        <a:lnSpc>
                          <a:spcPct val="107000"/>
                        </a:lnSpc>
                      </a:pPr>
                      <a:r>
                        <a:rPr lang="es-ES" sz="300" dirty="0">
                          <a:effectLst/>
                        </a:rPr>
                        <a:t>   Superior al 3,00</a:t>
                      </a:r>
                      <a:endParaRPr lang="es-ES" sz="4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solidFill>
                      <a:srgbClr val="3B3489"/>
                    </a:solidFill>
                  </a:tcPr>
                </a:tc>
                <a:tc>
                  <a:txBody>
                    <a:bodyPr/>
                    <a:lstStyle/>
                    <a:p>
                      <a:pPr algn="ctr">
                        <a:lnSpc>
                          <a:spcPct val="107000"/>
                        </a:lnSpc>
                      </a:pPr>
                      <a:r>
                        <a:rPr lang="es-ES" sz="300">
                          <a:effectLst/>
                        </a:rPr>
                        <a:t>232</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nSpc>
                          <a:spcPct val="107000"/>
                        </a:lnSpc>
                      </a:pPr>
                      <a:endParaRPr lang="es-ES" sz="400" dirty="0">
                        <a:effectLst/>
                        <a:latin typeface="Calibri" panose="020F0502020204030204" pitchFamily="34" charset="0"/>
                        <a:cs typeface="Arial" panose="020B0604020202020204" pitchFamily="34" charset="0"/>
                      </a:endParaRPr>
                    </a:p>
                  </a:txBody>
                  <a:tcPr marL="16396" marR="16396" marT="0" marB="0" anchor="b"/>
                </a:tc>
                <a:tc>
                  <a:txBody>
                    <a:bodyPr/>
                    <a:lstStyle/>
                    <a:p>
                      <a:pPr algn="ctr">
                        <a:lnSpc>
                          <a:spcPct val="107000"/>
                        </a:lnSpc>
                      </a:pPr>
                      <a:r>
                        <a:rPr lang="es-ES" sz="300">
                          <a:effectLst/>
                        </a:rPr>
                        <a:t>31.675</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440.143</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3,85%</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a:effectLst/>
                        </a:rPr>
                        <a:t>4,46</a:t>
                      </a:r>
                      <a:endParaRPr lang="es-ES" sz="40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tc>
                  <a:txBody>
                    <a:bodyPr/>
                    <a:lstStyle/>
                    <a:p>
                      <a:pPr algn="ctr">
                        <a:lnSpc>
                          <a:spcPct val="107000"/>
                        </a:lnSpc>
                      </a:pPr>
                      <a:r>
                        <a:rPr lang="es-ES" sz="300" dirty="0">
                          <a:effectLst/>
                        </a:rPr>
                        <a:t>4,47</a:t>
                      </a:r>
                      <a:endParaRPr lang="es-ES" sz="4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6396" marR="16396" marT="0" marB="0" anchor="b"/>
                </a:tc>
                <a:extLst>
                  <a:ext uri="{0D108BD9-81ED-4DB2-BD59-A6C34878D82A}">
                    <a16:rowId xmlns:a16="http://schemas.microsoft.com/office/drawing/2014/main" val="165426581"/>
                  </a:ext>
                </a:extLst>
              </a:tr>
            </a:tbl>
          </a:graphicData>
        </a:graphic>
      </p:graphicFrame>
    </p:spTree>
    <p:extLst>
      <p:ext uri="{BB962C8B-B14F-4D97-AF65-F5344CB8AC3E}">
        <p14:creationId xmlns:p14="http://schemas.microsoft.com/office/powerpoint/2010/main" val="15037101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043608" y="987574"/>
            <a:ext cx="7391400" cy="461665"/>
          </a:xfrm>
          <a:prstGeom prst="rect">
            <a:avLst/>
          </a:prstGeom>
          <a:noFill/>
        </p:spPr>
        <p:txBody>
          <a:bodyPr wrap="square" rtlCol="0">
            <a:spAutoFit/>
          </a:bodyPr>
          <a:lstStyle/>
          <a:p>
            <a:r>
              <a:rPr lang="es-ES_tradnl" sz="2400" b="1" dirty="0">
                <a:solidFill>
                  <a:srgbClr val="3C358E"/>
                </a:solidFill>
                <a:latin typeface="+mj-lt"/>
                <a:cs typeface="Calibri"/>
              </a:rPr>
              <a:t>Situación salarial actual</a:t>
            </a:r>
          </a:p>
        </p:txBody>
      </p:sp>
      <p:sp>
        <p:nvSpPr>
          <p:cNvPr id="10" name="CuadroTexto 9"/>
          <p:cNvSpPr txBox="1"/>
          <p:nvPr/>
        </p:nvSpPr>
        <p:spPr>
          <a:xfrm>
            <a:off x="755576" y="1563638"/>
            <a:ext cx="7416824" cy="2893100"/>
          </a:xfrm>
          <a:prstGeom prst="rect">
            <a:avLst/>
          </a:prstGeom>
          <a:noFill/>
        </p:spPr>
        <p:txBody>
          <a:bodyPr wrap="square" rtlCol="0">
            <a:spAutoFit/>
          </a:bodyPr>
          <a:lstStyle/>
          <a:p>
            <a:pPr marL="285750" indent="-285750" algn="just">
              <a:buFont typeface="Arial" panose="020B0604020202020204" pitchFamily="34" charset="0"/>
              <a:buChar char="•"/>
            </a:pPr>
            <a:r>
              <a:rPr lang="es-ES_tradnl" sz="1300" b="1" dirty="0">
                <a:latin typeface="Open sans" panose="020B0606030504020204" pitchFamily="34" charset="0"/>
                <a:ea typeface="Open sans" panose="020B0606030504020204" pitchFamily="34" charset="0"/>
                <a:cs typeface="Open sans" panose="020B0606030504020204" pitchFamily="34" charset="0"/>
              </a:rPr>
              <a:t>Cláusulas de garantía salarial</a:t>
            </a:r>
            <a:r>
              <a:rPr lang="es-ES_tradnl" sz="1300" dirty="0">
                <a:latin typeface="Open sans" panose="020B0606030504020204" pitchFamily="34" charset="0"/>
                <a:ea typeface="Open sans" panose="020B0606030504020204" pitchFamily="34" charset="0"/>
                <a:cs typeface="Open sans" panose="020B0606030504020204" pitchFamily="34" charset="0"/>
              </a:rPr>
              <a:t>. Se puede atisbar que hay cierta recuperación respecto a las personas trabajadoras cubiertas por estas cláusulas, el porcentaje de</a:t>
            </a:r>
            <a:r>
              <a:rPr lang="es-ES_tradnl" sz="1300" b="1" dirty="0">
                <a:latin typeface="Open sans" panose="020B0606030504020204" pitchFamily="34" charset="0"/>
                <a:ea typeface="Open sans" panose="020B0606030504020204" pitchFamily="34" charset="0"/>
                <a:cs typeface="Open sans" panose="020B0606030504020204" pitchFamily="34" charset="0"/>
              </a:rPr>
              <a:t> trabajadores cubiertos asciende al 24,59% (1 de cada 5 trabajadores).</a:t>
            </a:r>
          </a:p>
          <a:p>
            <a:pPr algn="just"/>
            <a:endParaRPr lang="es-ES_tradnl" sz="1300" b="1" dirty="0">
              <a:latin typeface="Open sans" panose="020B0606030504020204" pitchFamily="34" charset="0"/>
              <a:ea typeface="Open sans" panose="020B0606030504020204" pitchFamily="34" charset="0"/>
              <a:cs typeface="Open sans" panose="020B0606030504020204" pitchFamily="34" charset="0"/>
            </a:endParaRPr>
          </a:p>
          <a:p>
            <a:pPr marL="285750" indent="-285750" algn="just">
              <a:buFont typeface="Arial" panose="020B0604020202020204" pitchFamily="34" charset="0"/>
              <a:buChar char="•"/>
            </a:pPr>
            <a:r>
              <a:rPr lang="es-ES_tradnl" sz="1300" dirty="0">
                <a:latin typeface="Open sans" panose="020B0606030504020204" pitchFamily="34" charset="0"/>
                <a:ea typeface="Open sans" panose="020B0606030504020204" pitchFamily="34" charset="0"/>
                <a:cs typeface="Open sans" panose="020B0606030504020204" pitchFamily="34" charset="0"/>
              </a:rPr>
              <a:t>En Industria, aproximadamente </a:t>
            </a:r>
            <a:r>
              <a:rPr lang="es-ES_tradnl" sz="1300" b="1" dirty="0">
                <a:latin typeface="Open sans" panose="020B0606030504020204" pitchFamily="34" charset="0"/>
                <a:ea typeface="Open sans" panose="020B0606030504020204" pitchFamily="34" charset="0"/>
                <a:cs typeface="Open sans" panose="020B0606030504020204" pitchFamily="34" charset="0"/>
              </a:rPr>
              <a:t>el 48 % de las personas cuyos convenios registraron efectos económicos para el 2022 </a:t>
            </a:r>
            <a:r>
              <a:rPr lang="es-ES_tradnl" sz="1300" dirty="0">
                <a:latin typeface="Open sans" panose="020B0606030504020204" pitchFamily="34" charset="0"/>
                <a:ea typeface="Open sans" panose="020B0606030504020204" pitchFamily="34" charset="0"/>
                <a:cs typeface="Open sans" panose="020B0606030504020204" pitchFamily="34" charset="0"/>
              </a:rPr>
              <a:t>estaban amparadas por una cláusula de garantía salarial, mientras que en </a:t>
            </a:r>
            <a:r>
              <a:rPr lang="es-ES_tradnl" sz="1300" b="1" dirty="0">
                <a:latin typeface="Open sans" panose="020B0606030504020204" pitchFamily="34" charset="0"/>
                <a:ea typeface="Open sans" panose="020B0606030504020204" pitchFamily="34" charset="0"/>
                <a:cs typeface="Open sans" panose="020B0606030504020204" pitchFamily="34" charset="0"/>
              </a:rPr>
              <a:t>los restantes sectores este porcentaje baja drásticamente: el 22,24% en el sector Agrario, un 15% en Servicios. </a:t>
            </a:r>
          </a:p>
          <a:p>
            <a:pPr algn="just"/>
            <a:endParaRPr lang="es-ES_tradnl" sz="1300" b="1" dirty="0">
              <a:latin typeface="Open sans" panose="020B0606030504020204" pitchFamily="34" charset="0"/>
              <a:ea typeface="Open sans" panose="020B0606030504020204" pitchFamily="34" charset="0"/>
              <a:cs typeface="Open sans" panose="020B0606030504020204" pitchFamily="34" charset="0"/>
            </a:endParaRPr>
          </a:p>
          <a:p>
            <a:pPr marL="285750" indent="-285750" algn="just">
              <a:buFont typeface="Arial" panose="020B0604020202020204" pitchFamily="34" charset="0"/>
              <a:buChar char="•"/>
            </a:pPr>
            <a:r>
              <a:rPr lang="es-ES_tradnl" sz="1300" dirty="0">
                <a:latin typeface="Open sans" panose="020B0606030504020204" pitchFamily="34" charset="0"/>
                <a:ea typeface="Open sans" panose="020B0606030504020204" pitchFamily="34" charset="0"/>
                <a:cs typeface="Open sans" panose="020B0606030504020204" pitchFamily="34" charset="0"/>
              </a:rPr>
              <a:t>En la construcción, hay que resaltar el hecho que los datos de la Estadística de convenios colectivos de trabajo utilizados para este análisis (septiembre de 2022) no contemplan aún el acuerdo de modificación del </a:t>
            </a:r>
            <a:r>
              <a:rPr lang="es-ES_tradnl" sz="1300" b="1" dirty="0">
                <a:latin typeface="Open sans" panose="020B0606030504020204" pitchFamily="34" charset="0"/>
                <a:ea typeface="Open sans" panose="020B0606030504020204" pitchFamily="34" charset="0"/>
                <a:cs typeface="Open sans" panose="020B0606030504020204" pitchFamily="34" charset="0"/>
              </a:rPr>
              <a:t>VI Convenio colectivo general del sector de la construcción publicado el 5 de agosto del presente año</a:t>
            </a:r>
            <a:r>
              <a:rPr lang="es-ES_tradnl" sz="1300" dirty="0">
                <a:latin typeface="Open sans" panose="020B0606030504020204" pitchFamily="34" charset="0"/>
                <a:ea typeface="Open sans" panose="020B0606030504020204" pitchFamily="34" charset="0"/>
                <a:cs typeface="Open sans" panose="020B0606030504020204" pitchFamily="34" charset="0"/>
              </a:rPr>
              <a:t>, el cual, i</a:t>
            </a:r>
            <a:r>
              <a:rPr lang="es-ES_tradnl" sz="1300" b="1" dirty="0">
                <a:latin typeface="Open sans" panose="020B0606030504020204" pitchFamily="34" charset="0"/>
                <a:ea typeface="Open sans" panose="020B0606030504020204" pitchFamily="34" charset="0"/>
                <a:cs typeface="Open sans" panose="020B0606030504020204" pitchFamily="34" charset="0"/>
              </a:rPr>
              <a:t>ncluye en su artículo 52.4 una cláusula de garantía salarial plurianual. </a:t>
            </a:r>
            <a:r>
              <a:rPr lang="es-ES_tradnl" sz="1300" dirty="0">
                <a:latin typeface="Open sans" panose="020B0606030504020204" pitchFamily="34" charset="0"/>
                <a:ea typeface="Open sans" panose="020B0606030504020204" pitchFamily="34" charset="0"/>
                <a:cs typeface="Open sans" panose="020B0606030504020204" pitchFamily="34" charset="0"/>
              </a:rPr>
              <a:t>Este acuerdo podría llegar a alcanzar el millón de trabajadores, que los datos del Ministerio de Trabajo aún no contemplan.</a:t>
            </a:r>
          </a:p>
          <a:p>
            <a:pPr algn="just"/>
            <a:endParaRPr lang="es-ES_tradnl" sz="13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8620805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331640" y="987574"/>
            <a:ext cx="7391400" cy="461665"/>
          </a:xfrm>
          <a:prstGeom prst="rect">
            <a:avLst/>
          </a:prstGeom>
          <a:noFill/>
        </p:spPr>
        <p:txBody>
          <a:bodyPr wrap="square" rtlCol="0">
            <a:spAutoFit/>
          </a:bodyPr>
          <a:lstStyle/>
          <a:p>
            <a:r>
              <a:rPr lang="es-ES_tradnl" sz="2400" b="1" dirty="0">
                <a:solidFill>
                  <a:srgbClr val="3C358E"/>
                </a:solidFill>
                <a:latin typeface="+mj-lt"/>
                <a:cs typeface="Calibri"/>
              </a:rPr>
              <a:t>Situación salarial actual</a:t>
            </a:r>
          </a:p>
        </p:txBody>
      </p:sp>
      <p:sp>
        <p:nvSpPr>
          <p:cNvPr id="10" name="CuadroTexto 9"/>
          <p:cNvSpPr txBox="1"/>
          <p:nvPr/>
        </p:nvSpPr>
        <p:spPr>
          <a:xfrm>
            <a:off x="1043608" y="1707654"/>
            <a:ext cx="7272808" cy="2092881"/>
          </a:xfrm>
          <a:prstGeom prst="rect">
            <a:avLst/>
          </a:prstGeom>
          <a:noFill/>
        </p:spPr>
        <p:txBody>
          <a:bodyPr wrap="square" rtlCol="0">
            <a:spAutoFit/>
          </a:bodyPr>
          <a:lstStyle/>
          <a:p>
            <a:pPr marL="285750" indent="-285750" algn="just">
              <a:buFont typeface="Arial" panose="020B0604020202020204" pitchFamily="34" charset="0"/>
              <a:buChar char="•"/>
            </a:pPr>
            <a:r>
              <a:rPr lang="es-ES_tradnl" sz="1300" dirty="0">
                <a:latin typeface="Open sans" panose="020B0606030504020204" pitchFamily="34" charset="0"/>
                <a:ea typeface="Open sans" panose="020B0606030504020204" pitchFamily="34" charset="0"/>
                <a:cs typeface="Open sans" panose="020B0606030504020204" pitchFamily="34" charset="0"/>
              </a:rPr>
              <a:t>Únicamente más de la mitad de los convenios colativos cuentan con las cláusulas de garantía salarial </a:t>
            </a:r>
            <a:r>
              <a:rPr lang="es-ES_tradnl" sz="1300" b="1" dirty="0">
                <a:latin typeface="Open sans" panose="020B0606030504020204" pitchFamily="34" charset="0"/>
                <a:ea typeface="Open sans" panose="020B0606030504020204" pitchFamily="34" charset="0"/>
                <a:cs typeface="Open sans" panose="020B0606030504020204" pitchFamily="34" charset="0"/>
              </a:rPr>
              <a:t>para actualizar según datos de la inflación </a:t>
            </a:r>
            <a:r>
              <a:rPr lang="es-ES_tradnl" sz="1300" dirty="0">
                <a:latin typeface="Open sans" panose="020B0606030504020204" pitchFamily="34" charset="0"/>
                <a:ea typeface="Open sans" panose="020B0606030504020204" pitchFamily="34" charset="0"/>
                <a:cs typeface="Open sans" panose="020B0606030504020204" pitchFamily="34" charset="0"/>
              </a:rPr>
              <a:t>los salarios del año siguiente; mientras que la otra mitad reciben la compensación pactada por </a:t>
            </a:r>
            <a:r>
              <a:rPr lang="es-ES_tradnl" sz="1300" b="1" dirty="0">
                <a:latin typeface="Open sans" panose="020B0606030504020204" pitchFamily="34" charset="0"/>
                <a:ea typeface="Open sans" panose="020B0606030504020204" pitchFamily="34" charset="0"/>
                <a:cs typeface="Open sans" panose="020B0606030504020204" pitchFamily="34" charset="0"/>
              </a:rPr>
              <a:t>la diferencia entre la subida salarial inicial y el IPC </a:t>
            </a:r>
            <a:r>
              <a:rPr lang="es-ES_tradnl" sz="1300" dirty="0">
                <a:latin typeface="Open sans" panose="020B0606030504020204" pitchFamily="34" charset="0"/>
                <a:ea typeface="Open sans" panose="020B0606030504020204" pitchFamily="34" charset="0"/>
                <a:cs typeface="Open sans" panose="020B0606030504020204" pitchFamily="34" charset="0"/>
              </a:rPr>
              <a:t>(generalmente de diciembre) con efectos retroactivos desde principios de año.</a:t>
            </a:r>
          </a:p>
          <a:p>
            <a:pPr algn="just"/>
            <a:endParaRPr lang="es-ES_tradnl" sz="1300" dirty="0">
              <a:latin typeface="Open sans" panose="020B0606030504020204" pitchFamily="34" charset="0"/>
              <a:ea typeface="Open sans" panose="020B0606030504020204" pitchFamily="34" charset="0"/>
              <a:cs typeface="Open sans" panose="020B0606030504020204" pitchFamily="34" charset="0"/>
            </a:endParaRPr>
          </a:p>
          <a:p>
            <a:pPr marL="285750" indent="-285750" algn="just">
              <a:buFont typeface="Arial" panose="020B0604020202020204" pitchFamily="34" charset="0"/>
              <a:buChar char="•"/>
            </a:pPr>
            <a:r>
              <a:rPr lang="es-ES_tradnl" sz="1300" dirty="0">
                <a:latin typeface="Open sans" panose="020B0606030504020204" pitchFamily="34" charset="0"/>
                <a:ea typeface="Open sans" panose="020B0606030504020204" pitchFamily="34" charset="0"/>
                <a:cs typeface="Open sans" panose="020B0606030504020204" pitchFamily="34" charset="0"/>
              </a:rPr>
              <a:t>Desde el Banco de España han calculado recientemente que 2022 terminará con </a:t>
            </a:r>
            <a:r>
              <a:rPr lang="es-ES_tradnl" sz="1300" b="1" dirty="0">
                <a:latin typeface="Open sans" panose="020B0606030504020204" pitchFamily="34" charset="0"/>
                <a:ea typeface="Open sans" panose="020B0606030504020204" pitchFamily="34" charset="0"/>
                <a:cs typeface="Open sans" panose="020B0606030504020204" pitchFamily="34" charset="0"/>
              </a:rPr>
              <a:t>1 de 4 cuatro asalariados </a:t>
            </a:r>
            <a:r>
              <a:rPr lang="es-ES_tradnl" sz="1300" dirty="0">
                <a:latin typeface="Open sans" panose="020B0606030504020204" pitchFamily="34" charset="0"/>
                <a:ea typeface="Open sans" panose="020B0606030504020204" pitchFamily="34" charset="0"/>
                <a:cs typeface="Open sans" panose="020B0606030504020204" pitchFamily="34" charset="0"/>
              </a:rPr>
              <a:t>protegidos por estas cláusulas pero, a tenor de su ritmo de crecimiento, la inercia negociadora de los </a:t>
            </a:r>
            <a:r>
              <a:rPr lang="es-ES_tradnl" sz="1300" b="1" dirty="0">
                <a:latin typeface="Open sans" panose="020B0606030504020204" pitchFamily="34" charset="0"/>
                <a:ea typeface="Open sans" panose="020B0606030504020204" pitchFamily="34" charset="0"/>
                <a:cs typeface="Open sans" panose="020B0606030504020204" pitchFamily="34" charset="0"/>
              </a:rPr>
              <a:t>convenios hará que en 2023 este porcentaje de trabajadores protegidos se elevará al 45%. </a:t>
            </a:r>
            <a:r>
              <a:rPr lang="es-ES_tradnl" sz="1300" dirty="0">
                <a:latin typeface="Open sans" panose="020B0606030504020204" pitchFamily="34" charset="0"/>
                <a:ea typeface="Open sans" panose="020B0606030504020204" pitchFamily="34" charset="0"/>
                <a:cs typeface="Open sans" panose="020B0606030504020204" pitchFamily="34" charset="0"/>
              </a:rPr>
              <a:t>Nosotros estimamos que con el convenio de la construcción, que incorpora más de un millón de personas trabajadoras, </a:t>
            </a:r>
            <a:r>
              <a:rPr lang="es-ES_tradnl" sz="1300" b="1" dirty="0">
                <a:latin typeface="Open sans" panose="020B0606030504020204" pitchFamily="34" charset="0"/>
                <a:ea typeface="Open sans" panose="020B0606030504020204" pitchFamily="34" charset="0"/>
                <a:cs typeface="Open sans" panose="020B0606030504020204" pitchFamily="34" charset="0"/>
              </a:rPr>
              <a:t>la tasa de cobertura se acercará al 60%. </a:t>
            </a:r>
          </a:p>
        </p:txBody>
      </p:sp>
    </p:spTree>
    <p:extLst>
      <p:ext uri="{BB962C8B-B14F-4D97-AF65-F5344CB8AC3E}">
        <p14:creationId xmlns:p14="http://schemas.microsoft.com/office/powerpoint/2010/main" val="37756051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611560" y="771550"/>
            <a:ext cx="7391400" cy="461665"/>
          </a:xfrm>
          <a:prstGeom prst="rect">
            <a:avLst/>
          </a:prstGeom>
          <a:noFill/>
        </p:spPr>
        <p:txBody>
          <a:bodyPr wrap="square" rtlCol="0">
            <a:spAutoFit/>
          </a:bodyPr>
          <a:lstStyle/>
          <a:p>
            <a:r>
              <a:rPr lang="es-ES_tradnl" sz="2400" b="1" dirty="0">
                <a:solidFill>
                  <a:srgbClr val="3C358E"/>
                </a:solidFill>
                <a:latin typeface="+mj-lt"/>
                <a:cs typeface="Calibri"/>
              </a:rPr>
              <a:t>Situación salarial actual</a:t>
            </a:r>
          </a:p>
        </p:txBody>
      </p:sp>
      <p:graphicFrame>
        <p:nvGraphicFramePr>
          <p:cNvPr id="2" name="Tabla 1">
            <a:extLst>
              <a:ext uri="{FF2B5EF4-FFF2-40B4-BE49-F238E27FC236}">
                <a16:creationId xmlns:a16="http://schemas.microsoft.com/office/drawing/2014/main" id="{D973E5B7-AECF-CE73-972B-73282FC8F150}"/>
              </a:ext>
            </a:extLst>
          </p:cNvPr>
          <p:cNvGraphicFramePr>
            <a:graphicFrameLocks noGrp="1"/>
          </p:cNvGraphicFramePr>
          <p:nvPr>
            <p:extLst>
              <p:ext uri="{D42A27DB-BD31-4B8C-83A1-F6EECF244321}">
                <p14:modId xmlns:p14="http://schemas.microsoft.com/office/powerpoint/2010/main" val="3137997381"/>
              </p:ext>
            </p:extLst>
          </p:nvPr>
        </p:nvGraphicFramePr>
        <p:xfrm>
          <a:off x="611560" y="1233215"/>
          <a:ext cx="8136902" cy="3596657"/>
        </p:xfrm>
        <a:graphic>
          <a:graphicData uri="http://schemas.openxmlformats.org/drawingml/2006/table">
            <a:tbl>
              <a:tblPr firstRow="1" firstCol="1" bandRow="1">
                <a:tableStyleId>{5C22544A-7EE6-4342-B048-85BDC9FD1C3A}</a:tableStyleId>
              </a:tblPr>
              <a:tblGrid>
                <a:gridCol w="1220058">
                  <a:extLst>
                    <a:ext uri="{9D8B030D-6E8A-4147-A177-3AD203B41FA5}">
                      <a16:colId xmlns:a16="http://schemas.microsoft.com/office/drawing/2014/main" val="4291725229"/>
                    </a:ext>
                  </a:extLst>
                </a:gridCol>
                <a:gridCol w="813690">
                  <a:extLst>
                    <a:ext uri="{9D8B030D-6E8A-4147-A177-3AD203B41FA5}">
                      <a16:colId xmlns:a16="http://schemas.microsoft.com/office/drawing/2014/main" val="1787063230"/>
                    </a:ext>
                  </a:extLst>
                </a:gridCol>
                <a:gridCol w="812735">
                  <a:extLst>
                    <a:ext uri="{9D8B030D-6E8A-4147-A177-3AD203B41FA5}">
                      <a16:colId xmlns:a16="http://schemas.microsoft.com/office/drawing/2014/main" val="4143138664"/>
                    </a:ext>
                  </a:extLst>
                </a:gridCol>
                <a:gridCol w="858629">
                  <a:extLst>
                    <a:ext uri="{9D8B030D-6E8A-4147-A177-3AD203B41FA5}">
                      <a16:colId xmlns:a16="http://schemas.microsoft.com/office/drawing/2014/main" val="376231489"/>
                    </a:ext>
                  </a:extLst>
                </a:gridCol>
                <a:gridCol w="1174160">
                  <a:extLst>
                    <a:ext uri="{9D8B030D-6E8A-4147-A177-3AD203B41FA5}">
                      <a16:colId xmlns:a16="http://schemas.microsoft.com/office/drawing/2014/main" val="1284917907"/>
                    </a:ext>
                  </a:extLst>
                </a:gridCol>
                <a:gridCol w="1090021">
                  <a:extLst>
                    <a:ext uri="{9D8B030D-6E8A-4147-A177-3AD203B41FA5}">
                      <a16:colId xmlns:a16="http://schemas.microsoft.com/office/drawing/2014/main" val="4172409195"/>
                    </a:ext>
                  </a:extLst>
                </a:gridCol>
                <a:gridCol w="1355831">
                  <a:extLst>
                    <a:ext uri="{9D8B030D-6E8A-4147-A177-3AD203B41FA5}">
                      <a16:colId xmlns:a16="http://schemas.microsoft.com/office/drawing/2014/main" val="2834634101"/>
                    </a:ext>
                  </a:extLst>
                </a:gridCol>
                <a:gridCol w="811778">
                  <a:extLst>
                    <a:ext uri="{9D8B030D-6E8A-4147-A177-3AD203B41FA5}">
                      <a16:colId xmlns:a16="http://schemas.microsoft.com/office/drawing/2014/main" val="1190400444"/>
                    </a:ext>
                  </a:extLst>
                </a:gridCol>
              </a:tblGrid>
              <a:tr h="114399">
                <a:tc>
                  <a:txBody>
                    <a:bodyPr/>
                    <a:lstStyle/>
                    <a:p>
                      <a:pPr>
                        <a:lnSpc>
                          <a:spcPct val="107000"/>
                        </a:lnSpc>
                      </a:pPr>
                      <a:endParaRPr lang="es-ES" sz="500">
                        <a:effectLst/>
                        <a:latin typeface="Calibri" panose="020F0502020204030204" pitchFamily="34" charset="0"/>
                        <a:cs typeface="Arial" panose="020B0604020202020204" pitchFamily="34" charset="0"/>
                      </a:endParaRPr>
                    </a:p>
                  </a:txBody>
                  <a:tcPr marL="19216" marR="19216" marT="0" marB="0" anchor="b">
                    <a:solidFill>
                      <a:srgbClr val="3B3489"/>
                    </a:solidFill>
                  </a:tcPr>
                </a:tc>
                <a:tc gridSpan="3">
                  <a:txBody>
                    <a:bodyPr/>
                    <a:lstStyle/>
                    <a:p>
                      <a:pPr algn="ctr">
                        <a:lnSpc>
                          <a:spcPct val="107000"/>
                        </a:lnSpc>
                      </a:pPr>
                      <a:r>
                        <a:rPr lang="es-ES" sz="400" dirty="0">
                          <a:effectLst/>
                        </a:rPr>
                        <a:t>Convenios</a:t>
                      </a:r>
                      <a:endParaRPr lang="es-ES" sz="5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solidFill>
                      <a:srgbClr val="3B3489"/>
                    </a:solidFill>
                  </a:tcPr>
                </a:tc>
                <a:tc hMerge="1">
                  <a:txBody>
                    <a:bodyPr/>
                    <a:lstStyle/>
                    <a:p>
                      <a:endParaRPr lang="es-ES"/>
                    </a:p>
                  </a:txBody>
                  <a:tcPr/>
                </a:tc>
                <a:tc hMerge="1">
                  <a:txBody>
                    <a:bodyPr/>
                    <a:lstStyle/>
                    <a:p>
                      <a:endParaRPr lang="es-ES"/>
                    </a:p>
                  </a:txBody>
                  <a:tcPr/>
                </a:tc>
                <a:tc gridSpan="4">
                  <a:txBody>
                    <a:bodyPr/>
                    <a:lstStyle/>
                    <a:p>
                      <a:pPr algn="ctr">
                        <a:lnSpc>
                          <a:spcPct val="107000"/>
                        </a:lnSpc>
                      </a:pPr>
                      <a:r>
                        <a:rPr lang="es-ES" sz="400" dirty="0">
                          <a:effectLst/>
                        </a:rPr>
                        <a:t>Trabajadores</a:t>
                      </a:r>
                      <a:endParaRPr lang="es-ES" sz="5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solidFill>
                      <a:srgbClr val="3B3489"/>
                    </a:solidFill>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3413123215"/>
                  </a:ext>
                </a:extLst>
              </a:tr>
              <a:tr h="133933">
                <a:tc>
                  <a:txBody>
                    <a:bodyPr/>
                    <a:lstStyle/>
                    <a:p>
                      <a:pPr>
                        <a:lnSpc>
                          <a:spcPct val="107000"/>
                        </a:lnSpc>
                      </a:pPr>
                      <a:r>
                        <a:rPr lang="es-ES" sz="400" dirty="0">
                          <a:effectLst/>
                        </a:rPr>
                        <a:t>Sector de Actividad</a:t>
                      </a:r>
                      <a:endParaRPr lang="es-ES" sz="5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solidFill>
                      <a:srgbClr val="3B3489"/>
                    </a:solidFill>
                  </a:tcPr>
                </a:tc>
                <a:tc>
                  <a:txBody>
                    <a:bodyPr/>
                    <a:lstStyle/>
                    <a:p>
                      <a:pPr algn="ctr">
                        <a:lnSpc>
                          <a:spcPct val="107000"/>
                        </a:lnSpc>
                      </a:pPr>
                      <a:r>
                        <a:rPr lang="es-ES" sz="400">
                          <a:effectLst/>
                        </a:rPr>
                        <a:t>Total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Sin Cláusula</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Con Cláusula</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dirty="0">
                          <a:effectLst/>
                        </a:rPr>
                        <a:t>Total </a:t>
                      </a:r>
                      <a:endParaRPr lang="es-ES" sz="5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dirty="0">
                          <a:effectLst/>
                        </a:rPr>
                        <a:t>Sin Cláusula</a:t>
                      </a:r>
                      <a:endParaRPr lang="es-ES" sz="5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Con Cláusula</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con cláusula</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extLst>
                  <a:ext uri="{0D108BD9-81ED-4DB2-BD59-A6C34878D82A}">
                    <a16:rowId xmlns:a16="http://schemas.microsoft.com/office/drawing/2014/main" val="4150181871"/>
                  </a:ext>
                </a:extLst>
              </a:tr>
              <a:tr h="133933">
                <a:tc>
                  <a:txBody>
                    <a:bodyPr/>
                    <a:lstStyle/>
                    <a:p>
                      <a:pPr>
                        <a:lnSpc>
                          <a:spcPct val="107000"/>
                        </a:lnSpc>
                      </a:pPr>
                      <a:r>
                        <a:rPr lang="es-ES" sz="400" dirty="0">
                          <a:effectLst/>
                        </a:rPr>
                        <a:t>Año 2022 (2)</a:t>
                      </a:r>
                      <a:endParaRPr lang="es-ES" sz="5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solidFill>
                      <a:srgbClr val="3B3489"/>
                    </a:solidFill>
                  </a:tcPr>
                </a:tc>
                <a:tc>
                  <a:txBody>
                    <a:bodyPr/>
                    <a:lstStyle/>
                    <a:p>
                      <a:pPr algn="r">
                        <a:lnSpc>
                          <a:spcPct val="107000"/>
                        </a:lnSpc>
                      </a:pPr>
                      <a:r>
                        <a:rPr lang="es-ES" sz="400">
                          <a:effectLst/>
                        </a:rPr>
                        <a:t>     2.674,00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b"/>
                </a:tc>
                <a:tc>
                  <a:txBody>
                    <a:bodyPr/>
                    <a:lstStyle/>
                    <a:p>
                      <a:pPr algn="r">
                        <a:lnSpc>
                          <a:spcPct val="107000"/>
                        </a:lnSpc>
                      </a:pPr>
                      <a:r>
                        <a:rPr lang="es-ES" sz="400">
                          <a:effectLst/>
                        </a:rPr>
                        <a:t>      2.290,00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b"/>
                </a:tc>
                <a:tc>
                  <a:txBody>
                    <a:bodyPr/>
                    <a:lstStyle/>
                    <a:p>
                      <a:pPr algn="r">
                        <a:lnSpc>
                          <a:spcPct val="107000"/>
                        </a:lnSpc>
                      </a:pPr>
                      <a:r>
                        <a:rPr lang="es-ES" sz="400">
                          <a:effectLst/>
                        </a:rPr>
                        <a:t>           384,00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b"/>
                </a:tc>
                <a:tc>
                  <a:txBody>
                    <a:bodyPr/>
                    <a:lstStyle/>
                    <a:p>
                      <a:pPr algn="r">
                        <a:lnSpc>
                          <a:spcPct val="107000"/>
                        </a:lnSpc>
                      </a:pPr>
                      <a:r>
                        <a:rPr lang="es-ES" sz="400">
                          <a:effectLst/>
                        </a:rPr>
                        <a:t>      7.587.871,00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tc>
                <a:tc>
                  <a:txBody>
                    <a:bodyPr/>
                    <a:lstStyle/>
                    <a:p>
                      <a:pPr algn="r">
                        <a:lnSpc>
                          <a:spcPct val="107000"/>
                        </a:lnSpc>
                      </a:pPr>
                      <a:r>
                        <a:rPr lang="es-ES" sz="400">
                          <a:effectLst/>
                        </a:rPr>
                        <a:t>  5.721.788,00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tc>
                <a:tc>
                  <a:txBody>
                    <a:bodyPr/>
                    <a:lstStyle/>
                    <a:p>
                      <a:pPr algn="r">
                        <a:lnSpc>
                          <a:spcPct val="107000"/>
                        </a:lnSpc>
                      </a:pPr>
                      <a:r>
                        <a:rPr lang="es-ES" sz="400">
                          <a:effectLst/>
                        </a:rPr>
                        <a:t>  1.866.083,00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b"/>
                </a:tc>
                <a:tc>
                  <a:txBody>
                    <a:bodyPr/>
                    <a:lstStyle/>
                    <a:p>
                      <a:pPr algn="ctr">
                        <a:lnSpc>
                          <a:spcPct val="107000"/>
                        </a:lnSpc>
                      </a:pPr>
                      <a:r>
                        <a:rPr lang="es-ES" sz="400">
                          <a:effectLst/>
                        </a:rPr>
                        <a:t>                   24,59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b"/>
                </a:tc>
                <a:extLst>
                  <a:ext uri="{0D108BD9-81ED-4DB2-BD59-A6C34878D82A}">
                    <a16:rowId xmlns:a16="http://schemas.microsoft.com/office/drawing/2014/main" val="1349927676"/>
                  </a:ext>
                </a:extLst>
              </a:tr>
              <a:tr h="133933">
                <a:tc>
                  <a:txBody>
                    <a:bodyPr/>
                    <a:lstStyle/>
                    <a:p>
                      <a:pPr>
                        <a:lnSpc>
                          <a:spcPct val="107000"/>
                        </a:lnSpc>
                      </a:pPr>
                      <a:r>
                        <a:rPr lang="es-ES" sz="400" dirty="0">
                          <a:effectLst/>
                        </a:rPr>
                        <a:t>Agrario</a:t>
                      </a:r>
                      <a:endParaRPr lang="es-ES" sz="5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solidFill>
                      <a:srgbClr val="3B3489"/>
                    </a:solidFill>
                  </a:tcPr>
                </a:tc>
                <a:tc>
                  <a:txBody>
                    <a:bodyPr/>
                    <a:lstStyle/>
                    <a:p>
                      <a:pPr algn="r">
                        <a:lnSpc>
                          <a:spcPct val="107000"/>
                        </a:lnSpc>
                      </a:pPr>
                      <a:r>
                        <a:rPr lang="es-ES" sz="400">
                          <a:effectLst/>
                        </a:rPr>
                        <a:t>           55,00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b"/>
                </a:tc>
                <a:tc>
                  <a:txBody>
                    <a:bodyPr/>
                    <a:lstStyle/>
                    <a:p>
                      <a:pPr algn="r">
                        <a:lnSpc>
                          <a:spcPct val="107000"/>
                        </a:lnSpc>
                      </a:pPr>
                      <a:r>
                        <a:rPr lang="es-ES" sz="400">
                          <a:effectLst/>
                        </a:rPr>
                        <a:t>            49,00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b"/>
                </a:tc>
                <a:tc>
                  <a:txBody>
                    <a:bodyPr/>
                    <a:lstStyle/>
                    <a:p>
                      <a:pPr algn="r">
                        <a:lnSpc>
                          <a:spcPct val="107000"/>
                        </a:lnSpc>
                      </a:pPr>
                      <a:r>
                        <a:rPr lang="es-ES" sz="400">
                          <a:effectLst/>
                        </a:rPr>
                        <a:t>                6,00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b"/>
                </a:tc>
                <a:tc>
                  <a:txBody>
                    <a:bodyPr/>
                    <a:lstStyle/>
                    <a:p>
                      <a:pPr algn="r">
                        <a:lnSpc>
                          <a:spcPct val="107000"/>
                        </a:lnSpc>
                      </a:pPr>
                      <a:r>
                        <a:rPr lang="es-ES" sz="400">
                          <a:effectLst/>
                        </a:rPr>
                        <a:t>         214.368,00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tc>
                <a:tc>
                  <a:txBody>
                    <a:bodyPr/>
                    <a:lstStyle/>
                    <a:p>
                      <a:pPr algn="r">
                        <a:lnSpc>
                          <a:spcPct val="107000"/>
                        </a:lnSpc>
                      </a:pPr>
                      <a:r>
                        <a:rPr lang="es-ES" sz="400">
                          <a:effectLst/>
                        </a:rPr>
                        <a:t>      166.682,00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tc>
                <a:tc>
                  <a:txBody>
                    <a:bodyPr/>
                    <a:lstStyle/>
                    <a:p>
                      <a:pPr algn="r">
                        <a:lnSpc>
                          <a:spcPct val="107000"/>
                        </a:lnSpc>
                      </a:pPr>
                      <a:r>
                        <a:rPr lang="es-ES" sz="400">
                          <a:effectLst/>
                        </a:rPr>
                        <a:t>        47.686,00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b"/>
                </a:tc>
                <a:tc>
                  <a:txBody>
                    <a:bodyPr/>
                    <a:lstStyle/>
                    <a:p>
                      <a:pPr algn="ctr">
                        <a:lnSpc>
                          <a:spcPct val="107000"/>
                        </a:lnSpc>
                      </a:pPr>
                      <a:r>
                        <a:rPr lang="es-ES" sz="400">
                          <a:effectLst/>
                        </a:rPr>
                        <a:t>                   22,24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b"/>
                </a:tc>
                <a:extLst>
                  <a:ext uri="{0D108BD9-81ED-4DB2-BD59-A6C34878D82A}">
                    <a16:rowId xmlns:a16="http://schemas.microsoft.com/office/drawing/2014/main" val="2474915555"/>
                  </a:ext>
                </a:extLst>
              </a:tr>
              <a:tr h="133933">
                <a:tc>
                  <a:txBody>
                    <a:bodyPr/>
                    <a:lstStyle/>
                    <a:p>
                      <a:pPr>
                        <a:lnSpc>
                          <a:spcPct val="107000"/>
                        </a:lnSpc>
                      </a:pPr>
                      <a:r>
                        <a:rPr lang="es-ES" sz="400" dirty="0">
                          <a:effectLst/>
                        </a:rPr>
                        <a:t>Industria</a:t>
                      </a:r>
                      <a:endParaRPr lang="es-ES" sz="5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solidFill>
                      <a:srgbClr val="3B3489"/>
                    </a:solidFill>
                  </a:tcPr>
                </a:tc>
                <a:tc>
                  <a:txBody>
                    <a:bodyPr/>
                    <a:lstStyle/>
                    <a:p>
                      <a:pPr algn="r">
                        <a:lnSpc>
                          <a:spcPct val="107000"/>
                        </a:lnSpc>
                      </a:pPr>
                      <a:r>
                        <a:rPr lang="es-ES" sz="400" dirty="0">
                          <a:effectLst/>
                        </a:rPr>
                        <a:t>     1.060,00 </a:t>
                      </a:r>
                      <a:endParaRPr lang="es-ES" sz="5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b"/>
                </a:tc>
                <a:tc>
                  <a:txBody>
                    <a:bodyPr/>
                    <a:lstStyle/>
                    <a:p>
                      <a:pPr algn="r">
                        <a:lnSpc>
                          <a:spcPct val="107000"/>
                        </a:lnSpc>
                      </a:pPr>
                      <a:r>
                        <a:rPr lang="es-ES" sz="400">
                          <a:effectLst/>
                        </a:rPr>
                        <a:t>          833,00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b"/>
                </a:tc>
                <a:tc>
                  <a:txBody>
                    <a:bodyPr/>
                    <a:lstStyle/>
                    <a:p>
                      <a:pPr algn="r">
                        <a:lnSpc>
                          <a:spcPct val="107000"/>
                        </a:lnSpc>
                      </a:pPr>
                      <a:r>
                        <a:rPr lang="es-ES" sz="400">
                          <a:effectLst/>
                        </a:rPr>
                        <a:t>           227,00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b"/>
                </a:tc>
                <a:tc>
                  <a:txBody>
                    <a:bodyPr/>
                    <a:lstStyle/>
                    <a:p>
                      <a:pPr algn="r">
                        <a:lnSpc>
                          <a:spcPct val="107000"/>
                        </a:lnSpc>
                      </a:pPr>
                      <a:r>
                        <a:rPr lang="es-ES" sz="400">
                          <a:effectLst/>
                        </a:rPr>
                        <a:t>      2.237.641,00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tc>
                <a:tc>
                  <a:txBody>
                    <a:bodyPr/>
                    <a:lstStyle/>
                    <a:p>
                      <a:pPr algn="r">
                        <a:lnSpc>
                          <a:spcPct val="107000"/>
                        </a:lnSpc>
                      </a:pPr>
                      <a:r>
                        <a:rPr lang="es-ES" sz="400">
                          <a:effectLst/>
                        </a:rPr>
                        <a:t>  1.166.729,00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tc>
                <a:tc>
                  <a:txBody>
                    <a:bodyPr/>
                    <a:lstStyle/>
                    <a:p>
                      <a:pPr algn="r">
                        <a:lnSpc>
                          <a:spcPct val="107000"/>
                        </a:lnSpc>
                      </a:pPr>
                      <a:r>
                        <a:rPr lang="es-ES" sz="400">
                          <a:effectLst/>
                        </a:rPr>
                        <a:t>  1.070.912,00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b"/>
                </a:tc>
                <a:tc>
                  <a:txBody>
                    <a:bodyPr/>
                    <a:lstStyle/>
                    <a:p>
                      <a:pPr algn="ctr">
                        <a:lnSpc>
                          <a:spcPct val="107000"/>
                        </a:lnSpc>
                      </a:pPr>
                      <a:r>
                        <a:rPr lang="es-ES" sz="400">
                          <a:effectLst/>
                        </a:rPr>
                        <a:t>                   47,86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b"/>
                </a:tc>
                <a:extLst>
                  <a:ext uri="{0D108BD9-81ED-4DB2-BD59-A6C34878D82A}">
                    <a16:rowId xmlns:a16="http://schemas.microsoft.com/office/drawing/2014/main" val="1670303120"/>
                  </a:ext>
                </a:extLst>
              </a:tr>
              <a:tr h="133933">
                <a:tc>
                  <a:txBody>
                    <a:bodyPr/>
                    <a:lstStyle/>
                    <a:p>
                      <a:pPr>
                        <a:lnSpc>
                          <a:spcPct val="107000"/>
                        </a:lnSpc>
                      </a:pPr>
                      <a:r>
                        <a:rPr lang="es-ES" sz="400" dirty="0">
                          <a:effectLst/>
                        </a:rPr>
                        <a:t>Construcción</a:t>
                      </a:r>
                      <a:endParaRPr lang="es-ES" sz="5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solidFill>
                      <a:srgbClr val="3B3489"/>
                    </a:solidFill>
                  </a:tcPr>
                </a:tc>
                <a:tc>
                  <a:txBody>
                    <a:bodyPr/>
                    <a:lstStyle/>
                    <a:p>
                      <a:pPr algn="r">
                        <a:lnSpc>
                          <a:spcPct val="107000"/>
                        </a:lnSpc>
                      </a:pPr>
                      <a:r>
                        <a:rPr lang="es-ES" sz="400">
                          <a:effectLst/>
                        </a:rPr>
                        <a:t>           51,00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b"/>
                </a:tc>
                <a:tc>
                  <a:txBody>
                    <a:bodyPr/>
                    <a:lstStyle/>
                    <a:p>
                      <a:pPr algn="r">
                        <a:lnSpc>
                          <a:spcPct val="107000"/>
                        </a:lnSpc>
                      </a:pPr>
                      <a:r>
                        <a:rPr lang="es-ES" sz="400">
                          <a:effectLst/>
                        </a:rPr>
                        <a:t>            50,00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b"/>
                </a:tc>
                <a:tc>
                  <a:txBody>
                    <a:bodyPr/>
                    <a:lstStyle/>
                    <a:p>
                      <a:pPr algn="r">
                        <a:lnSpc>
                          <a:spcPct val="107000"/>
                        </a:lnSpc>
                      </a:pPr>
                      <a:r>
                        <a:rPr lang="es-ES" sz="400">
                          <a:effectLst/>
                        </a:rPr>
                        <a:t>                1,00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b"/>
                </a:tc>
                <a:tc>
                  <a:txBody>
                    <a:bodyPr/>
                    <a:lstStyle/>
                    <a:p>
                      <a:pPr algn="r">
                        <a:lnSpc>
                          <a:spcPct val="107000"/>
                        </a:lnSpc>
                      </a:pPr>
                      <a:r>
                        <a:rPr lang="es-ES" sz="400">
                          <a:effectLst/>
                        </a:rPr>
                        <a:t>         179.871,00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tc>
                <a:tc>
                  <a:txBody>
                    <a:bodyPr/>
                    <a:lstStyle/>
                    <a:p>
                      <a:pPr algn="r">
                        <a:lnSpc>
                          <a:spcPct val="107000"/>
                        </a:lnSpc>
                      </a:pPr>
                      <a:r>
                        <a:rPr lang="es-ES" sz="400">
                          <a:effectLst/>
                        </a:rPr>
                        <a:t>      179.837,00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tc>
                <a:tc>
                  <a:txBody>
                    <a:bodyPr/>
                    <a:lstStyle/>
                    <a:p>
                      <a:pPr algn="r">
                        <a:lnSpc>
                          <a:spcPct val="107000"/>
                        </a:lnSpc>
                      </a:pPr>
                      <a:r>
                        <a:rPr lang="es-ES" sz="400">
                          <a:effectLst/>
                        </a:rPr>
                        <a:t>                34,00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b"/>
                </a:tc>
                <a:tc>
                  <a:txBody>
                    <a:bodyPr/>
                    <a:lstStyle/>
                    <a:p>
                      <a:pPr algn="ctr">
                        <a:lnSpc>
                          <a:spcPct val="107000"/>
                        </a:lnSpc>
                      </a:pPr>
                      <a:r>
                        <a:rPr lang="es-ES" sz="400">
                          <a:effectLst/>
                        </a:rPr>
                        <a:t>                      0,02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b"/>
                </a:tc>
                <a:extLst>
                  <a:ext uri="{0D108BD9-81ED-4DB2-BD59-A6C34878D82A}">
                    <a16:rowId xmlns:a16="http://schemas.microsoft.com/office/drawing/2014/main" val="3217981532"/>
                  </a:ext>
                </a:extLst>
              </a:tr>
              <a:tr h="133933">
                <a:tc>
                  <a:txBody>
                    <a:bodyPr/>
                    <a:lstStyle/>
                    <a:p>
                      <a:pPr>
                        <a:lnSpc>
                          <a:spcPct val="107000"/>
                        </a:lnSpc>
                      </a:pPr>
                      <a:r>
                        <a:rPr lang="es-ES" sz="400" dirty="0">
                          <a:effectLst/>
                        </a:rPr>
                        <a:t>Servicios</a:t>
                      </a:r>
                      <a:endParaRPr lang="es-ES" sz="5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solidFill>
                      <a:srgbClr val="3B3489"/>
                    </a:solidFill>
                  </a:tcPr>
                </a:tc>
                <a:tc>
                  <a:txBody>
                    <a:bodyPr/>
                    <a:lstStyle/>
                    <a:p>
                      <a:pPr algn="r">
                        <a:lnSpc>
                          <a:spcPct val="107000"/>
                        </a:lnSpc>
                      </a:pPr>
                      <a:r>
                        <a:rPr lang="es-ES" sz="400">
                          <a:effectLst/>
                        </a:rPr>
                        <a:t>     1.508,00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b"/>
                </a:tc>
                <a:tc>
                  <a:txBody>
                    <a:bodyPr/>
                    <a:lstStyle/>
                    <a:p>
                      <a:pPr algn="r">
                        <a:lnSpc>
                          <a:spcPct val="107000"/>
                        </a:lnSpc>
                      </a:pPr>
                      <a:r>
                        <a:rPr lang="es-ES" sz="400">
                          <a:effectLst/>
                        </a:rPr>
                        <a:t>      1.358,00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b"/>
                </a:tc>
                <a:tc>
                  <a:txBody>
                    <a:bodyPr/>
                    <a:lstStyle/>
                    <a:p>
                      <a:pPr algn="r">
                        <a:lnSpc>
                          <a:spcPct val="107000"/>
                        </a:lnSpc>
                      </a:pPr>
                      <a:r>
                        <a:rPr lang="es-ES" sz="400">
                          <a:effectLst/>
                        </a:rPr>
                        <a:t>           150,00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b"/>
                </a:tc>
                <a:tc>
                  <a:txBody>
                    <a:bodyPr/>
                    <a:lstStyle/>
                    <a:p>
                      <a:pPr algn="r">
                        <a:lnSpc>
                          <a:spcPct val="107000"/>
                        </a:lnSpc>
                      </a:pPr>
                      <a:r>
                        <a:rPr lang="es-ES" sz="400">
                          <a:effectLst/>
                        </a:rPr>
                        <a:t>      4.955.991,00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tc>
                <a:tc>
                  <a:txBody>
                    <a:bodyPr/>
                    <a:lstStyle/>
                    <a:p>
                      <a:pPr algn="r">
                        <a:lnSpc>
                          <a:spcPct val="107000"/>
                        </a:lnSpc>
                      </a:pPr>
                      <a:r>
                        <a:rPr lang="es-ES" sz="400">
                          <a:effectLst/>
                        </a:rPr>
                        <a:t>  4.208.540,00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tc>
                <a:tc>
                  <a:txBody>
                    <a:bodyPr/>
                    <a:lstStyle/>
                    <a:p>
                      <a:pPr algn="r">
                        <a:lnSpc>
                          <a:spcPct val="107000"/>
                        </a:lnSpc>
                      </a:pPr>
                      <a:r>
                        <a:rPr lang="es-ES" sz="400">
                          <a:effectLst/>
                        </a:rPr>
                        <a:t>      747.451,00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b"/>
                </a:tc>
                <a:tc>
                  <a:txBody>
                    <a:bodyPr/>
                    <a:lstStyle/>
                    <a:p>
                      <a:pPr algn="ctr">
                        <a:lnSpc>
                          <a:spcPct val="107000"/>
                        </a:lnSpc>
                      </a:pPr>
                      <a:r>
                        <a:rPr lang="es-ES" sz="400">
                          <a:effectLst/>
                        </a:rPr>
                        <a:t>                   15,08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b"/>
                </a:tc>
                <a:extLst>
                  <a:ext uri="{0D108BD9-81ED-4DB2-BD59-A6C34878D82A}">
                    <a16:rowId xmlns:a16="http://schemas.microsoft.com/office/drawing/2014/main" val="1922457688"/>
                  </a:ext>
                </a:extLst>
              </a:tr>
              <a:tr h="133933">
                <a:tc>
                  <a:txBody>
                    <a:bodyPr/>
                    <a:lstStyle/>
                    <a:p>
                      <a:pPr>
                        <a:lnSpc>
                          <a:spcPct val="107000"/>
                        </a:lnSpc>
                      </a:pPr>
                      <a:r>
                        <a:rPr lang="es-ES" sz="400" dirty="0">
                          <a:effectLst/>
                        </a:rPr>
                        <a:t>Año 2021 (1)</a:t>
                      </a:r>
                      <a:endParaRPr lang="es-ES" sz="5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solidFill>
                      <a:srgbClr val="3B3489"/>
                    </a:solidFill>
                  </a:tcPr>
                </a:tc>
                <a:tc>
                  <a:txBody>
                    <a:bodyPr/>
                    <a:lstStyle/>
                    <a:p>
                      <a:pPr algn="r">
                        <a:lnSpc>
                          <a:spcPct val="107000"/>
                        </a:lnSpc>
                      </a:pPr>
                      <a:r>
                        <a:rPr lang="es-ES" sz="400">
                          <a:effectLst/>
                        </a:rPr>
                        <a:t>     3.650,00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b"/>
                </a:tc>
                <a:tc>
                  <a:txBody>
                    <a:bodyPr/>
                    <a:lstStyle/>
                    <a:p>
                      <a:pPr algn="r">
                        <a:lnSpc>
                          <a:spcPct val="107000"/>
                        </a:lnSpc>
                      </a:pPr>
                      <a:r>
                        <a:rPr lang="es-ES" sz="400">
                          <a:effectLst/>
                        </a:rPr>
                        <a:t>      3.183,00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b"/>
                </a:tc>
                <a:tc>
                  <a:txBody>
                    <a:bodyPr/>
                    <a:lstStyle/>
                    <a:p>
                      <a:pPr algn="r">
                        <a:lnSpc>
                          <a:spcPct val="107000"/>
                        </a:lnSpc>
                      </a:pPr>
                      <a:r>
                        <a:rPr lang="es-ES" sz="400">
                          <a:effectLst/>
                        </a:rPr>
                        <a:t>           467,00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b"/>
                </a:tc>
                <a:tc>
                  <a:txBody>
                    <a:bodyPr/>
                    <a:lstStyle/>
                    <a:p>
                      <a:pPr algn="r">
                        <a:lnSpc>
                          <a:spcPct val="107000"/>
                        </a:lnSpc>
                      </a:pPr>
                      <a:r>
                        <a:rPr lang="es-ES" sz="400">
                          <a:effectLst/>
                        </a:rPr>
                        <a:t>      9.265.805,00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tc>
                <a:tc>
                  <a:txBody>
                    <a:bodyPr/>
                    <a:lstStyle/>
                    <a:p>
                      <a:pPr algn="r">
                        <a:lnSpc>
                          <a:spcPct val="107000"/>
                        </a:lnSpc>
                      </a:pPr>
                      <a:r>
                        <a:rPr lang="es-ES" sz="400">
                          <a:effectLst/>
                        </a:rPr>
                        <a:t>  7.776.406,00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tc>
                <a:tc>
                  <a:txBody>
                    <a:bodyPr/>
                    <a:lstStyle/>
                    <a:p>
                      <a:pPr algn="r">
                        <a:lnSpc>
                          <a:spcPct val="107000"/>
                        </a:lnSpc>
                      </a:pPr>
                      <a:r>
                        <a:rPr lang="es-ES" sz="400">
                          <a:effectLst/>
                        </a:rPr>
                        <a:t>  1.489.399,00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b"/>
                </a:tc>
                <a:tc>
                  <a:txBody>
                    <a:bodyPr/>
                    <a:lstStyle/>
                    <a:p>
                      <a:pPr algn="ctr">
                        <a:lnSpc>
                          <a:spcPct val="107000"/>
                        </a:lnSpc>
                      </a:pPr>
                      <a:r>
                        <a:rPr lang="es-ES" sz="400">
                          <a:effectLst/>
                        </a:rPr>
                        <a:t>                   16,07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b"/>
                </a:tc>
                <a:extLst>
                  <a:ext uri="{0D108BD9-81ED-4DB2-BD59-A6C34878D82A}">
                    <a16:rowId xmlns:a16="http://schemas.microsoft.com/office/drawing/2014/main" val="4166925416"/>
                  </a:ext>
                </a:extLst>
              </a:tr>
              <a:tr h="133933">
                <a:tc>
                  <a:txBody>
                    <a:bodyPr/>
                    <a:lstStyle/>
                    <a:p>
                      <a:pPr>
                        <a:lnSpc>
                          <a:spcPct val="107000"/>
                        </a:lnSpc>
                      </a:pPr>
                      <a:r>
                        <a:rPr lang="es-ES" sz="400" dirty="0">
                          <a:effectLst/>
                        </a:rPr>
                        <a:t>Agrario</a:t>
                      </a:r>
                      <a:endParaRPr lang="es-ES" sz="5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solidFill>
                      <a:srgbClr val="3B3489"/>
                    </a:solidFill>
                  </a:tcPr>
                </a:tc>
                <a:tc>
                  <a:txBody>
                    <a:bodyPr/>
                    <a:lstStyle/>
                    <a:p>
                      <a:pPr>
                        <a:lnSpc>
                          <a:spcPct val="107000"/>
                        </a:lnSpc>
                      </a:pPr>
                      <a:r>
                        <a:rPr lang="es-ES" sz="400">
                          <a:effectLst/>
                        </a:rPr>
                        <a:t>           75,00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70,00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5,00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440.680,00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429.809,00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10.871,00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2,47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b"/>
                </a:tc>
                <a:extLst>
                  <a:ext uri="{0D108BD9-81ED-4DB2-BD59-A6C34878D82A}">
                    <a16:rowId xmlns:a16="http://schemas.microsoft.com/office/drawing/2014/main" val="2462900068"/>
                  </a:ext>
                </a:extLst>
              </a:tr>
              <a:tr h="133933">
                <a:tc>
                  <a:txBody>
                    <a:bodyPr/>
                    <a:lstStyle/>
                    <a:p>
                      <a:pPr>
                        <a:lnSpc>
                          <a:spcPct val="107000"/>
                        </a:lnSpc>
                      </a:pPr>
                      <a:r>
                        <a:rPr lang="es-ES" sz="400" dirty="0">
                          <a:effectLst/>
                        </a:rPr>
                        <a:t>Industria</a:t>
                      </a:r>
                      <a:endParaRPr lang="es-ES" sz="5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solidFill>
                      <a:srgbClr val="3B3489"/>
                    </a:solidFill>
                  </a:tcPr>
                </a:tc>
                <a:tc>
                  <a:txBody>
                    <a:bodyPr/>
                    <a:lstStyle/>
                    <a:p>
                      <a:pPr>
                        <a:lnSpc>
                          <a:spcPct val="107000"/>
                        </a:lnSpc>
                      </a:pPr>
                      <a:r>
                        <a:rPr lang="es-ES" sz="400">
                          <a:effectLst/>
                        </a:rPr>
                        <a:t>     1.464,00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1.194,00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270,00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2.562.835,00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1.531.351,00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1.031.484,00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40,25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b"/>
                </a:tc>
                <a:extLst>
                  <a:ext uri="{0D108BD9-81ED-4DB2-BD59-A6C34878D82A}">
                    <a16:rowId xmlns:a16="http://schemas.microsoft.com/office/drawing/2014/main" val="1992050584"/>
                  </a:ext>
                </a:extLst>
              </a:tr>
              <a:tr h="133933">
                <a:tc>
                  <a:txBody>
                    <a:bodyPr/>
                    <a:lstStyle/>
                    <a:p>
                      <a:pPr>
                        <a:lnSpc>
                          <a:spcPct val="107000"/>
                        </a:lnSpc>
                      </a:pPr>
                      <a:r>
                        <a:rPr lang="es-ES" sz="400" dirty="0">
                          <a:effectLst/>
                        </a:rPr>
                        <a:t>Construcción</a:t>
                      </a:r>
                      <a:endParaRPr lang="es-ES" sz="5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solidFill>
                      <a:srgbClr val="3B3489"/>
                    </a:solidFill>
                  </a:tcPr>
                </a:tc>
                <a:tc>
                  <a:txBody>
                    <a:bodyPr/>
                    <a:lstStyle/>
                    <a:p>
                      <a:pPr>
                        <a:lnSpc>
                          <a:spcPct val="107000"/>
                        </a:lnSpc>
                      </a:pPr>
                      <a:r>
                        <a:rPr lang="es-ES" sz="400">
                          <a:effectLst/>
                        </a:rPr>
                        <a:t>        111,00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104,00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7,00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661.568,00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633.548,00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28.020,00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4,24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b"/>
                </a:tc>
                <a:extLst>
                  <a:ext uri="{0D108BD9-81ED-4DB2-BD59-A6C34878D82A}">
                    <a16:rowId xmlns:a16="http://schemas.microsoft.com/office/drawing/2014/main" val="378974226"/>
                  </a:ext>
                </a:extLst>
              </a:tr>
              <a:tr h="133933">
                <a:tc>
                  <a:txBody>
                    <a:bodyPr/>
                    <a:lstStyle/>
                    <a:p>
                      <a:pPr>
                        <a:lnSpc>
                          <a:spcPct val="107000"/>
                        </a:lnSpc>
                      </a:pPr>
                      <a:r>
                        <a:rPr lang="es-ES" sz="400" dirty="0">
                          <a:effectLst/>
                        </a:rPr>
                        <a:t>Servicios</a:t>
                      </a:r>
                      <a:endParaRPr lang="es-ES" sz="5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solidFill>
                      <a:srgbClr val="3B3489"/>
                    </a:solidFill>
                  </a:tcPr>
                </a:tc>
                <a:tc>
                  <a:txBody>
                    <a:bodyPr/>
                    <a:lstStyle/>
                    <a:p>
                      <a:pPr algn="r">
                        <a:lnSpc>
                          <a:spcPct val="107000"/>
                        </a:lnSpc>
                      </a:pPr>
                      <a:r>
                        <a:rPr lang="es-ES" sz="400" dirty="0">
                          <a:effectLst/>
                        </a:rPr>
                        <a:t>     2.000,00 </a:t>
                      </a:r>
                      <a:endParaRPr lang="es-ES" sz="5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b"/>
                </a:tc>
                <a:tc>
                  <a:txBody>
                    <a:bodyPr/>
                    <a:lstStyle/>
                    <a:p>
                      <a:pPr algn="r">
                        <a:lnSpc>
                          <a:spcPct val="107000"/>
                        </a:lnSpc>
                      </a:pPr>
                      <a:r>
                        <a:rPr lang="es-ES" sz="400">
                          <a:effectLst/>
                        </a:rPr>
                        <a:t>      1.815,00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b"/>
                </a:tc>
                <a:tc>
                  <a:txBody>
                    <a:bodyPr/>
                    <a:lstStyle/>
                    <a:p>
                      <a:pPr algn="r">
                        <a:lnSpc>
                          <a:spcPct val="107000"/>
                        </a:lnSpc>
                      </a:pPr>
                      <a:r>
                        <a:rPr lang="es-ES" sz="400">
                          <a:effectLst/>
                        </a:rPr>
                        <a:t>           185,00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b"/>
                </a:tc>
                <a:tc>
                  <a:txBody>
                    <a:bodyPr/>
                    <a:lstStyle/>
                    <a:p>
                      <a:pPr algn="r">
                        <a:lnSpc>
                          <a:spcPct val="107000"/>
                        </a:lnSpc>
                      </a:pPr>
                      <a:r>
                        <a:rPr lang="es-ES" sz="400">
                          <a:effectLst/>
                        </a:rPr>
                        <a:t>      5.600.722,00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tc>
                <a:tc>
                  <a:txBody>
                    <a:bodyPr/>
                    <a:lstStyle/>
                    <a:p>
                      <a:pPr algn="r">
                        <a:lnSpc>
                          <a:spcPct val="107000"/>
                        </a:lnSpc>
                      </a:pPr>
                      <a:r>
                        <a:rPr lang="es-ES" sz="400">
                          <a:effectLst/>
                        </a:rPr>
                        <a:t>  5.181.698,00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tc>
                <a:tc>
                  <a:txBody>
                    <a:bodyPr/>
                    <a:lstStyle/>
                    <a:p>
                      <a:pPr algn="r">
                        <a:lnSpc>
                          <a:spcPct val="107000"/>
                        </a:lnSpc>
                      </a:pPr>
                      <a:r>
                        <a:rPr lang="es-ES" sz="400">
                          <a:effectLst/>
                        </a:rPr>
                        <a:t>      419.024,00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b"/>
                </a:tc>
                <a:tc>
                  <a:txBody>
                    <a:bodyPr/>
                    <a:lstStyle/>
                    <a:p>
                      <a:pPr algn="ctr">
                        <a:lnSpc>
                          <a:spcPct val="107000"/>
                        </a:lnSpc>
                      </a:pPr>
                      <a:r>
                        <a:rPr lang="es-ES" sz="400">
                          <a:effectLst/>
                        </a:rPr>
                        <a:t>                      7,48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b"/>
                </a:tc>
                <a:extLst>
                  <a:ext uri="{0D108BD9-81ED-4DB2-BD59-A6C34878D82A}">
                    <a16:rowId xmlns:a16="http://schemas.microsoft.com/office/drawing/2014/main" val="2530902582"/>
                  </a:ext>
                </a:extLst>
              </a:tr>
              <a:tr h="133933">
                <a:tc>
                  <a:txBody>
                    <a:bodyPr/>
                    <a:lstStyle/>
                    <a:p>
                      <a:pPr>
                        <a:lnSpc>
                          <a:spcPct val="107000"/>
                        </a:lnSpc>
                      </a:pPr>
                      <a:r>
                        <a:rPr lang="es-ES" sz="400" dirty="0">
                          <a:effectLst/>
                        </a:rPr>
                        <a:t>Año 2020 (1)</a:t>
                      </a:r>
                      <a:endParaRPr lang="es-ES" sz="5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solidFill>
                      <a:srgbClr val="3B3489"/>
                    </a:solidFill>
                  </a:tcPr>
                </a:tc>
                <a:tc>
                  <a:txBody>
                    <a:bodyPr/>
                    <a:lstStyle/>
                    <a:p>
                      <a:pPr algn="r">
                        <a:lnSpc>
                          <a:spcPct val="107000"/>
                        </a:lnSpc>
                      </a:pPr>
                      <a:r>
                        <a:rPr lang="es-ES" sz="400">
                          <a:effectLst/>
                        </a:rPr>
                        <a:t>     4.915,00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b"/>
                </a:tc>
                <a:tc>
                  <a:txBody>
                    <a:bodyPr/>
                    <a:lstStyle/>
                    <a:p>
                      <a:pPr algn="r">
                        <a:lnSpc>
                          <a:spcPct val="107000"/>
                        </a:lnSpc>
                      </a:pPr>
                      <a:r>
                        <a:rPr lang="es-ES" sz="400">
                          <a:effectLst/>
                        </a:rPr>
                        <a:t>      4.322,00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b"/>
                </a:tc>
                <a:tc>
                  <a:txBody>
                    <a:bodyPr/>
                    <a:lstStyle/>
                    <a:p>
                      <a:pPr algn="r">
                        <a:lnSpc>
                          <a:spcPct val="107000"/>
                        </a:lnSpc>
                      </a:pPr>
                      <a:r>
                        <a:rPr lang="es-ES" sz="400">
                          <a:effectLst/>
                        </a:rPr>
                        <a:t>           593,00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b"/>
                </a:tc>
                <a:tc>
                  <a:txBody>
                    <a:bodyPr/>
                    <a:lstStyle/>
                    <a:p>
                      <a:pPr algn="r">
                        <a:lnSpc>
                          <a:spcPct val="107000"/>
                        </a:lnSpc>
                      </a:pPr>
                      <a:r>
                        <a:rPr lang="es-ES" sz="400">
                          <a:effectLst/>
                        </a:rPr>
                        <a:t>   10.700.757,00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tc>
                <a:tc>
                  <a:txBody>
                    <a:bodyPr/>
                    <a:lstStyle/>
                    <a:p>
                      <a:pPr algn="r">
                        <a:lnSpc>
                          <a:spcPct val="107000"/>
                        </a:lnSpc>
                      </a:pPr>
                      <a:r>
                        <a:rPr lang="es-ES" sz="400">
                          <a:effectLst/>
                        </a:rPr>
                        <a:t>  9.297.959,00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tc>
                <a:tc>
                  <a:txBody>
                    <a:bodyPr/>
                    <a:lstStyle/>
                    <a:p>
                      <a:pPr algn="r">
                        <a:lnSpc>
                          <a:spcPct val="107000"/>
                        </a:lnSpc>
                      </a:pPr>
                      <a:r>
                        <a:rPr lang="es-ES" sz="400">
                          <a:effectLst/>
                        </a:rPr>
                        <a:t>  1.402.798,00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b"/>
                </a:tc>
                <a:tc>
                  <a:txBody>
                    <a:bodyPr/>
                    <a:lstStyle/>
                    <a:p>
                      <a:pPr algn="ctr">
                        <a:lnSpc>
                          <a:spcPct val="107000"/>
                        </a:lnSpc>
                      </a:pPr>
                      <a:r>
                        <a:rPr lang="es-ES" sz="400">
                          <a:effectLst/>
                        </a:rPr>
                        <a:t>                   13,11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b"/>
                </a:tc>
                <a:extLst>
                  <a:ext uri="{0D108BD9-81ED-4DB2-BD59-A6C34878D82A}">
                    <a16:rowId xmlns:a16="http://schemas.microsoft.com/office/drawing/2014/main" val="565492279"/>
                  </a:ext>
                </a:extLst>
              </a:tr>
              <a:tr h="133933">
                <a:tc>
                  <a:txBody>
                    <a:bodyPr/>
                    <a:lstStyle/>
                    <a:p>
                      <a:pPr>
                        <a:lnSpc>
                          <a:spcPct val="107000"/>
                        </a:lnSpc>
                      </a:pPr>
                      <a:r>
                        <a:rPr lang="es-ES" sz="400" dirty="0">
                          <a:effectLst/>
                        </a:rPr>
                        <a:t>Agrario</a:t>
                      </a:r>
                      <a:endParaRPr lang="es-ES" sz="5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solidFill>
                      <a:srgbClr val="3B3489"/>
                    </a:solidFill>
                  </a:tcPr>
                </a:tc>
                <a:tc>
                  <a:txBody>
                    <a:bodyPr/>
                    <a:lstStyle/>
                    <a:p>
                      <a:pPr>
                        <a:lnSpc>
                          <a:spcPct val="107000"/>
                        </a:lnSpc>
                      </a:pPr>
                      <a:r>
                        <a:rPr lang="es-ES" sz="400">
                          <a:effectLst/>
                        </a:rPr>
                        <a:t>           88,00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76,00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12,00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564.160,00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530.937,00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33.223,00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5,89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b"/>
                </a:tc>
                <a:extLst>
                  <a:ext uri="{0D108BD9-81ED-4DB2-BD59-A6C34878D82A}">
                    <a16:rowId xmlns:a16="http://schemas.microsoft.com/office/drawing/2014/main" val="2243851223"/>
                  </a:ext>
                </a:extLst>
              </a:tr>
              <a:tr h="133933">
                <a:tc>
                  <a:txBody>
                    <a:bodyPr/>
                    <a:lstStyle/>
                    <a:p>
                      <a:pPr>
                        <a:lnSpc>
                          <a:spcPct val="107000"/>
                        </a:lnSpc>
                      </a:pPr>
                      <a:r>
                        <a:rPr lang="es-ES" sz="400" dirty="0">
                          <a:effectLst/>
                        </a:rPr>
                        <a:t>Industria</a:t>
                      </a:r>
                      <a:endParaRPr lang="es-ES" sz="5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solidFill>
                      <a:srgbClr val="3B3489"/>
                    </a:solidFill>
                  </a:tcPr>
                </a:tc>
                <a:tc>
                  <a:txBody>
                    <a:bodyPr/>
                    <a:lstStyle/>
                    <a:p>
                      <a:pPr>
                        <a:lnSpc>
                          <a:spcPct val="107000"/>
                        </a:lnSpc>
                      </a:pPr>
                      <a:r>
                        <a:rPr lang="es-ES" sz="400">
                          <a:effectLst/>
                        </a:rPr>
                        <a:t>     1.834,00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1.501,00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333,00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2.781.243,00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1.914.373,00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866.870,00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31,17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b"/>
                </a:tc>
                <a:extLst>
                  <a:ext uri="{0D108BD9-81ED-4DB2-BD59-A6C34878D82A}">
                    <a16:rowId xmlns:a16="http://schemas.microsoft.com/office/drawing/2014/main" val="173726078"/>
                  </a:ext>
                </a:extLst>
              </a:tr>
              <a:tr h="133933">
                <a:tc>
                  <a:txBody>
                    <a:bodyPr/>
                    <a:lstStyle/>
                    <a:p>
                      <a:pPr>
                        <a:lnSpc>
                          <a:spcPct val="107000"/>
                        </a:lnSpc>
                      </a:pPr>
                      <a:r>
                        <a:rPr lang="es-ES" sz="400" dirty="0">
                          <a:effectLst/>
                        </a:rPr>
                        <a:t>Construcción</a:t>
                      </a:r>
                      <a:endParaRPr lang="es-ES" sz="5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solidFill>
                      <a:srgbClr val="3B3489"/>
                    </a:solidFill>
                  </a:tcPr>
                </a:tc>
                <a:tc>
                  <a:txBody>
                    <a:bodyPr/>
                    <a:lstStyle/>
                    <a:p>
                      <a:pPr>
                        <a:lnSpc>
                          <a:spcPct val="107000"/>
                        </a:lnSpc>
                      </a:pPr>
                      <a:r>
                        <a:rPr lang="es-ES" sz="400">
                          <a:effectLst/>
                        </a:rPr>
                        <a:t>        136,00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128,00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8,00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772.515,00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719.363,00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53.152,00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6,88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b"/>
                </a:tc>
                <a:extLst>
                  <a:ext uri="{0D108BD9-81ED-4DB2-BD59-A6C34878D82A}">
                    <a16:rowId xmlns:a16="http://schemas.microsoft.com/office/drawing/2014/main" val="3785508853"/>
                  </a:ext>
                </a:extLst>
              </a:tr>
              <a:tr h="133933">
                <a:tc>
                  <a:txBody>
                    <a:bodyPr/>
                    <a:lstStyle/>
                    <a:p>
                      <a:pPr>
                        <a:lnSpc>
                          <a:spcPct val="107000"/>
                        </a:lnSpc>
                      </a:pPr>
                      <a:r>
                        <a:rPr lang="es-ES" sz="400" dirty="0">
                          <a:effectLst/>
                        </a:rPr>
                        <a:t>Servicios</a:t>
                      </a:r>
                      <a:endParaRPr lang="es-ES" sz="5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solidFill>
                      <a:srgbClr val="3B3489"/>
                    </a:solidFill>
                  </a:tcPr>
                </a:tc>
                <a:tc>
                  <a:txBody>
                    <a:bodyPr/>
                    <a:lstStyle/>
                    <a:p>
                      <a:pPr>
                        <a:lnSpc>
                          <a:spcPct val="107000"/>
                        </a:lnSpc>
                      </a:pPr>
                      <a:r>
                        <a:rPr lang="es-ES" sz="400">
                          <a:effectLst/>
                        </a:rPr>
                        <a:t>     2.857,00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2.617,00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240,00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6.582.839,00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6.133.286,00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449.553,00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6,83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b"/>
                </a:tc>
                <a:extLst>
                  <a:ext uri="{0D108BD9-81ED-4DB2-BD59-A6C34878D82A}">
                    <a16:rowId xmlns:a16="http://schemas.microsoft.com/office/drawing/2014/main" val="2063062107"/>
                  </a:ext>
                </a:extLst>
              </a:tr>
              <a:tr h="133933">
                <a:tc>
                  <a:txBody>
                    <a:bodyPr/>
                    <a:lstStyle/>
                    <a:p>
                      <a:pPr>
                        <a:lnSpc>
                          <a:spcPct val="107000"/>
                        </a:lnSpc>
                      </a:pPr>
                      <a:r>
                        <a:rPr lang="es-ES" sz="400" dirty="0">
                          <a:effectLst/>
                        </a:rPr>
                        <a:t>Año 2019 (1)</a:t>
                      </a:r>
                      <a:endParaRPr lang="es-ES" sz="5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solidFill>
                      <a:srgbClr val="3B3489"/>
                    </a:solidFill>
                  </a:tcPr>
                </a:tc>
                <a:tc>
                  <a:txBody>
                    <a:bodyPr/>
                    <a:lstStyle/>
                    <a:p>
                      <a:pPr algn="r">
                        <a:lnSpc>
                          <a:spcPct val="107000"/>
                        </a:lnSpc>
                      </a:pPr>
                      <a:r>
                        <a:rPr lang="es-ES" sz="400">
                          <a:effectLst/>
                        </a:rPr>
                        <a:t>     5.539,00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b"/>
                </a:tc>
                <a:tc>
                  <a:txBody>
                    <a:bodyPr/>
                    <a:lstStyle/>
                    <a:p>
                      <a:pPr algn="r">
                        <a:lnSpc>
                          <a:spcPct val="107000"/>
                        </a:lnSpc>
                      </a:pPr>
                      <a:r>
                        <a:rPr lang="es-ES" sz="400">
                          <a:effectLst/>
                        </a:rPr>
                        <a:t>      4.751,00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b"/>
                </a:tc>
                <a:tc>
                  <a:txBody>
                    <a:bodyPr/>
                    <a:lstStyle/>
                    <a:p>
                      <a:pPr algn="r">
                        <a:lnSpc>
                          <a:spcPct val="107000"/>
                        </a:lnSpc>
                      </a:pPr>
                      <a:r>
                        <a:rPr lang="es-ES" sz="400">
                          <a:effectLst/>
                        </a:rPr>
                        <a:t>           788,00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b"/>
                </a:tc>
                <a:tc>
                  <a:txBody>
                    <a:bodyPr/>
                    <a:lstStyle/>
                    <a:p>
                      <a:pPr algn="r">
                        <a:lnSpc>
                          <a:spcPct val="107000"/>
                        </a:lnSpc>
                      </a:pPr>
                      <a:r>
                        <a:rPr lang="es-ES" sz="400">
                          <a:effectLst/>
                        </a:rPr>
                        <a:t>   11.397.608,00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tc>
                <a:tc>
                  <a:txBody>
                    <a:bodyPr/>
                    <a:lstStyle/>
                    <a:p>
                      <a:pPr algn="r">
                        <a:lnSpc>
                          <a:spcPct val="107000"/>
                        </a:lnSpc>
                      </a:pPr>
                      <a:r>
                        <a:rPr lang="es-ES" sz="400">
                          <a:effectLst/>
                        </a:rPr>
                        <a:t>  9.285.263,00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tc>
                <a:tc>
                  <a:txBody>
                    <a:bodyPr/>
                    <a:lstStyle/>
                    <a:p>
                      <a:pPr algn="r">
                        <a:lnSpc>
                          <a:spcPct val="107000"/>
                        </a:lnSpc>
                      </a:pPr>
                      <a:r>
                        <a:rPr lang="es-ES" sz="400">
                          <a:effectLst/>
                        </a:rPr>
                        <a:t>  2.112.345,00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b"/>
                </a:tc>
                <a:tc>
                  <a:txBody>
                    <a:bodyPr/>
                    <a:lstStyle/>
                    <a:p>
                      <a:pPr algn="ctr">
                        <a:lnSpc>
                          <a:spcPct val="107000"/>
                        </a:lnSpc>
                      </a:pPr>
                      <a:r>
                        <a:rPr lang="es-ES" sz="400">
                          <a:effectLst/>
                        </a:rPr>
                        <a:t>                   18,53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b"/>
                </a:tc>
                <a:extLst>
                  <a:ext uri="{0D108BD9-81ED-4DB2-BD59-A6C34878D82A}">
                    <a16:rowId xmlns:a16="http://schemas.microsoft.com/office/drawing/2014/main" val="960013957"/>
                  </a:ext>
                </a:extLst>
              </a:tr>
              <a:tr h="133933">
                <a:tc>
                  <a:txBody>
                    <a:bodyPr/>
                    <a:lstStyle/>
                    <a:p>
                      <a:pPr>
                        <a:lnSpc>
                          <a:spcPct val="107000"/>
                        </a:lnSpc>
                      </a:pPr>
                      <a:r>
                        <a:rPr lang="es-ES" sz="400" dirty="0">
                          <a:effectLst/>
                        </a:rPr>
                        <a:t>Agrario</a:t>
                      </a:r>
                      <a:endParaRPr lang="es-ES" sz="5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solidFill>
                      <a:srgbClr val="3B3489"/>
                    </a:solidFill>
                  </a:tcPr>
                </a:tc>
                <a:tc>
                  <a:txBody>
                    <a:bodyPr/>
                    <a:lstStyle/>
                    <a:p>
                      <a:pPr>
                        <a:lnSpc>
                          <a:spcPct val="107000"/>
                        </a:lnSpc>
                      </a:pPr>
                      <a:r>
                        <a:rPr lang="es-ES" sz="400">
                          <a:effectLst/>
                        </a:rPr>
                        <a:t>           94,00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76,00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18,00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494.707,00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442.864,00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51.843,00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10,48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b"/>
                </a:tc>
                <a:extLst>
                  <a:ext uri="{0D108BD9-81ED-4DB2-BD59-A6C34878D82A}">
                    <a16:rowId xmlns:a16="http://schemas.microsoft.com/office/drawing/2014/main" val="3895357132"/>
                  </a:ext>
                </a:extLst>
              </a:tr>
              <a:tr h="133933">
                <a:tc>
                  <a:txBody>
                    <a:bodyPr/>
                    <a:lstStyle/>
                    <a:p>
                      <a:pPr>
                        <a:lnSpc>
                          <a:spcPct val="107000"/>
                        </a:lnSpc>
                      </a:pPr>
                      <a:r>
                        <a:rPr lang="es-ES" sz="400" dirty="0">
                          <a:effectLst/>
                        </a:rPr>
                        <a:t>Industria</a:t>
                      </a:r>
                      <a:endParaRPr lang="es-ES" sz="5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solidFill>
                      <a:srgbClr val="3B3489"/>
                    </a:solidFill>
                  </a:tcPr>
                </a:tc>
                <a:tc>
                  <a:txBody>
                    <a:bodyPr/>
                    <a:lstStyle/>
                    <a:p>
                      <a:pPr>
                        <a:lnSpc>
                          <a:spcPct val="107000"/>
                        </a:lnSpc>
                      </a:pPr>
                      <a:r>
                        <a:rPr lang="es-ES" sz="400">
                          <a:effectLst/>
                        </a:rPr>
                        <a:t>     1.991,00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1.582,00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409,00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2.661.455,00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1.534.110,00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1.127.345,00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42,36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b"/>
                </a:tc>
                <a:extLst>
                  <a:ext uri="{0D108BD9-81ED-4DB2-BD59-A6C34878D82A}">
                    <a16:rowId xmlns:a16="http://schemas.microsoft.com/office/drawing/2014/main" val="347475336"/>
                  </a:ext>
                </a:extLst>
              </a:tr>
              <a:tr h="133933">
                <a:tc>
                  <a:txBody>
                    <a:bodyPr/>
                    <a:lstStyle/>
                    <a:p>
                      <a:pPr>
                        <a:lnSpc>
                          <a:spcPct val="107000"/>
                        </a:lnSpc>
                      </a:pPr>
                      <a:r>
                        <a:rPr lang="es-ES" sz="400" dirty="0">
                          <a:effectLst/>
                        </a:rPr>
                        <a:t>Construcción</a:t>
                      </a:r>
                      <a:endParaRPr lang="es-ES" sz="5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solidFill>
                      <a:srgbClr val="3B3489"/>
                    </a:solidFill>
                  </a:tcPr>
                </a:tc>
                <a:tc>
                  <a:txBody>
                    <a:bodyPr/>
                    <a:lstStyle/>
                    <a:p>
                      <a:pPr>
                        <a:lnSpc>
                          <a:spcPct val="107000"/>
                        </a:lnSpc>
                      </a:pPr>
                      <a:r>
                        <a:rPr lang="es-ES" sz="400">
                          <a:effectLst/>
                        </a:rPr>
                        <a:t>        160,00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141,00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19,00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811.899,00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780.547,00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31.352,00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3,86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b"/>
                </a:tc>
                <a:extLst>
                  <a:ext uri="{0D108BD9-81ED-4DB2-BD59-A6C34878D82A}">
                    <a16:rowId xmlns:a16="http://schemas.microsoft.com/office/drawing/2014/main" val="1490738054"/>
                  </a:ext>
                </a:extLst>
              </a:tr>
              <a:tr h="133933">
                <a:tc>
                  <a:txBody>
                    <a:bodyPr/>
                    <a:lstStyle/>
                    <a:p>
                      <a:pPr>
                        <a:lnSpc>
                          <a:spcPct val="107000"/>
                        </a:lnSpc>
                      </a:pPr>
                      <a:r>
                        <a:rPr lang="es-ES" sz="400" dirty="0">
                          <a:effectLst/>
                        </a:rPr>
                        <a:t>Servicios</a:t>
                      </a:r>
                      <a:endParaRPr lang="es-ES" sz="5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solidFill>
                      <a:srgbClr val="3B3489"/>
                    </a:solidFill>
                  </a:tcPr>
                </a:tc>
                <a:tc>
                  <a:txBody>
                    <a:bodyPr/>
                    <a:lstStyle/>
                    <a:p>
                      <a:pPr>
                        <a:lnSpc>
                          <a:spcPct val="107000"/>
                        </a:lnSpc>
                      </a:pPr>
                      <a:r>
                        <a:rPr lang="es-ES" sz="400">
                          <a:effectLst/>
                        </a:rPr>
                        <a:t>     3.294,00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2.952,00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342,00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7.429.547,00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6.527.742,00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901.805,00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12,14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b"/>
                </a:tc>
                <a:extLst>
                  <a:ext uri="{0D108BD9-81ED-4DB2-BD59-A6C34878D82A}">
                    <a16:rowId xmlns:a16="http://schemas.microsoft.com/office/drawing/2014/main" val="2817982693"/>
                  </a:ext>
                </a:extLst>
              </a:tr>
              <a:tr h="133933">
                <a:tc>
                  <a:txBody>
                    <a:bodyPr/>
                    <a:lstStyle/>
                    <a:p>
                      <a:pPr>
                        <a:lnSpc>
                          <a:spcPct val="107000"/>
                        </a:lnSpc>
                      </a:pPr>
                      <a:r>
                        <a:rPr lang="es-ES" sz="400" dirty="0">
                          <a:effectLst/>
                        </a:rPr>
                        <a:t>Año 2018 (2)</a:t>
                      </a:r>
                      <a:endParaRPr lang="es-ES" sz="5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solidFill>
                      <a:srgbClr val="3B3489"/>
                    </a:solidFill>
                  </a:tcPr>
                </a:tc>
                <a:tc>
                  <a:txBody>
                    <a:bodyPr/>
                    <a:lstStyle/>
                    <a:p>
                      <a:pPr algn="r">
                        <a:lnSpc>
                          <a:spcPct val="107000"/>
                        </a:lnSpc>
                      </a:pPr>
                      <a:r>
                        <a:rPr lang="es-ES" sz="400">
                          <a:effectLst/>
                        </a:rPr>
                        <a:t>     5.589,00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b"/>
                </a:tc>
                <a:tc>
                  <a:txBody>
                    <a:bodyPr/>
                    <a:lstStyle/>
                    <a:p>
                      <a:pPr algn="r">
                        <a:lnSpc>
                          <a:spcPct val="107000"/>
                        </a:lnSpc>
                      </a:pPr>
                      <a:r>
                        <a:rPr lang="es-ES" sz="400">
                          <a:effectLst/>
                        </a:rPr>
                        <a:t>      4.826,00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b"/>
                </a:tc>
                <a:tc>
                  <a:txBody>
                    <a:bodyPr/>
                    <a:lstStyle/>
                    <a:p>
                      <a:pPr algn="r">
                        <a:lnSpc>
                          <a:spcPct val="107000"/>
                        </a:lnSpc>
                      </a:pPr>
                      <a:r>
                        <a:rPr lang="es-ES" sz="400">
                          <a:effectLst/>
                        </a:rPr>
                        <a:t>           763,00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b"/>
                </a:tc>
                <a:tc>
                  <a:txBody>
                    <a:bodyPr/>
                    <a:lstStyle/>
                    <a:p>
                      <a:pPr algn="r">
                        <a:lnSpc>
                          <a:spcPct val="107000"/>
                        </a:lnSpc>
                      </a:pPr>
                      <a:r>
                        <a:rPr lang="es-ES" sz="400">
                          <a:effectLst/>
                        </a:rPr>
                        <a:t>   11.423.657,00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tc>
                <a:tc>
                  <a:txBody>
                    <a:bodyPr/>
                    <a:lstStyle/>
                    <a:p>
                      <a:pPr algn="r">
                        <a:lnSpc>
                          <a:spcPct val="107000"/>
                        </a:lnSpc>
                      </a:pPr>
                      <a:r>
                        <a:rPr lang="es-ES" sz="400">
                          <a:effectLst/>
                        </a:rPr>
                        <a:t>  9.374.725,00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tc>
                <a:tc>
                  <a:txBody>
                    <a:bodyPr/>
                    <a:lstStyle/>
                    <a:p>
                      <a:pPr algn="r">
                        <a:lnSpc>
                          <a:spcPct val="107000"/>
                        </a:lnSpc>
                      </a:pPr>
                      <a:r>
                        <a:rPr lang="es-ES" sz="400">
                          <a:effectLst/>
                        </a:rPr>
                        <a:t>  2.048.932,00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b"/>
                </a:tc>
                <a:tc>
                  <a:txBody>
                    <a:bodyPr/>
                    <a:lstStyle/>
                    <a:p>
                      <a:pPr algn="ctr">
                        <a:lnSpc>
                          <a:spcPct val="107000"/>
                        </a:lnSpc>
                      </a:pPr>
                      <a:r>
                        <a:rPr lang="es-ES" sz="400">
                          <a:effectLst/>
                        </a:rPr>
                        <a:t>                   17,94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b"/>
                </a:tc>
                <a:extLst>
                  <a:ext uri="{0D108BD9-81ED-4DB2-BD59-A6C34878D82A}">
                    <a16:rowId xmlns:a16="http://schemas.microsoft.com/office/drawing/2014/main" val="2624111666"/>
                  </a:ext>
                </a:extLst>
              </a:tr>
              <a:tr h="133933">
                <a:tc>
                  <a:txBody>
                    <a:bodyPr/>
                    <a:lstStyle/>
                    <a:p>
                      <a:pPr>
                        <a:lnSpc>
                          <a:spcPct val="107000"/>
                        </a:lnSpc>
                      </a:pPr>
                      <a:r>
                        <a:rPr lang="es-ES" sz="400" dirty="0">
                          <a:effectLst/>
                        </a:rPr>
                        <a:t>Agrario</a:t>
                      </a:r>
                      <a:endParaRPr lang="es-ES" sz="5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solidFill>
                      <a:srgbClr val="3B3489"/>
                    </a:solidFill>
                  </a:tcPr>
                </a:tc>
                <a:tc>
                  <a:txBody>
                    <a:bodyPr/>
                    <a:lstStyle/>
                    <a:p>
                      <a:pPr>
                        <a:lnSpc>
                          <a:spcPct val="107000"/>
                        </a:lnSpc>
                      </a:pPr>
                      <a:r>
                        <a:rPr lang="es-ES" sz="400">
                          <a:effectLst/>
                        </a:rPr>
                        <a:t>        105,00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89,00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16,00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693.179,00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593.135,00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100.044,00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14,43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b"/>
                </a:tc>
                <a:extLst>
                  <a:ext uri="{0D108BD9-81ED-4DB2-BD59-A6C34878D82A}">
                    <a16:rowId xmlns:a16="http://schemas.microsoft.com/office/drawing/2014/main" val="3647230204"/>
                  </a:ext>
                </a:extLst>
              </a:tr>
              <a:tr h="133933">
                <a:tc>
                  <a:txBody>
                    <a:bodyPr/>
                    <a:lstStyle/>
                    <a:p>
                      <a:pPr>
                        <a:lnSpc>
                          <a:spcPct val="107000"/>
                        </a:lnSpc>
                      </a:pPr>
                      <a:r>
                        <a:rPr lang="es-ES" sz="400" dirty="0">
                          <a:effectLst/>
                        </a:rPr>
                        <a:t>Industria</a:t>
                      </a:r>
                      <a:endParaRPr lang="es-ES" sz="5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solidFill>
                      <a:srgbClr val="3B3489"/>
                    </a:solidFill>
                  </a:tcPr>
                </a:tc>
                <a:tc>
                  <a:txBody>
                    <a:bodyPr/>
                    <a:lstStyle/>
                    <a:p>
                      <a:pPr>
                        <a:lnSpc>
                          <a:spcPct val="107000"/>
                        </a:lnSpc>
                      </a:pPr>
                      <a:r>
                        <a:rPr lang="es-ES" sz="400">
                          <a:effectLst/>
                        </a:rPr>
                        <a:t>     2.009,00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1.615,00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394,00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2.636.198,00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1.651.674,00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984.524,00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37,35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b"/>
                </a:tc>
                <a:extLst>
                  <a:ext uri="{0D108BD9-81ED-4DB2-BD59-A6C34878D82A}">
                    <a16:rowId xmlns:a16="http://schemas.microsoft.com/office/drawing/2014/main" val="885856689"/>
                  </a:ext>
                </a:extLst>
              </a:tr>
              <a:tr h="133933">
                <a:tc>
                  <a:txBody>
                    <a:bodyPr/>
                    <a:lstStyle/>
                    <a:p>
                      <a:pPr>
                        <a:lnSpc>
                          <a:spcPct val="107000"/>
                        </a:lnSpc>
                      </a:pPr>
                      <a:r>
                        <a:rPr lang="es-ES" sz="400">
                          <a:effectLst/>
                        </a:rPr>
                        <a:t>Construcción</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solidFill>
                      <a:srgbClr val="3B3489"/>
                    </a:solidFill>
                  </a:tcPr>
                </a:tc>
                <a:tc>
                  <a:txBody>
                    <a:bodyPr/>
                    <a:lstStyle/>
                    <a:p>
                      <a:pPr>
                        <a:lnSpc>
                          <a:spcPct val="107000"/>
                        </a:lnSpc>
                      </a:pPr>
                      <a:r>
                        <a:rPr lang="es-ES" sz="400">
                          <a:effectLst/>
                        </a:rPr>
                        <a:t>        158,00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141,00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17,00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658.205,00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622.820,00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35.385,00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5,38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b"/>
                </a:tc>
                <a:extLst>
                  <a:ext uri="{0D108BD9-81ED-4DB2-BD59-A6C34878D82A}">
                    <a16:rowId xmlns:a16="http://schemas.microsoft.com/office/drawing/2014/main" val="1664408432"/>
                  </a:ext>
                </a:extLst>
              </a:tr>
              <a:tr h="133933">
                <a:tc>
                  <a:txBody>
                    <a:bodyPr/>
                    <a:lstStyle/>
                    <a:p>
                      <a:pPr>
                        <a:lnSpc>
                          <a:spcPct val="107000"/>
                        </a:lnSpc>
                      </a:pPr>
                      <a:r>
                        <a:rPr lang="es-ES" sz="400" dirty="0">
                          <a:effectLst/>
                        </a:rPr>
                        <a:t>Servicios</a:t>
                      </a:r>
                      <a:endParaRPr lang="es-ES" sz="5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solidFill>
                      <a:srgbClr val="3B3489"/>
                    </a:solidFill>
                  </a:tcPr>
                </a:tc>
                <a:tc>
                  <a:txBody>
                    <a:bodyPr/>
                    <a:lstStyle/>
                    <a:p>
                      <a:pPr>
                        <a:lnSpc>
                          <a:spcPct val="107000"/>
                        </a:lnSpc>
                      </a:pPr>
                      <a:r>
                        <a:rPr lang="es-ES" sz="400">
                          <a:effectLst/>
                        </a:rPr>
                        <a:t>     3.317,00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2.981,00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336,00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7.436.075,00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6.507.096,00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a:effectLst/>
                        </a:rPr>
                        <a:t>      928.979,00 </a:t>
                      </a:r>
                      <a:endParaRPr lang="es-ES" sz="50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ctr"/>
                </a:tc>
                <a:tc>
                  <a:txBody>
                    <a:bodyPr/>
                    <a:lstStyle/>
                    <a:p>
                      <a:pPr algn="ctr">
                        <a:lnSpc>
                          <a:spcPct val="107000"/>
                        </a:lnSpc>
                      </a:pPr>
                      <a:r>
                        <a:rPr lang="es-ES" sz="400" dirty="0">
                          <a:effectLst/>
                        </a:rPr>
                        <a:t>                   12,49   </a:t>
                      </a:r>
                      <a:endParaRPr lang="es-ES" sz="5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9216" marR="19216" marT="0" marB="0" anchor="b"/>
                </a:tc>
                <a:extLst>
                  <a:ext uri="{0D108BD9-81ED-4DB2-BD59-A6C34878D82A}">
                    <a16:rowId xmlns:a16="http://schemas.microsoft.com/office/drawing/2014/main" val="1548529161"/>
                  </a:ext>
                </a:extLst>
              </a:tr>
            </a:tbl>
          </a:graphicData>
        </a:graphic>
      </p:graphicFrame>
    </p:spTree>
    <p:extLst>
      <p:ext uri="{BB962C8B-B14F-4D97-AF65-F5344CB8AC3E}">
        <p14:creationId xmlns:p14="http://schemas.microsoft.com/office/powerpoint/2010/main" val="27621659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B3A60E2-424D-3F0C-AE9D-C7BEF2AE7B48}"/>
              </a:ext>
            </a:extLst>
          </p:cNvPr>
          <p:cNvSpPr txBox="1"/>
          <p:nvPr/>
        </p:nvSpPr>
        <p:spPr>
          <a:xfrm>
            <a:off x="609600" y="1985113"/>
            <a:ext cx="2487352" cy="1892826"/>
          </a:xfrm>
          <a:prstGeom prst="rect">
            <a:avLst/>
          </a:prstGeom>
          <a:noFill/>
        </p:spPr>
        <p:txBody>
          <a:bodyPr wrap="square" rtlCol="0">
            <a:spAutoFit/>
          </a:bodyPr>
          <a:lstStyle/>
          <a:p>
            <a:pPr algn="just"/>
            <a:r>
              <a:rPr lang="es-ES_tradnl" sz="1300" b="1" dirty="0">
                <a:latin typeface="+mj-lt"/>
                <a:ea typeface="Open sans" panose="020B0606030504020204" pitchFamily="34" charset="0"/>
                <a:cs typeface="Open sans" panose="020B0606030504020204" pitchFamily="34" charset="0"/>
              </a:rPr>
              <a:t>Recuperar globalmente el poder de compra de los salarios</a:t>
            </a:r>
            <a:r>
              <a:rPr lang="es-ES_tradnl" sz="1300" dirty="0">
                <a:latin typeface="+mj-lt"/>
                <a:ea typeface="Open sans" panose="020B0606030504020204" pitchFamily="34" charset="0"/>
                <a:cs typeface="Open sans" panose="020B0606030504020204" pitchFamily="34" charset="0"/>
              </a:rPr>
              <a:t>, para mejorar la calidad de vida de las personas trabajadoras mermada con la pandemia y, además, contribuir a reactivar el consumo de los hogares y, con él, la demanda agregada, la producción y el empleo. </a:t>
            </a:r>
          </a:p>
        </p:txBody>
      </p:sp>
      <p:sp>
        <p:nvSpPr>
          <p:cNvPr id="3" name="CuadroTexto 2">
            <a:extLst>
              <a:ext uri="{FF2B5EF4-FFF2-40B4-BE49-F238E27FC236}">
                <a16:creationId xmlns:a16="http://schemas.microsoft.com/office/drawing/2014/main" id="{26B0E508-F6B8-83FB-0713-53F57593AB5E}"/>
              </a:ext>
            </a:extLst>
          </p:cNvPr>
          <p:cNvSpPr txBox="1"/>
          <p:nvPr/>
        </p:nvSpPr>
        <p:spPr>
          <a:xfrm>
            <a:off x="609802" y="1154329"/>
            <a:ext cx="7848600" cy="861774"/>
          </a:xfrm>
          <a:prstGeom prst="rect">
            <a:avLst/>
          </a:prstGeom>
          <a:noFill/>
        </p:spPr>
        <p:txBody>
          <a:bodyPr wrap="square" rtlCol="0">
            <a:spAutoFit/>
          </a:bodyPr>
          <a:lstStyle/>
          <a:p>
            <a:r>
              <a:rPr lang="es-ES_tradnl" sz="2500" b="1" dirty="0">
                <a:solidFill>
                  <a:srgbClr val="3B358B"/>
                </a:solidFill>
                <a:latin typeface="+mj-lt"/>
                <a:ea typeface="Open sans" panose="020B0606030504020204" pitchFamily="34" charset="0"/>
                <a:cs typeface="Open sans" panose="020B0606030504020204" pitchFamily="34" charset="0"/>
              </a:rPr>
              <a:t>Objetivos de la política salarial </a:t>
            </a:r>
          </a:p>
          <a:p>
            <a:endParaRPr lang="es-ES_tradnl" sz="2500" b="1" dirty="0">
              <a:solidFill>
                <a:srgbClr val="3B358B"/>
              </a:solidFill>
              <a:latin typeface="+mj-lt"/>
              <a:ea typeface="Open sans" panose="020B0606030504020204" pitchFamily="34" charset="0"/>
              <a:cs typeface="Open sans" panose="020B0606030504020204" pitchFamily="34" charset="0"/>
            </a:endParaRPr>
          </a:p>
        </p:txBody>
      </p:sp>
      <p:sp>
        <p:nvSpPr>
          <p:cNvPr id="5" name="CuadroTexto 4">
            <a:extLst>
              <a:ext uri="{FF2B5EF4-FFF2-40B4-BE49-F238E27FC236}">
                <a16:creationId xmlns:a16="http://schemas.microsoft.com/office/drawing/2014/main" id="{510C6817-96E7-0687-E229-715E719AC524}"/>
              </a:ext>
            </a:extLst>
          </p:cNvPr>
          <p:cNvSpPr txBox="1"/>
          <p:nvPr/>
        </p:nvSpPr>
        <p:spPr>
          <a:xfrm>
            <a:off x="3219804" y="1987554"/>
            <a:ext cx="2520280" cy="1892826"/>
          </a:xfrm>
          <a:prstGeom prst="rect">
            <a:avLst/>
          </a:prstGeom>
          <a:noFill/>
        </p:spPr>
        <p:txBody>
          <a:bodyPr wrap="square" rtlCol="0">
            <a:spAutoFit/>
          </a:bodyPr>
          <a:lstStyle/>
          <a:p>
            <a:pPr algn="just"/>
            <a:r>
              <a:rPr lang="es-ES_tradnl" sz="1300" b="1" dirty="0">
                <a:latin typeface="+mj-lt"/>
                <a:ea typeface="Open sans" panose="020B0606030504020204" pitchFamily="34" charset="0"/>
                <a:cs typeface="Open sans" panose="020B0606030504020204" pitchFamily="34" charset="0"/>
              </a:rPr>
              <a:t>Seguir la creación de empleo, </a:t>
            </a:r>
            <a:r>
              <a:rPr lang="es-ES_tradnl" sz="1300" dirty="0">
                <a:latin typeface="+mj-lt"/>
                <a:ea typeface="Open sans" panose="020B0606030504020204" pitchFamily="34" charset="0"/>
                <a:cs typeface="Open sans" panose="020B0606030504020204" pitchFamily="34" charset="0"/>
              </a:rPr>
              <a:t>como condición indispensable para consolidar la reactivación y situar al país en una senda de crecimiento equilibrado y sostenido. La reforma laboral está funcionando tanto en creación de empleo como en la mejora de la calidad del mismo y su estabilidad. </a:t>
            </a:r>
          </a:p>
        </p:txBody>
      </p:sp>
      <p:sp>
        <p:nvSpPr>
          <p:cNvPr id="8" name="CuadroTexto 7">
            <a:extLst>
              <a:ext uri="{FF2B5EF4-FFF2-40B4-BE49-F238E27FC236}">
                <a16:creationId xmlns:a16="http://schemas.microsoft.com/office/drawing/2014/main" id="{0F0AA7C5-5C36-2CFD-EA0B-33EFF328C92C}"/>
              </a:ext>
            </a:extLst>
          </p:cNvPr>
          <p:cNvSpPr txBox="1"/>
          <p:nvPr/>
        </p:nvSpPr>
        <p:spPr>
          <a:xfrm>
            <a:off x="5882545" y="1978487"/>
            <a:ext cx="2627176" cy="1492716"/>
          </a:xfrm>
          <a:prstGeom prst="rect">
            <a:avLst/>
          </a:prstGeom>
          <a:noFill/>
        </p:spPr>
        <p:txBody>
          <a:bodyPr wrap="square" rtlCol="0">
            <a:spAutoFit/>
          </a:bodyPr>
          <a:lstStyle/>
          <a:p>
            <a:pPr algn="just"/>
            <a:r>
              <a:rPr lang="es-ES_tradnl" sz="1300" b="1" dirty="0">
                <a:latin typeface="Open sans" panose="020B0606030504020204"/>
                <a:ea typeface="Open sans" panose="020B0606030504020204" pitchFamily="34" charset="0"/>
                <a:cs typeface="Open sans" panose="020B0606030504020204" pitchFamily="34" charset="0"/>
              </a:rPr>
              <a:t>Seguir mejorando los salarios más bajos, </a:t>
            </a:r>
            <a:r>
              <a:rPr lang="es-ES_tradnl" sz="1300" dirty="0">
                <a:latin typeface="Open sans" panose="020B0606030504020204"/>
                <a:ea typeface="Open sans" panose="020B0606030504020204" pitchFamily="34" charset="0"/>
                <a:cs typeface="Open sans" panose="020B0606030504020204" pitchFamily="34" charset="0"/>
              </a:rPr>
              <a:t>lo que contribuye a reducir desigualdades, asegurar un desarrollo más integrador y relanzar el consumo. Proponemos un SMI de 1.100 € en 14 pagas para que el SMI no pierda poder adquisitivo. </a:t>
            </a:r>
          </a:p>
        </p:txBody>
      </p:sp>
    </p:spTree>
    <p:extLst>
      <p:ext uri="{BB962C8B-B14F-4D97-AF65-F5344CB8AC3E}">
        <p14:creationId xmlns:p14="http://schemas.microsoft.com/office/powerpoint/2010/main" val="9540256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B3A60E2-424D-3F0C-AE9D-C7BEF2AE7B48}"/>
              </a:ext>
            </a:extLst>
          </p:cNvPr>
          <p:cNvSpPr txBox="1"/>
          <p:nvPr/>
        </p:nvSpPr>
        <p:spPr>
          <a:xfrm>
            <a:off x="609600" y="2067694"/>
            <a:ext cx="2399231" cy="1492716"/>
          </a:xfrm>
          <a:prstGeom prst="rect">
            <a:avLst/>
          </a:prstGeom>
          <a:noFill/>
        </p:spPr>
        <p:txBody>
          <a:bodyPr wrap="square" rtlCol="0">
            <a:spAutoFit/>
          </a:bodyPr>
          <a:lstStyle/>
          <a:p>
            <a:pPr algn="just"/>
            <a:r>
              <a:rPr lang="es-ES_tradnl" sz="1300" b="1" dirty="0">
                <a:latin typeface="+mj-lt"/>
                <a:ea typeface="Open sans" panose="020B0606030504020204" pitchFamily="34" charset="0"/>
                <a:cs typeface="Open sans" panose="020B0606030504020204" pitchFamily="34" charset="0"/>
              </a:rPr>
              <a:t>Seguir reduciendo la brecha salarial que sufren las mujeres</a:t>
            </a:r>
            <a:r>
              <a:rPr lang="es-ES_tradnl" sz="1300" dirty="0">
                <a:latin typeface="+mj-lt"/>
                <a:ea typeface="Open sans" panose="020B0606030504020204" pitchFamily="34" charset="0"/>
                <a:cs typeface="Open sans" panose="020B0606030504020204" pitchFamily="34" charset="0"/>
              </a:rPr>
              <a:t>, condición indispensable para que pueda hablarse de desarrollo económico y social justo. Actualmente, la brecha de género en la UE es de un 13%.</a:t>
            </a:r>
          </a:p>
        </p:txBody>
      </p:sp>
      <p:sp>
        <p:nvSpPr>
          <p:cNvPr id="3" name="CuadroTexto 2">
            <a:extLst>
              <a:ext uri="{FF2B5EF4-FFF2-40B4-BE49-F238E27FC236}">
                <a16:creationId xmlns:a16="http://schemas.microsoft.com/office/drawing/2014/main" id="{26B0E508-F6B8-83FB-0713-53F57593AB5E}"/>
              </a:ext>
            </a:extLst>
          </p:cNvPr>
          <p:cNvSpPr txBox="1"/>
          <p:nvPr/>
        </p:nvSpPr>
        <p:spPr>
          <a:xfrm>
            <a:off x="590803" y="1327451"/>
            <a:ext cx="7848600" cy="861774"/>
          </a:xfrm>
          <a:prstGeom prst="rect">
            <a:avLst/>
          </a:prstGeom>
          <a:noFill/>
        </p:spPr>
        <p:txBody>
          <a:bodyPr wrap="square" rtlCol="0">
            <a:spAutoFit/>
          </a:bodyPr>
          <a:lstStyle/>
          <a:p>
            <a:r>
              <a:rPr lang="es-ES_tradnl" sz="2500" b="1" dirty="0">
                <a:solidFill>
                  <a:srgbClr val="3B358B"/>
                </a:solidFill>
                <a:latin typeface="+mj-lt"/>
                <a:ea typeface="Open sans" panose="020B0606030504020204" pitchFamily="34" charset="0"/>
                <a:cs typeface="Open sans" panose="020B0606030504020204" pitchFamily="34" charset="0"/>
              </a:rPr>
              <a:t>Objetivos de la política salarial </a:t>
            </a:r>
          </a:p>
          <a:p>
            <a:endParaRPr lang="es-ES_tradnl" sz="2500" b="1" dirty="0">
              <a:solidFill>
                <a:srgbClr val="3B358B"/>
              </a:solidFill>
              <a:latin typeface="+mj-lt"/>
              <a:ea typeface="Open sans" panose="020B0606030504020204" pitchFamily="34" charset="0"/>
              <a:cs typeface="Open sans" panose="020B0606030504020204" pitchFamily="34" charset="0"/>
            </a:endParaRPr>
          </a:p>
        </p:txBody>
      </p:sp>
      <p:sp>
        <p:nvSpPr>
          <p:cNvPr id="5" name="CuadroTexto 4">
            <a:extLst>
              <a:ext uri="{FF2B5EF4-FFF2-40B4-BE49-F238E27FC236}">
                <a16:creationId xmlns:a16="http://schemas.microsoft.com/office/drawing/2014/main" id="{510C6817-96E7-0687-E229-715E719AC524}"/>
              </a:ext>
            </a:extLst>
          </p:cNvPr>
          <p:cNvSpPr txBox="1"/>
          <p:nvPr/>
        </p:nvSpPr>
        <p:spPr>
          <a:xfrm>
            <a:off x="5868144" y="2033295"/>
            <a:ext cx="2880320" cy="1892826"/>
          </a:xfrm>
          <a:prstGeom prst="rect">
            <a:avLst/>
          </a:prstGeom>
          <a:noFill/>
        </p:spPr>
        <p:txBody>
          <a:bodyPr wrap="square" rtlCol="0">
            <a:spAutoFit/>
          </a:bodyPr>
          <a:lstStyle/>
          <a:p>
            <a:pPr algn="just"/>
            <a:r>
              <a:rPr lang="es-ES_tradnl" sz="1300" b="1" dirty="0">
                <a:latin typeface="+mj-lt"/>
                <a:ea typeface="Open sans" panose="020B0606030504020204" pitchFamily="34" charset="0"/>
                <a:cs typeface="Open sans" panose="020B0606030504020204" pitchFamily="34" charset="0"/>
              </a:rPr>
              <a:t>Contribuir al cambio de modelo productivo </a:t>
            </a:r>
            <a:r>
              <a:rPr lang="es-ES_tradnl" sz="1300" dirty="0">
                <a:latin typeface="+mj-lt"/>
                <a:ea typeface="Open sans" panose="020B0606030504020204" pitchFamily="34" charset="0"/>
                <a:cs typeface="Open sans" panose="020B0606030504020204" pitchFamily="34" charset="0"/>
              </a:rPr>
              <a:t>que quiere promover el Plan de Recuperación, Transformación y Resiliencia, y que supone una apuesta por actividades más productivas, que den soporte a un desarrollo más justo y sostenible, lo que implica la creación de empleo de más calidad y mejor retribuido. </a:t>
            </a:r>
          </a:p>
        </p:txBody>
      </p:sp>
      <p:sp>
        <p:nvSpPr>
          <p:cNvPr id="8" name="CuadroTexto 7">
            <a:extLst>
              <a:ext uri="{FF2B5EF4-FFF2-40B4-BE49-F238E27FC236}">
                <a16:creationId xmlns:a16="http://schemas.microsoft.com/office/drawing/2014/main" id="{0F0AA7C5-5C36-2CFD-EA0B-33EFF328C92C}"/>
              </a:ext>
            </a:extLst>
          </p:cNvPr>
          <p:cNvSpPr txBox="1"/>
          <p:nvPr/>
        </p:nvSpPr>
        <p:spPr>
          <a:xfrm>
            <a:off x="6157731" y="1131188"/>
            <a:ext cx="2286000" cy="292388"/>
          </a:xfrm>
          <a:prstGeom prst="rect">
            <a:avLst/>
          </a:prstGeom>
          <a:noFill/>
        </p:spPr>
        <p:txBody>
          <a:bodyPr wrap="square" rtlCol="0">
            <a:spAutoFit/>
          </a:bodyPr>
          <a:lstStyle/>
          <a:p>
            <a:endParaRPr lang="es-ES_tradnl" sz="1300" dirty="0">
              <a:latin typeface="+mj-lt"/>
              <a:ea typeface="Open sans" panose="020B0606030504020204" pitchFamily="34" charset="0"/>
              <a:cs typeface="Open sans" panose="020B0606030504020204" pitchFamily="34" charset="0"/>
            </a:endParaRPr>
          </a:p>
        </p:txBody>
      </p:sp>
      <p:sp>
        <p:nvSpPr>
          <p:cNvPr id="4" name="CuadroTexto 3">
            <a:extLst>
              <a:ext uri="{FF2B5EF4-FFF2-40B4-BE49-F238E27FC236}">
                <a16:creationId xmlns:a16="http://schemas.microsoft.com/office/drawing/2014/main" id="{E301D868-7171-5BD0-D49E-E548C8DEBC11}"/>
              </a:ext>
            </a:extLst>
          </p:cNvPr>
          <p:cNvSpPr txBox="1"/>
          <p:nvPr/>
        </p:nvSpPr>
        <p:spPr>
          <a:xfrm>
            <a:off x="3203848" y="2048576"/>
            <a:ext cx="2520280" cy="1092607"/>
          </a:xfrm>
          <a:prstGeom prst="rect">
            <a:avLst/>
          </a:prstGeom>
          <a:noFill/>
        </p:spPr>
        <p:txBody>
          <a:bodyPr wrap="square" rtlCol="0">
            <a:spAutoFit/>
          </a:bodyPr>
          <a:lstStyle/>
          <a:p>
            <a:pPr algn="just"/>
            <a:r>
              <a:rPr lang="es-ES_tradnl" sz="1300" b="1" dirty="0">
                <a:latin typeface="+mj-lt"/>
                <a:ea typeface="Open sans" panose="020B0606030504020204" pitchFamily="34" charset="0"/>
                <a:cs typeface="Open sans" panose="020B0606030504020204" pitchFamily="34" charset="0"/>
              </a:rPr>
              <a:t>Introducción de cláusulas de garantía salarial </a:t>
            </a:r>
            <a:r>
              <a:rPr lang="es-ES_tradnl" sz="1300" dirty="0">
                <a:latin typeface="+mj-lt"/>
                <a:ea typeface="Open sans" panose="020B0606030504020204" pitchFamily="34" charset="0"/>
                <a:cs typeface="Open sans" panose="020B0606030504020204" pitchFamily="34" charset="0"/>
              </a:rPr>
              <a:t>para el mantenimiento automático del poder de adquisición de los salarios.  </a:t>
            </a:r>
            <a:endParaRPr lang="es-ES" sz="1300" dirty="0">
              <a:latin typeface="+mj-lt"/>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2887183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B3A60E2-424D-3F0C-AE9D-C7BEF2AE7B48}"/>
              </a:ext>
            </a:extLst>
          </p:cNvPr>
          <p:cNvSpPr txBox="1"/>
          <p:nvPr/>
        </p:nvSpPr>
        <p:spPr>
          <a:xfrm>
            <a:off x="625586" y="1779662"/>
            <a:ext cx="7344506" cy="892552"/>
          </a:xfrm>
          <a:prstGeom prst="rect">
            <a:avLst/>
          </a:prstGeom>
          <a:noFill/>
        </p:spPr>
        <p:txBody>
          <a:bodyPr wrap="square" rtlCol="0">
            <a:spAutoFit/>
          </a:bodyPr>
          <a:lstStyle/>
          <a:p>
            <a:pPr marL="285750" indent="-285750" algn="just">
              <a:buFont typeface="Arial" panose="020B0604020202020204" pitchFamily="34" charset="0"/>
              <a:buChar char="•"/>
            </a:pPr>
            <a:r>
              <a:rPr lang="es-ES_tradnl" sz="1300" dirty="0">
                <a:latin typeface="Open sans" panose="020B0606030504020204"/>
                <a:ea typeface="Open sans" panose="020B0606030504020204" pitchFamily="34" charset="0"/>
                <a:cs typeface="Open sans" panose="020B0606030504020204" pitchFamily="34" charset="0"/>
              </a:rPr>
              <a:t>Hay que asegurar que </a:t>
            </a:r>
            <a:r>
              <a:rPr lang="es-ES_tradnl" sz="1300" b="1" dirty="0">
                <a:latin typeface="Open sans" panose="020B0606030504020204"/>
                <a:ea typeface="Open sans" panose="020B0606030504020204" pitchFamily="34" charset="0"/>
                <a:cs typeface="Open sans" panose="020B0606030504020204" pitchFamily="34" charset="0"/>
              </a:rPr>
              <a:t>todos los salarios mínimos de convenio recuperan al menos, la pérdida de poder adquisitivo </a:t>
            </a:r>
            <a:r>
              <a:rPr lang="es-ES_tradnl" sz="1300" dirty="0">
                <a:latin typeface="Open sans" panose="020B0606030504020204"/>
                <a:ea typeface="Open sans" panose="020B0606030504020204" pitchFamily="34" charset="0"/>
                <a:cs typeface="Open sans" panose="020B0606030504020204" pitchFamily="34" charset="0"/>
              </a:rPr>
              <a:t>generada los últimos años , y que </a:t>
            </a:r>
            <a:r>
              <a:rPr lang="es-ES_tradnl" sz="1300" b="1" dirty="0">
                <a:latin typeface="Open sans" panose="020B0606030504020204"/>
                <a:ea typeface="Open sans" panose="020B0606030504020204" pitchFamily="34" charset="0"/>
                <a:cs typeface="Open sans" panose="020B0606030504020204" pitchFamily="34" charset="0"/>
              </a:rPr>
              <a:t>todas las categoría y grupos profesionales cumplen con la regulación del SMI</a:t>
            </a:r>
            <a:r>
              <a:rPr lang="es-ES_tradnl" sz="1300" dirty="0">
                <a:latin typeface="Open sans" panose="020B0606030504020204"/>
                <a:ea typeface="Open sans" panose="020B0606030504020204" pitchFamily="34" charset="0"/>
                <a:cs typeface="Open sans" panose="020B0606030504020204" pitchFamily="34" charset="0"/>
              </a:rPr>
              <a:t>, evitando su compensación.  Para ello, ambas partes se deben comprometer a efectuar una evaluación continua de la situación de los convenios en estas materias, en el seno de la Comisión de Seguimiento del Acuerdo</a:t>
            </a:r>
          </a:p>
        </p:txBody>
      </p:sp>
      <p:sp>
        <p:nvSpPr>
          <p:cNvPr id="3" name="CuadroTexto 2">
            <a:extLst>
              <a:ext uri="{FF2B5EF4-FFF2-40B4-BE49-F238E27FC236}">
                <a16:creationId xmlns:a16="http://schemas.microsoft.com/office/drawing/2014/main" id="{26B0E508-F6B8-83FB-0713-53F57593AB5E}"/>
              </a:ext>
            </a:extLst>
          </p:cNvPr>
          <p:cNvSpPr txBox="1"/>
          <p:nvPr/>
        </p:nvSpPr>
        <p:spPr>
          <a:xfrm>
            <a:off x="899592" y="1131590"/>
            <a:ext cx="7848600" cy="861774"/>
          </a:xfrm>
          <a:prstGeom prst="rect">
            <a:avLst/>
          </a:prstGeom>
          <a:noFill/>
        </p:spPr>
        <p:txBody>
          <a:bodyPr wrap="square" rtlCol="0">
            <a:spAutoFit/>
          </a:bodyPr>
          <a:lstStyle/>
          <a:p>
            <a:r>
              <a:rPr lang="es-ES_tradnl" sz="2500" b="1" dirty="0">
                <a:solidFill>
                  <a:srgbClr val="3B358B"/>
                </a:solidFill>
                <a:latin typeface="+mj-lt"/>
                <a:ea typeface="Open sans" panose="020B0606030504020204" pitchFamily="34" charset="0"/>
                <a:cs typeface="Open sans" panose="020B0606030504020204" pitchFamily="34" charset="0"/>
              </a:rPr>
              <a:t>Algunas propuestas para un futuro V AENC</a:t>
            </a:r>
          </a:p>
          <a:p>
            <a:endParaRPr lang="es-ES_tradnl" sz="2500" b="1" dirty="0">
              <a:solidFill>
                <a:srgbClr val="3B358B"/>
              </a:solidFill>
              <a:latin typeface="+mj-lt"/>
              <a:ea typeface="Open sans" panose="020B0606030504020204" pitchFamily="34" charset="0"/>
              <a:cs typeface="Open sans" panose="020B0606030504020204" pitchFamily="34" charset="0"/>
            </a:endParaRPr>
          </a:p>
        </p:txBody>
      </p:sp>
      <p:sp>
        <p:nvSpPr>
          <p:cNvPr id="5" name="CuadroTexto 4">
            <a:extLst>
              <a:ext uri="{FF2B5EF4-FFF2-40B4-BE49-F238E27FC236}">
                <a16:creationId xmlns:a16="http://schemas.microsoft.com/office/drawing/2014/main" id="{510C6817-96E7-0687-E229-715E719AC524}"/>
              </a:ext>
            </a:extLst>
          </p:cNvPr>
          <p:cNvSpPr txBox="1"/>
          <p:nvPr/>
        </p:nvSpPr>
        <p:spPr>
          <a:xfrm>
            <a:off x="595188" y="3003798"/>
            <a:ext cx="7374903" cy="492443"/>
          </a:xfrm>
          <a:prstGeom prst="rect">
            <a:avLst/>
          </a:prstGeom>
          <a:noFill/>
        </p:spPr>
        <p:txBody>
          <a:bodyPr wrap="square" rtlCol="0">
            <a:spAutoFit/>
          </a:bodyPr>
          <a:lstStyle/>
          <a:p>
            <a:pPr marL="285750" indent="-285750" algn="just">
              <a:buFont typeface="Arial" panose="020B0604020202020204" pitchFamily="34" charset="0"/>
              <a:buChar char="•"/>
            </a:pPr>
            <a:r>
              <a:rPr lang="es-ES_tradnl" sz="1300" dirty="0">
                <a:latin typeface="Open sans" panose="020B0606030504020204"/>
                <a:ea typeface="Open sans" panose="020B0606030504020204" pitchFamily="34" charset="0"/>
                <a:cs typeface="Open sans" panose="020B0606030504020204" pitchFamily="34" charset="0"/>
              </a:rPr>
              <a:t>Con carácter general, y teniendo en cuenta la inflación del año 2022, de la que no se espera una moderación inmediata, </a:t>
            </a:r>
            <a:r>
              <a:rPr lang="es-ES_tradnl" sz="1300" b="1" dirty="0">
                <a:latin typeface="Open sans" panose="020B0606030504020204"/>
                <a:ea typeface="Open sans" panose="020B0606030504020204" pitchFamily="34" charset="0"/>
                <a:cs typeface="Open sans" panose="020B0606030504020204" pitchFamily="34" charset="0"/>
              </a:rPr>
              <a:t>la banda debería estar en el entorno del 5 %, con cláusula de garantía salarial. </a:t>
            </a:r>
          </a:p>
        </p:txBody>
      </p:sp>
    </p:spTree>
    <p:extLst>
      <p:ext uri="{BB962C8B-B14F-4D97-AF65-F5344CB8AC3E}">
        <p14:creationId xmlns:p14="http://schemas.microsoft.com/office/powerpoint/2010/main" val="16095433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B3A60E2-424D-3F0C-AE9D-C7BEF2AE7B48}"/>
              </a:ext>
            </a:extLst>
          </p:cNvPr>
          <p:cNvSpPr txBox="1"/>
          <p:nvPr/>
        </p:nvSpPr>
        <p:spPr>
          <a:xfrm>
            <a:off x="561019" y="1476508"/>
            <a:ext cx="7971421" cy="492444"/>
          </a:xfrm>
          <a:prstGeom prst="rect">
            <a:avLst/>
          </a:prstGeom>
          <a:noFill/>
        </p:spPr>
        <p:txBody>
          <a:bodyPr wrap="square" rtlCol="0">
            <a:spAutoFit/>
          </a:bodyPr>
          <a:lstStyle/>
          <a:p>
            <a:pPr algn="just"/>
            <a:r>
              <a:rPr lang="es-ES_tradnl" sz="1300" dirty="0">
                <a:latin typeface="Open sans" panose="020B0606030504020204"/>
                <a:ea typeface="Open sans" panose="020B0606030504020204" pitchFamily="34" charset="0"/>
                <a:cs typeface="Open sans" panose="020B0606030504020204" pitchFamily="34" charset="0"/>
              </a:rPr>
              <a:t>Un V AENC pueden contribuir a potenciar los efectos de la Reforma Laboral orientando la negociación colectiva en algunos temas importantes. Por ejemplo:</a:t>
            </a:r>
          </a:p>
        </p:txBody>
      </p:sp>
      <p:sp>
        <p:nvSpPr>
          <p:cNvPr id="3" name="CuadroTexto 2">
            <a:extLst>
              <a:ext uri="{FF2B5EF4-FFF2-40B4-BE49-F238E27FC236}">
                <a16:creationId xmlns:a16="http://schemas.microsoft.com/office/drawing/2014/main" id="{26B0E508-F6B8-83FB-0713-53F57593AB5E}"/>
              </a:ext>
            </a:extLst>
          </p:cNvPr>
          <p:cNvSpPr txBox="1"/>
          <p:nvPr/>
        </p:nvSpPr>
        <p:spPr>
          <a:xfrm>
            <a:off x="581404" y="907605"/>
            <a:ext cx="7848600" cy="477054"/>
          </a:xfrm>
          <a:prstGeom prst="rect">
            <a:avLst/>
          </a:prstGeom>
          <a:noFill/>
        </p:spPr>
        <p:txBody>
          <a:bodyPr wrap="square" rtlCol="0">
            <a:spAutoFit/>
          </a:bodyPr>
          <a:lstStyle/>
          <a:p>
            <a:r>
              <a:rPr lang="es-ES_tradnl" sz="2500" b="1" dirty="0">
                <a:solidFill>
                  <a:srgbClr val="3B358B"/>
                </a:solidFill>
                <a:latin typeface="+mj-lt"/>
                <a:ea typeface="Open sans" panose="020B0606030504020204" pitchFamily="34" charset="0"/>
                <a:cs typeface="Open sans" panose="020B0606030504020204" pitchFamily="34" charset="0"/>
              </a:rPr>
              <a:t>V AENC </a:t>
            </a:r>
            <a:r>
              <a:rPr lang="es-ES_tradnl" sz="2500" b="1" dirty="0">
                <a:solidFill>
                  <a:srgbClr val="3B358B"/>
                </a:solidFill>
                <a:latin typeface="+mj-lt"/>
                <a:ea typeface="Open sans" panose="020B0606030504020204" pitchFamily="34" charset="0"/>
                <a:cs typeface="Open sans" panose="020B0606030504020204" pitchFamily="34" charset="0"/>
              </a:rPr>
              <a:t>y</a:t>
            </a:r>
            <a:r>
              <a:rPr lang="es-ES_tradnl" sz="2500" b="1" dirty="0" smtClean="0">
                <a:solidFill>
                  <a:srgbClr val="3B358B"/>
                </a:solidFill>
                <a:latin typeface="+mj-lt"/>
                <a:ea typeface="Open sans" panose="020B0606030504020204" pitchFamily="34" charset="0"/>
                <a:cs typeface="Open sans" panose="020B0606030504020204" pitchFamily="34" charset="0"/>
              </a:rPr>
              <a:t> </a:t>
            </a:r>
            <a:r>
              <a:rPr lang="es-ES_tradnl" sz="2500" b="1" dirty="0">
                <a:solidFill>
                  <a:srgbClr val="3B358B"/>
                </a:solidFill>
                <a:latin typeface="+mj-lt"/>
                <a:ea typeface="Open sans" panose="020B0606030504020204" pitchFamily="34" charset="0"/>
                <a:cs typeface="Open sans" panose="020B0606030504020204" pitchFamily="34" charset="0"/>
              </a:rPr>
              <a:t>Reforma Laboral </a:t>
            </a:r>
          </a:p>
        </p:txBody>
      </p:sp>
      <p:sp>
        <p:nvSpPr>
          <p:cNvPr id="6" name="Rectángulo 5">
            <a:extLst>
              <a:ext uri="{FF2B5EF4-FFF2-40B4-BE49-F238E27FC236}">
                <a16:creationId xmlns:a16="http://schemas.microsoft.com/office/drawing/2014/main" id="{D8EA25FF-37F4-069E-88A4-259268858281}"/>
              </a:ext>
            </a:extLst>
          </p:cNvPr>
          <p:cNvSpPr/>
          <p:nvPr/>
        </p:nvSpPr>
        <p:spPr>
          <a:xfrm>
            <a:off x="595501" y="2152650"/>
            <a:ext cx="7902455" cy="1139180"/>
          </a:xfrm>
          <a:prstGeom prst="rect">
            <a:avLst/>
          </a:prstGeom>
          <a:solidFill>
            <a:srgbClr val="45B7E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just"/>
            <a:r>
              <a:rPr lang="es-ES_tradnl" sz="1300" dirty="0">
                <a:latin typeface="Open sans" panose="020B0606030504020204"/>
              </a:rPr>
              <a:t>Los convenios sectoriales deberían fijar que, en defecto de disposición del convenio de empresa, que el </a:t>
            </a:r>
            <a:r>
              <a:rPr lang="es-ES_tradnl" sz="1300" b="1" dirty="0">
                <a:latin typeface="Open sans" panose="020B0606030504020204"/>
              </a:rPr>
              <a:t>llamamiento</a:t>
            </a:r>
            <a:r>
              <a:rPr lang="es-ES_tradnl" sz="1300" dirty="0">
                <a:latin typeface="Open sans" panose="020B0606030504020204"/>
              </a:rPr>
              <a:t> se produzca por orden de antigüedad. En todo caso, debe establecer un </a:t>
            </a:r>
            <a:r>
              <a:rPr lang="es-ES_tradnl" sz="1300" b="1" dirty="0">
                <a:latin typeface="Open sans" panose="020B0606030504020204"/>
              </a:rPr>
              <a:t>ceso anual </a:t>
            </a:r>
            <a:r>
              <a:rPr lang="es-ES_tradnl" sz="1300" dirty="0">
                <a:latin typeface="Open sans" panose="020B0606030504020204"/>
              </a:rPr>
              <a:t>ordenado del persona fijo discontinuo y una </a:t>
            </a:r>
            <a:r>
              <a:rPr lang="es-ES_tradnl" sz="1300" b="1" dirty="0">
                <a:latin typeface="Open sans" panose="020B0606030504020204"/>
              </a:rPr>
              <a:t>antelación adecuada </a:t>
            </a:r>
            <a:r>
              <a:rPr lang="es-ES_tradnl" sz="1300" dirty="0">
                <a:latin typeface="Open sans" panose="020B0606030504020204"/>
              </a:rPr>
              <a:t>para que la persona trabajadora pueda organizar su personal y familiar y atender el llamamiento.</a:t>
            </a:r>
          </a:p>
        </p:txBody>
      </p:sp>
      <p:sp>
        <p:nvSpPr>
          <p:cNvPr id="8" name="Rectángulo 7">
            <a:extLst>
              <a:ext uri="{FF2B5EF4-FFF2-40B4-BE49-F238E27FC236}">
                <a16:creationId xmlns:a16="http://schemas.microsoft.com/office/drawing/2014/main" id="{7F393AA0-3320-F59F-A30D-BE7DBADD6768}"/>
              </a:ext>
            </a:extLst>
          </p:cNvPr>
          <p:cNvSpPr/>
          <p:nvPr/>
        </p:nvSpPr>
        <p:spPr>
          <a:xfrm>
            <a:off x="595501" y="3475528"/>
            <a:ext cx="7867396" cy="968429"/>
          </a:xfrm>
          <a:prstGeom prst="rect">
            <a:avLst/>
          </a:prstGeom>
          <a:solidFill>
            <a:srgbClr val="45B7E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just"/>
            <a:r>
              <a:rPr lang="es-ES_tradnl" sz="1300" dirty="0">
                <a:latin typeface="Open sans" panose="020B0606030504020204"/>
              </a:rPr>
              <a:t>Desarrollo de las </a:t>
            </a:r>
            <a:r>
              <a:rPr lang="es-ES_tradnl" sz="1300" b="1" dirty="0">
                <a:latin typeface="Open sans" panose="020B0606030504020204"/>
              </a:rPr>
              <a:t>nuevas figuras contractuales </a:t>
            </a:r>
            <a:r>
              <a:rPr lang="es-ES_tradnl" sz="1300" dirty="0">
                <a:latin typeface="Open sans" panose="020B0606030504020204"/>
              </a:rPr>
              <a:t>recogidas en la reforma laboral, contratos formativos y contratos estructurales. Especial referencia a la ampliación de seis meses del contrato por circunstancias de la producción.</a:t>
            </a:r>
          </a:p>
        </p:txBody>
      </p:sp>
    </p:spTree>
    <p:extLst>
      <p:ext uri="{BB962C8B-B14F-4D97-AF65-F5344CB8AC3E}">
        <p14:creationId xmlns:p14="http://schemas.microsoft.com/office/powerpoint/2010/main" val="28924232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26B0E508-F6B8-83FB-0713-53F57593AB5E}"/>
              </a:ext>
            </a:extLst>
          </p:cNvPr>
          <p:cNvSpPr txBox="1"/>
          <p:nvPr/>
        </p:nvSpPr>
        <p:spPr>
          <a:xfrm>
            <a:off x="467544" y="738139"/>
            <a:ext cx="7848600" cy="477054"/>
          </a:xfrm>
          <a:prstGeom prst="rect">
            <a:avLst/>
          </a:prstGeom>
          <a:noFill/>
        </p:spPr>
        <p:txBody>
          <a:bodyPr wrap="square" rtlCol="0">
            <a:spAutoFit/>
          </a:bodyPr>
          <a:lstStyle/>
          <a:p>
            <a:r>
              <a:rPr lang="es-ES_tradnl" sz="2500" b="1" dirty="0">
                <a:solidFill>
                  <a:srgbClr val="3B358B"/>
                </a:solidFill>
                <a:latin typeface="+mj-lt"/>
                <a:ea typeface="Open sans" panose="020B0606030504020204" pitchFamily="34" charset="0"/>
                <a:cs typeface="Open sans" panose="020B0606030504020204" pitchFamily="34" charset="0"/>
              </a:rPr>
              <a:t>V AENC y Reforma Laboral </a:t>
            </a:r>
          </a:p>
        </p:txBody>
      </p:sp>
      <p:sp>
        <p:nvSpPr>
          <p:cNvPr id="6" name="Rectángulo 5">
            <a:extLst>
              <a:ext uri="{FF2B5EF4-FFF2-40B4-BE49-F238E27FC236}">
                <a16:creationId xmlns:a16="http://schemas.microsoft.com/office/drawing/2014/main" id="{D8EA25FF-37F4-069E-88A4-259268858281}"/>
              </a:ext>
            </a:extLst>
          </p:cNvPr>
          <p:cNvSpPr/>
          <p:nvPr/>
        </p:nvSpPr>
        <p:spPr>
          <a:xfrm>
            <a:off x="539552" y="1254399"/>
            <a:ext cx="7848599" cy="838200"/>
          </a:xfrm>
          <a:prstGeom prst="rect">
            <a:avLst/>
          </a:prstGeom>
          <a:solidFill>
            <a:srgbClr val="45B7E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just"/>
            <a:r>
              <a:rPr lang="es-ES_tradnl" sz="1300" dirty="0">
                <a:latin typeface="Open sans" panose="020B0606030504020204"/>
              </a:rPr>
              <a:t>Creación de </a:t>
            </a:r>
            <a:r>
              <a:rPr lang="es-ES_tradnl" sz="1300" b="1" dirty="0">
                <a:latin typeface="Open sans" panose="020B0606030504020204"/>
              </a:rPr>
              <a:t>Planes de Reducción del Empleo Temporal </a:t>
            </a:r>
            <a:r>
              <a:rPr lang="es-ES_tradnl" sz="1300" dirty="0">
                <a:latin typeface="Open sans" panose="020B0606030504020204"/>
              </a:rPr>
              <a:t>en los convenios colectivos sectoriales para seguir reduciendo la temporalidad en nuestro país. </a:t>
            </a:r>
          </a:p>
        </p:txBody>
      </p:sp>
      <p:sp>
        <p:nvSpPr>
          <p:cNvPr id="8" name="Rectángulo 7">
            <a:extLst>
              <a:ext uri="{FF2B5EF4-FFF2-40B4-BE49-F238E27FC236}">
                <a16:creationId xmlns:a16="http://schemas.microsoft.com/office/drawing/2014/main" id="{7F393AA0-3320-F59F-A30D-BE7DBADD6768}"/>
              </a:ext>
            </a:extLst>
          </p:cNvPr>
          <p:cNvSpPr/>
          <p:nvPr/>
        </p:nvSpPr>
        <p:spPr>
          <a:xfrm>
            <a:off x="530171" y="2136324"/>
            <a:ext cx="7848599" cy="1708743"/>
          </a:xfrm>
          <a:prstGeom prst="rect">
            <a:avLst/>
          </a:prstGeom>
          <a:solidFill>
            <a:srgbClr val="45B7E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just"/>
            <a:r>
              <a:rPr lang="es-ES_tradnl" sz="1300" dirty="0">
                <a:latin typeface="Open sans" panose="020B0606030504020204"/>
              </a:rPr>
              <a:t>Ampliación del contrato por circunstancias de la producción a cambio de lograr que se acuerde una cláusula para regular la concurrencia de convenios (al amparo del 83.2 ET) en los supuestos conflictivos cuando se subcontrate la propia actividad y existan diversos convenios colectivos que definan funciones que puedan ser encuadrables en diversos convenios colectivos sectoriales, resultará de aplicación el convenio colectivo de la empresa principal para las actividades propias de la empresa principal </a:t>
            </a:r>
          </a:p>
        </p:txBody>
      </p:sp>
      <p:sp>
        <p:nvSpPr>
          <p:cNvPr id="5" name="Rectángulo 4">
            <a:extLst>
              <a:ext uri="{FF2B5EF4-FFF2-40B4-BE49-F238E27FC236}">
                <a16:creationId xmlns:a16="http://schemas.microsoft.com/office/drawing/2014/main" id="{06571FF2-7D59-FFA1-D15B-55BECD868C99}"/>
              </a:ext>
            </a:extLst>
          </p:cNvPr>
          <p:cNvSpPr/>
          <p:nvPr/>
        </p:nvSpPr>
        <p:spPr>
          <a:xfrm>
            <a:off x="515181" y="3923480"/>
            <a:ext cx="7872970" cy="838200"/>
          </a:xfrm>
          <a:prstGeom prst="rect">
            <a:avLst/>
          </a:prstGeom>
          <a:solidFill>
            <a:srgbClr val="45B7E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just"/>
            <a:r>
              <a:rPr lang="es-ES_tradnl" sz="1300" dirty="0">
                <a:latin typeface="Open sans" panose="020B0606030504020204"/>
              </a:rPr>
              <a:t>La </a:t>
            </a:r>
            <a:r>
              <a:rPr lang="es-ES_tradnl" sz="1300" b="1" dirty="0">
                <a:latin typeface="Open sans" panose="020B0606030504020204"/>
              </a:rPr>
              <a:t>retribución del contrato de formación en alternancia </a:t>
            </a:r>
            <a:r>
              <a:rPr lang="es-ES_tradnl" sz="1300" dirty="0">
                <a:latin typeface="Open sans" panose="020B0606030504020204"/>
              </a:rPr>
              <a:t>debe ser la del grupo profesional en la que desarrollen su actividad. También, la </a:t>
            </a:r>
            <a:r>
              <a:rPr lang="es-ES_tradnl" sz="1300" b="1" dirty="0">
                <a:latin typeface="Open sans" panose="020B0606030504020204"/>
              </a:rPr>
              <a:t>retribución del contrato formativo </a:t>
            </a:r>
            <a:r>
              <a:rPr lang="es-ES_tradnl" sz="1300" dirty="0">
                <a:latin typeface="Open sans" panose="020B0606030504020204"/>
              </a:rPr>
              <a:t>para la obtención de la práctica profesional adecuada al nivel de estudios será la del grupo profesional en la que desarrollen su actividad.</a:t>
            </a:r>
          </a:p>
          <a:p>
            <a:pPr algn="just"/>
            <a:endParaRPr lang="es-ES_tradnl" sz="1300" dirty="0">
              <a:latin typeface="Open sans" panose="020B0606030504020204"/>
            </a:endParaRPr>
          </a:p>
        </p:txBody>
      </p:sp>
    </p:spTree>
    <p:extLst>
      <p:ext uri="{BB962C8B-B14F-4D97-AF65-F5344CB8AC3E}">
        <p14:creationId xmlns:p14="http://schemas.microsoft.com/office/powerpoint/2010/main" val="12701763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8328586-B9BB-88C0-ADDF-8DF4369FADE7}"/>
              </a:ext>
            </a:extLst>
          </p:cNvPr>
          <p:cNvSpPr>
            <a:spLocks noGrp="1"/>
          </p:cNvSpPr>
          <p:nvPr>
            <p:ph type="title"/>
          </p:nvPr>
        </p:nvSpPr>
        <p:spPr>
          <a:xfrm>
            <a:off x="457200" y="2067694"/>
            <a:ext cx="8229600" cy="857250"/>
          </a:xfrm>
        </p:spPr>
        <p:txBody>
          <a:bodyPr/>
          <a:lstStyle/>
          <a:p>
            <a:r>
              <a:rPr lang="es-ES" dirty="0">
                <a:solidFill>
                  <a:schemeClr val="accent1"/>
                </a:solidFill>
              </a:rPr>
              <a:t>Muchas gracias.</a:t>
            </a:r>
          </a:p>
        </p:txBody>
      </p:sp>
    </p:spTree>
    <p:extLst>
      <p:ext uri="{BB962C8B-B14F-4D97-AF65-F5344CB8AC3E}">
        <p14:creationId xmlns:p14="http://schemas.microsoft.com/office/powerpoint/2010/main" val="191211622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D4FEBE6A1F18AC4499CCD3583199A437" ma:contentTypeVersion="11" ma:contentTypeDescription="Crear nuevo documento." ma:contentTypeScope="" ma:versionID="6160e9bf727632c1a55988e0faee14c0">
  <xsd:schema xmlns:xsd="http://www.w3.org/2001/XMLSchema" xmlns:xs="http://www.w3.org/2001/XMLSchema" xmlns:p="http://schemas.microsoft.com/office/2006/metadata/properties" xmlns:ns3="8d210a4e-d0b9-4aa4-8b9b-4b7c85cee812" targetNamespace="http://schemas.microsoft.com/office/2006/metadata/properties" ma:root="true" ma:fieldsID="6e6e10730ba199ee8f4fd1833e719ebb" ns3:_="">
    <xsd:import namespace="8d210a4e-d0b9-4aa4-8b9b-4b7c85cee812"/>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LengthInSeconds" minOccurs="0"/>
                <xsd:element ref="ns3:MediaServiceLocatio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210a4e-d0b9-4aa4-8b9b-4b7c85cee81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element name="MediaServiceLocation" ma:index="16" nillable="true" ma:displayName="Location" ma:internalName="MediaServiceLocatio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0BD1330-0088-4C32-97AD-6528707CB71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d210a4e-d0b9-4aa4-8b9b-4b7c85cee81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0342090-C5CD-4B92-98D5-10797D6C6777}">
  <ds:schemaRefs>
    <ds:schemaRef ds:uri="http://schemas.microsoft.com/sharepoint/v3/contenttype/forms"/>
  </ds:schemaRefs>
</ds:datastoreItem>
</file>

<file path=customXml/itemProps3.xml><?xml version="1.0" encoding="utf-8"?>
<ds:datastoreItem xmlns:ds="http://schemas.openxmlformats.org/officeDocument/2006/customXml" ds:itemID="{D89ABF74-9F97-4494-B5F0-56170DBA2E5A}">
  <ds:schemaRefs>
    <ds:schemaRef ds:uri="http://schemas.microsoft.com/office/2006/metadata/properties"/>
    <ds:schemaRef ds:uri="8d210a4e-d0b9-4aa4-8b9b-4b7c85cee812"/>
    <ds:schemaRef ds:uri="http://www.w3.org/XML/1998/namespace"/>
    <ds:schemaRef ds:uri="http://schemas.microsoft.com/office/infopath/2007/PartnerControls"/>
    <ds:schemaRef ds:uri="http://schemas.microsoft.com/office/2006/documentManagement/types"/>
    <ds:schemaRef ds:uri="http://purl.org/dc/elements/1.1/"/>
    <ds:schemaRef ds:uri="http://schemas.openxmlformats.org/package/2006/metadata/core-properties"/>
    <ds:schemaRef ds:uri="http://purl.org/dc/dcmitype/"/>
    <ds:schemaRef ds:uri="http://purl.org/dc/terms/"/>
  </ds:schemaRefs>
</ds:datastoreItem>
</file>

<file path=docProps/app.xml><?xml version="1.0" encoding="utf-8"?>
<Properties xmlns="http://schemas.openxmlformats.org/officeDocument/2006/extended-properties" xmlns:vt="http://schemas.openxmlformats.org/officeDocument/2006/docPropsVTypes">
  <TotalTime>21</TotalTime>
  <Words>3604</Words>
  <Application>Microsoft Office PowerPoint</Application>
  <PresentationFormat>Presentación en pantalla (16:9)</PresentationFormat>
  <Paragraphs>1133</Paragraphs>
  <Slides>20</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20</vt:i4>
      </vt:variant>
    </vt:vector>
  </HeadingPairs>
  <TitlesOfParts>
    <vt:vector size="25" baseType="lpstr">
      <vt:lpstr>Arial</vt:lpstr>
      <vt:lpstr>Calibri</vt:lpstr>
      <vt:lpstr>Open sans</vt:lpstr>
      <vt:lpstr>Times New Roman</vt:lpstr>
      <vt:lpstr>Tema de Office</vt:lpstr>
      <vt:lpstr>La Negociación Colectiva. Temas de actualidad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Muchas gracias.</vt:lpstr>
    </vt:vector>
  </TitlesOfParts>
  <Company>dx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Titulo de la  Buena Práctica</dc:title>
  <dc:creator>dx</dc:creator>
  <cp:lastModifiedBy>Estephanny Cristina Álvarez Parra</cp:lastModifiedBy>
  <cp:revision>67</cp:revision>
  <dcterms:created xsi:type="dcterms:W3CDTF">2021-07-07T07:43:49Z</dcterms:created>
  <dcterms:modified xsi:type="dcterms:W3CDTF">2022-11-21T09:48:59Z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0x010100D4FEBE6A1F18AC4499CCD3583199A437</vt:lpwstr>
  </property>
</Properties>
</file>