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sldIdLst>
    <p:sldId id="259" r:id="rId2"/>
    <p:sldId id="260" r:id="rId3"/>
    <p:sldId id="272" r:id="rId4"/>
    <p:sldId id="288" r:id="rId5"/>
    <p:sldId id="293" r:id="rId6"/>
    <p:sldId id="276" r:id="rId7"/>
    <p:sldId id="292" r:id="rId8"/>
    <p:sldId id="273" r:id="rId9"/>
    <p:sldId id="287" r:id="rId10"/>
    <p:sldId id="274" r:id="rId11"/>
    <p:sldId id="267" r:id="rId12"/>
    <p:sldId id="277" r:id="rId13"/>
    <p:sldId id="266" r:id="rId14"/>
    <p:sldId id="302" r:id="rId15"/>
    <p:sldId id="294" r:id="rId16"/>
    <p:sldId id="270" r:id="rId17"/>
    <p:sldId id="304" r:id="rId18"/>
    <p:sldId id="306" r:id="rId19"/>
    <p:sldId id="271" r:id="rId20"/>
    <p:sldId id="300" r:id="rId21"/>
    <p:sldId id="281" r:id="rId22"/>
    <p:sldId id="282" r:id="rId23"/>
    <p:sldId id="280" r:id="rId24"/>
    <p:sldId id="279" r:id="rId25"/>
    <p:sldId id="301" r:id="rId26"/>
    <p:sldId id="295" r:id="rId27"/>
    <p:sldId id="290" r:id="rId28"/>
    <p:sldId id="303" r:id="rId29"/>
  </p:sldIdLst>
  <p:sldSz cx="9144000" cy="5143500" type="screen16x9"/>
  <p:notesSz cx="6858000" cy="9144000"/>
  <p:defaultTextStyle>
    <a:defPPr>
      <a:defRPr lang="es-ES_trad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96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358B"/>
    <a:srgbClr val="45B7E9"/>
    <a:srgbClr val="1F244C"/>
    <a:srgbClr val="232A58"/>
    <a:srgbClr val="3B3489"/>
    <a:srgbClr val="3C358E"/>
    <a:srgbClr val="3B358C"/>
    <a:srgbClr val="C0C09C"/>
    <a:srgbClr val="E6545D"/>
    <a:srgbClr val="0022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6" autoAdjust="0"/>
    <p:restoredTop sz="69607" autoAdjust="0"/>
  </p:normalViewPr>
  <p:slideViewPr>
    <p:cSldViewPr snapToObjects="1" showGuides="1">
      <p:cViewPr varScale="1">
        <p:scale>
          <a:sx n="61" d="100"/>
          <a:sy n="61" d="100"/>
        </p:scale>
        <p:origin x="1432" y="48"/>
      </p:cViewPr>
      <p:guideLst>
        <p:guide orient="horz" pos="99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84BC3-F0EB-47B2-BD7A-28B004FC2614}" type="datetimeFigureOut">
              <a:rPr lang="es-ES" smtClean="0"/>
              <a:t>21/11/2022</a:t>
            </a:fld>
            <a:endParaRPr lang="es-E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4E1369-4BE2-4D48-BED2-6C7816288400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3701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4E1369-4BE2-4D48-BED2-6C7816288400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48569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Texto anterior del 1732 CC, in fine: “El mandato se extinguirá, también, por la incapacitación sobrevenida del mandante </a:t>
            </a:r>
            <a:r>
              <a:rPr lang="es-ES" b="1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a no ser que en el mismo se hubiera dispuesto su continuación o el mandato se hubiera dado para el caso de incapacidad del mandante apreciada conforme a lo dispuesto por éste</a:t>
            </a:r>
            <a:r>
              <a:rPr lang="es-ES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. En estos casos, el mandato </a:t>
            </a:r>
            <a:r>
              <a:rPr lang="es-ES" b="1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podrá terminar por resolución judicial dictada al constituirse el organismo tutelar o posteriormente a instancia del tutor</a:t>
            </a:r>
            <a:r>
              <a:rPr lang="es-ES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.”</a:t>
            </a:r>
          </a:p>
          <a:p>
            <a:endParaRPr lang="es-ES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  <a:p>
            <a:r>
              <a:rPr lang="es-ES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Texto anterior del 223 CC: “Asimismo, cualquier persona con la capacidad de obrar suficiente, en previsión de ser incapacitada judicialmente en el futuro, podrá en documento público notarial adoptar </a:t>
            </a:r>
            <a:r>
              <a:rPr lang="es-ES" b="1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cualquier disposición relativa a su propia persona o bienes, incluida la designación de tutor</a:t>
            </a:r>
            <a:r>
              <a:rPr lang="es-ES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.”</a:t>
            </a:r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4E1369-4BE2-4D48-BED2-6C7816288400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5024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21/11/2022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21/11/2022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21/11/2022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21/11/2022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21/11/2022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21/11/2022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21/11/2022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21/11/2022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21/11/2022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21/11/2022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  <a:prstGeom prst="rect">
            <a:avLst/>
          </a:prstGeom>
        </p:spPr>
        <p:txBody>
          <a:bodyPr vert="eaVert"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21/11/2022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‹#›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notariado.org/portal/-/crece-un-77-la-demanda-de-los-poderes-preventivos?redirect=%2Fportal%2F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otariosyregistradores.com/web/secciones/oficina-registral/estudios/ley-de-apoyo-a-las-personas-con-discapacidad-breve-acercamiento/#apoyos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332560" y="1425751"/>
            <a:ext cx="4648200" cy="1102519"/>
          </a:xfrm>
        </p:spPr>
        <p:txBody>
          <a:bodyPr>
            <a:normAutofit/>
          </a:bodyPr>
          <a:lstStyle/>
          <a:p>
            <a:r>
              <a:rPr lang="es-ES_tradnl" sz="2800" b="1" dirty="0">
                <a:solidFill>
                  <a:srgbClr val="232A58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Las medidas de apoyo voluntarias en el Código Civil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00600" y="2520802"/>
            <a:ext cx="3733800" cy="843035"/>
          </a:xfrm>
        </p:spPr>
        <p:txBody>
          <a:bodyPr>
            <a:noAutofit/>
          </a:bodyPr>
          <a:lstStyle/>
          <a:p>
            <a:r>
              <a:rPr lang="es-ES_tradnl" sz="18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María Xiol Bardají</a:t>
            </a:r>
          </a:p>
          <a:p>
            <a:r>
              <a:rPr lang="es-ES_tradnl" sz="18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Abogada (Cuatrecasas)</a:t>
            </a:r>
          </a:p>
          <a:p>
            <a:endParaRPr lang="es-ES_tradnl" sz="1200" b="1" dirty="0">
              <a:solidFill>
                <a:srgbClr val="3B358B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200" b="1" dirty="0">
              <a:solidFill>
                <a:srgbClr val="3B358B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200" b="1" dirty="0">
              <a:solidFill>
                <a:srgbClr val="3B358B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200" b="1" dirty="0">
              <a:solidFill>
                <a:srgbClr val="3B358B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200" b="1" dirty="0">
              <a:solidFill>
                <a:srgbClr val="3B358B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200" b="1" dirty="0">
              <a:solidFill>
                <a:srgbClr val="3B358B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200" b="1" dirty="0">
              <a:solidFill>
                <a:srgbClr val="3B358B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/>
            <a:r>
              <a:rPr lang="es-ES_tradnl" sz="12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22.11.2022</a:t>
            </a:r>
          </a:p>
        </p:txBody>
      </p:sp>
    </p:spTree>
    <p:extLst>
      <p:ext uri="{BB962C8B-B14F-4D97-AF65-F5344CB8AC3E}">
        <p14:creationId xmlns:p14="http://schemas.microsoft.com/office/powerpoint/2010/main" val="2930197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21F11427-3C4F-CAF0-08BD-9121228C748A}"/>
              </a:ext>
            </a:extLst>
          </p:cNvPr>
          <p:cNvSpPr txBox="1"/>
          <p:nvPr/>
        </p:nvSpPr>
        <p:spPr>
          <a:xfrm>
            <a:off x="609600" y="1504950"/>
            <a:ext cx="576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_tradnl" sz="2400" b="1" dirty="0">
              <a:solidFill>
                <a:srgbClr val="3B358B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s-ES_tradnl" sz="24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1. Las medidas voluntarias de apoyo </a:t>
            </a:r>
          </a:p>
        </p:txBody>
      </p:sp>
    </p:spTree>
    <p:extLst>
      <p:ext uri="{BB962C8B-B14F-4D97-AF65-F5344CB8AC3E}">
        <p14:creationId xmlns:p14="http://schemas.microsoft.com/office/powerpoint/2010/main" val="765355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609600" y="1491630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C358E"/>
                </a:solidFill>
                <a:latin typeface="+mj-lt"/>
                <a:cs typeface="Calibri"/>
              </a:rPr>
              <a:t>¿Qué son las medidas voluntarias?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09600" y="1968684"/>
            <a:ext cx="6698704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Medidas de apoyo </a:t>
            </a:r>
            <a:r>
              <a:rPr lang="es-ES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de las que se dota la propia persona </a:t>
            </a:r>
            <a:r>
              <a:rPr lang="es-ES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para el ejercicio de su propia capacidad jurídica (arts. 250 y 255 CC)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Tanto si </a:t>
            </a:r>
            <a:r>
              <a:rPr lang="es-ES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ya presenta necesidad </a:t>
            </a:r>
            <a:r>
              <a:rPr lang="es-ES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de apoyo para el ejercicio de su capacidad jurídica como </a:t>
            </a:r>
            <a:r>
              <a:rPr lang="es-ES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en previsión </a:t>
            </a:r>
            <a:r>
              <a:rPr lang="es-ES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de una necesidad futura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En ellas, la persona designa </a:t>
            </a:r>
            <a:r>
              <a:rPr lang="es-ES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quién</a:t>
            </a:r>
            <a:r>
              <a:rPr lang="es-ES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le prestará el apoyo y </a:t>
            </a:r>
            <a:r>
              <a:rPr lang="es-ES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con qué alcance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" sz="1300" b="1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Posibilidad de regulación amplia: </a:t>
            </a:r>
            <a:r>
              <a:rPr lang="es-ES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salvaguardas de la voluntad de la persona con discapacidad, revisión de las medidas, duración, causas de extinción, previsiones para conflictos de intereses…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Pueden ser relativas a cuestiones </a:t>
            </a:r>
            <a:r>
              <a:rPr lang="es-ES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tanto patrimoniales como personales</a:t>
            </a:r>
          </a:p>
          <a:p>
            <a:endParaRPr lang="es-ES" sz="1300" b="1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5842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609600" y="1491630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C358E"/>
                </a:solidFill>
                <a:latin typeface="+mj-lt"/>
                <a:cs typeface="Calibri"/>
              </a:rPr>
              <a:t>Relación entre medidas voluntarias y otras medidas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09600" y="1968684"/>
            <a:ext cx="6698704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Uno de los objetivos de la ley 8/2021 es </a:t>
            </a:r>
            <a:r>
              <a:rPr lang="es-ES_tradnl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dar prioridad a las medidas voluntarias 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y fomentar su otorgamiento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Las medidas </a:t>
            </a:r>
            <a:r>
              <a:rPr lang="es-ES_tradnl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voluntarias tienen preferencia 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sobre las demás</a:t>
            </a:r>
            <a:r>
              <a:rPr lang="es-ES_tradnl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</a:p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Las </a:t>
            </a:r>
            <a:r>
              <a:rPr lang="es-ES_tradnl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medidas judiciales 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solo se establecerán en defecto o insuficiencia de medidas voluntarias o guarda de hecho que se esté aplicando eficazmente (arts. 255 y 249 CC)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s-ES_tradnl" sz="1300" dirty="0">
              <a:solidFill>
                <a:srgbClr val="FF0000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Las medidas voluntarias también tienen </a:t>
            </a:r>
            <a:r>
              <a:rPr lang="es-ES_tradnl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preferencia sobre la guarda de hecho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, que será subsidiaria (art. 263 CC: Si existen medidas voluntarias aplicándose eficazmente, no continuará la guarda de hecho)</a:t>
            </a:r>
          </a:p>
          <a:p>
            <a:endParaRPr lang="es-ES_tradnl" sz="1300" dirty="0">
              <a:solidFill>
                <a:srgbClr val="FF0000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6055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609600" y="1491630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C358E"/>
                </a:solidFill>
                <a:latin typeface="+mj-lt"/>
                <a:cs typeface="Calibri"/>
              </a:rPr>
              <a:t>Relación entre medidas voluntarias y otras medidas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09600" y="1968684"/>
            <a:ext cx="6698704" cy="389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Posible coexistencia 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de distintas medidas: </a:t>
            </a:r>
          </a:p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Las medidas voluntarias </a:t>
            </a:r>
            <a:r>
              <a:rPr lang="es-ES_tradnl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pueden convivir 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con, con otras medidas voluntarias, con medidas judiciales y con la guarda de hecho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El art. 258 CC establece expresamente, en relación con los poderes, que mantendrán su vigencia pese a la constitución de otras medidas de apoyo </a:t>
            </a:r>
            <a:r>
              <a:rPr lang="es-ES_tradnl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judiciales o voluntarias 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en favor del poderdante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ES_tradnl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Medidas voluntarias anteriores 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pueden convivir con medidas voluntarias posteriores que no las excluyan y no resulten incompatibles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La </a:t>
            </a:r>
            <a:r>
              <a:rPr lang="es-ES_tradnl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guarda de hecho 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convivirá con medidas voluntarias que no se estén aplicando eficazmente o que no sean suficientes. También podrá convivir con medidas voluntarias que no resulten incompatibles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_tradnl" sz="1300" dirty="0">
              <a:solidFill>
                <a:srgbClr val="FF0000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1862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609600" y="1491630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C358E"/>
                </a:solidFill>
                <a:latin typeface="+mj-lt"/>
                <a:cs typeface="Calibri"/>
              </a:rPr>
              <a:t>¿Cuáles son las posibles medidas voluntarias? 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09600" y="1968684"/>
            <a:ext cx="6698704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El Código Civil regula expresamente de manera pormenorizada los </a:t>
            </a:r>
            <a:r>
              <a:rPr lang="es-ES_tradnl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poderes y mandatos preventivos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_tradnl" sz="1300" b="1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Dentro de los poderes, se prevén: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s-ES_tradnl" sz="1300" b="1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s-ES_tradnl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Poderes otorgados específicamente 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para el momento en que se necesiten apoyos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Poderes que desplieguen sus efectos con anterioridad a la necesidad de apoyo, pero contengan una </a:t>
            </a:r>
            <a:r>
              <a:rPr lang="es-ES_tradnl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cláusula de subsistencia</a:t>
            </a:r>
          </a:p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s-ES_tradnl" sz="13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86276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609600" y="1491630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C358E"/>
                </a:solidFill>
                <a:latin typeface="+mj-lt"/>
                <a:cs typeface="Calibri"/>
              </a:rPr>
              <a:t>¿Cuáles son las posibles medidas voluntarias? 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09600" y="1968684"/>
            <a:ext cx="669870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No obstante, </a:t>
            </a:r>
            <a:r>
              <a:rPr lang="es-ES_tradnl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cabe cualquier medida de apoyo 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que la persona desee establecer. </a:t>
            </a:r>
            <a:r>
              <a:rPr lang="es-ES_tradnl" sz="1300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Ejs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.:</a:t>
            </a:r>
          </a:p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Medidas para obtener apoyo en ámbitos específicos donde se tengan dificultades, con las características y la extensión que la persona considere necesaria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“Acuerdos de apoyo”: Documentos en los que se establece la colaboración de personas de apoyo. Existen ordenamientos donde se regulan pormenorizadamente </a:t>
            </a:r>
          </a:p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s-ES_tradnl" sz="13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065750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609600" y="1491630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C358E"/>
                </a:solidFill>
                <a:latin typeface="+mj-lt"/>
                <a:cs typeface="Calibri"/>
              </a:rPr>
              <a:t>¿Quién puede otorgar medidas voluntarias?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09600" y="1968684"/>
            <a:ext cx="6698704" cy="389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Personas </a:t>
            </a:r>
            <a:r>
              <a:rPr lang="es-ES_tradnl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mayores de edad 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o </a:t>
            </a:r>
            <a:r>
              <a:rPr lang="es-ES_tradnl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menores emancipadas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(arts. 249 y 255 CC)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Tanto en </a:t>
            </a:r>
            <a:r>
              <a:rPr lang="es-ES_tradnl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previsión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como ante la </a:t>
            </a:r>
            <a:r>
              <a:rPr lang="es-ES_tradnl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apreciación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de circunstancias que pueden </a:t>
            </a:r>
            <a:r>
              <a:rPr lang="es-ES_tradnl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dificultar el ejercicio de su capacidad jurídica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(art. 255 CC)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El hecho de padecer una discapacidad o necesitar apoyo </a:t>
            </a:r>
            <a:r>
              <a:rPr lang="es-ES_tradnl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no excluye 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la posibilidad de otorgar medidas voluntarias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La persona ha de ser capaz de conformar y expresar su voluntad, aunque sea con apoyo (art. 25 LN)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ES_tradnl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No es necesario 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que tengan una discapacidad </a:t>
            </a:r>
            <a:r>
              <a:rPr lang="es-ES_tradnl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reconocida administrativamente 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(ni para medidas en previsión de la posible necesidad de apoyo, ni para medidas con efecto presente)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50869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609600" y="1491630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C358E"/>
                </a:solidFill>
                <a:latin typeface="+mj-lt"/>
                <a:cs typeface="Calibri"/>
              </a:rPr>
              <a:t>¿Quién puede otorgar medidas voluntarias?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09600" y="1968684"/>
            <a:ext cx="6698704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_tradnl" sz="1300" b="1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_tradnl" sz="1300" b="1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Menores 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de edad mayores de </a:t>
            </a:r>
            <a:r>
              <a:rPr lang="es-ES_tradnl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16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años pueden realizar previsiones de medidas </a:t>
            </a:r>
            <a:r>
              <a:rPr lang="es-ES_tradnl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para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el momento en que alcancen </a:t>
            </a:r>
            <a:r>
              <a:rPr lang="es-ES_tradnl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la mayoría de edad 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(art. 254 CC)</a:t>
            </a:r>
          </a:p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El art. 254 prevé la posibilidad de que la autoridad judicial acuerde, en los dos años anteriores a la mayoría de edad, medidas para cuando el menor que previsiblemente vaya a necesitar apoyo sea mayor de edad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Si el menor mayor de 16 años haya realizado sus previsiones, se estará a dichas previsiones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6909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609600" y="1491630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C358E"/>
                </a:solidFill>
                <a:latin typeface="+mj-lt"/>
                <a:cs typeface="Calibri"/>
              </a:rPr>
              <a:t>Restricciones en la persona que presta el apoyo: 250 CC 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09600" y="1968684"/>
            <a:ext cx="6698704" cy="2693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 las medidas voluntarias se les aplica la restricción del art. 250 CC, último párrafo, válida para todas las medidas de apoyo: </a:t>
            </a:r>
          </a:p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“No podrán ejercer ninguna de las medidas de apoyo </a:t>
            </a:r>
            <a:r>
              <a:rPr lang="es-ES_tradnl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quienes, en virtud de una relación contractual, presten servicios asistenciales, residenciales o de naturaleza análoga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a la persona que precisa el apoyo”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La ley </a:t>
            </a:r>
            <a:r>
              <a:rPr lang="es-ES_tradnl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no prevé la posibilidad de excluir 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esta prohibición en las medidas voluntarias (contrariamente a lo que ocurre con las prohibiciones del art. 251 CC)</a:t>
            </a:r>
          </a:p>
          <a:p>
            <a:endParaRPr lang="es-ES_tradnl" sz="1300" dirty="0">
              <a:solidFill>
                <a:srgbClr val="FF0000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33857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609600" y="1491630"/>
            <a:ext cx="7391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C358E"/>
                </a:solidFill>
                <a:latin typeface="+mj-lt"/>
                <a:cs typeface="Calibri"/>
              </a:rPr>
              <a:t>Prohibiciones para la persona que desempeña el apoyo: 251 CC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09600" y="1968684"/>
            <a:ext cx="6698704" cy="549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El art. 251 CC prohíbe a las personas que desempeñan el apoyo: </a:t>
            </a:r>
          </a:p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_tradnl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Recibir liberalidades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, más allá de regalos de costumbre o bienes de escaso valor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Prestar el apoyo cuando en el mismo acto intervenga en nombre propio o de un tercero y exista </a:t>
            </a:r>
            <a:r>
              <a:rPr lang="es-ES_tradnl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conflicto de intereses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_tradnl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Adquirir o transmitir 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 la persona que precisa el apoyo bienes por </a:t>
            </a:r>
            <a:r>
              <a:rPr lang="es-ES_tradnl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título oneroso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En las medidas voluntarias, estas prohibiciones </a:t>
            </a:r>
            <a:r>
              <a:rPr lang="es-ES_tradnl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no resultarán de aplicación cuando 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la persona otorgante las </a:t>
            </a:r>
            <a:r>
              <a:rPr lang="es-ES_tradnl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haya excluido expresamente 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en el documento de constitución</a:t>
            </a: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03945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609600" y="1491630"/>
            <a:ext cx="7391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C358E"/>
                </a:solidFill>
                <a:latin typeface="+mj-lt"/>
                <a:cs typeface="Calibri"/>
              </a:rPr>
              <a:t>¿Deben recogerse las medidas voluntarias en escritura pública?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09600" y="1968684"/>
            <a:ext cx="6698704" cy="349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Sí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: el artículo 255 CC prevé que las medidas voluntarias se otorguen en </a:t>
            </a:r>
            <a:r>
              <a:rPr lang="es-ES_tradnl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escritura pública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Se ha planteado si el hecho de que el art. 250 CC no mencione el requisito formal significa que son posibles medidas voluntarias de apoyo sin forma notarial: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El artículo 250 CC, que no menciona el requisito de forma, enumera todos los tipos de medidas (no solo las voluntarias) y menciona algunas de sus características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No obstante, el artículo 255 CC, que desarrolla el régimen de las medidas voluntarias (y se ubica en la Sección 1ª -Disposiciones generales- del Cap. II –De las medidas voluntarias de apoyo), sí menciona la necesidad de escritura pública y hace referencia a su comunicación al Registro Civil</a:t>
            </a:r>
          </a:p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4257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609600" y="1491630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C358E"/>
                </a:solidFill>
                <a:latin typeface="+mj-lt"/>
                <a:cs typeface="Calibri"/>
              </a:rPr>
              <a:t>Inscripción de las medidas voluntarias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09600" y="1968684"/>
            <a:ext cx="6698704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Las medidas de apoyo voluntarias </a:t>
            </a:r>
            <a:r>
              <a:rPr lang="es-ES_tradnl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se inscriben en el Registro Civil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, al igual que las judiciales (art. 77 LRC)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Como funcionarios públicos, Notarios y Registradores pueden acceder a estos datos en el ejercicio de sus funciones (art. 84 LRC)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La inscripción posibilita que la autoridad judicial las conozca: carácter subsidiario de las medidas judiciales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Contrariamente a lo que ocurre con las medidas judiciales (art. 755 LEC), la ley </a:t>
            </a:r>
            <a:r>
              <a:rPr lang="es-ES_tradnl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no prevé la posibilidad de comunicación a otros Registros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bajo petición de la persona con discapacidad</a:t>
            </a:r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1030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21F11427-3C4F-CAF0-08BD-9121228C748A}"/>
              </a:ext>
            </a:extLst>
          </p:cNvPr>
          <p:cNvSpPr txBox="1"/>
          <p:nvPr/>
        </p:nvSpPr>
        <p:spPr>
          <a:xfrm>
            <a:off x="609600" y="1504950"/>
            <a:ext cx="576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_tradnl" sz="2400" b="1" dirty="0">
              <a:solidFill>
                <a:srgbClr val="3B358B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s-ES_tradnl" sz="2400" b="1" dirty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2. Poderes y mandatos preventivos</a:t>
            </a:r>
          </a:p>
        </p:txBody>
      </p:sp>
    </p:spTree>
    <p:extLst>
      <p:ext uri="{BB962C8B-B14F-4D97-AF65-F5344CB8AC3E}">
        <p14:creationId xmlns:p14="http://schemas.microsoft.com/office/powerpoint/2010/main" val="29819755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609600" y="1491630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C358E"/>
                </a:solidFill>
                <a:latin typeface="+mj-lt"/>
                <a:cs typeface="Calibri"/>
              </a:rPr>
              <a:t>Poderes y mandatos preventivos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09600" y="1968684"/>
            <a:ext cx="6698704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Antes de la reforma se regulaban, de manera muy sucinta, en el art. 1732 CC, en sede de extinción del contrato de mandato</a:t>
            </a:r>
          </a:p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Tras la reforma, se regulan de manera mucho más extensa y se sujetan a los principios de la nueva ley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Dos modalidades: poderes preventivos o con cláusula de subsistencia</a:t>
            </a:r>
            <a:endParaRPr lang="es-ES_tradnl" sz="1300" dirty="0">
              <a:solidFill>
                <a:srgbClr val="FF0000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_tradnl" sz="1300" dirty="0">
              <a:solidFill>
                <a:srgbClr val="FF0000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Medida representativa permitida con fundamento en la propia voluntad de la persona (Cristina de Amunátegui)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13874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609600" y="1491630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C358E"/>
                </a:solidFill>
                <a:latin typeface="+mj-lt"/>
                <a:cs typeface="Calibri"/>
              </a:rPr>
              <a:t>Incremento del otorgamiento de poderes preventivos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09600" y="1968684"/>
            <a:ext cx="3746376" cy="389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s-ES_tradnl" sz="13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2"/>
              </a:rPr>
              <a:t>https://www.notariado.org/portal/-/crece-un-77-la-demanda-de-los-poderes-preventivos?redirect=%2Fportal%2F</a:t>
            </a:r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s-ES" sz="1300" i="0" dirty="0">
                <a:solidFill>
                  <a:srgbClr val="212529"/>
                </a:solidFill>
                <a:effectLst/>
                <a:latin typeface="+mj-lt"/>
              </a:rPr>
              <a:t>“En </a:t>
            </a:r>
            <a:r>
              <a:rPr lang="es-ES" sz="1300" b="1" i="0" dirty="0">
                <a:solidFill>
                  <a:srgbClr val="212529"/>
                </a:solidFill>
                <a:effectLst/>
                <a:latin typeface="+mj-lt"/>
              </a:rPr>
              <a:t>2021</a:t>
            </a:r>
            <a:r>
              <a:rPr lang="es-ES" sz="1300" i="0" dirty="0">
                <a:solidFill>
                  <a:srgbClr val="212529"/>
                </a:solidFill>
                <a:effectLst/>
                <a:latin typeface="+mj-lt"/>
              </a:rPr>
              <a:t>, cerca de </a:t>
            </a:r>
            <a:r>
              <a:rPr lang="es-ES" sz="1300" b="1" i="0" dirty="0">
                <a:solidFill>
                  <a:srgbClr val="212529"/>
                </a:solidFill>
                <a:effectLst/>
                <a:latin typeface="+mj-lt"/>
              </a:rPr>
              <a:t>14.000 personas </a:t>
            </a:r>
            <a:r>
              <a:rPr lang="es-ES" sz="1300" i="0" dirty="0">
                <a:solidFill>
                  <a:srgbClr val="212529"/>
                </a:solidFill>
                <a:effectLst/>
                <a:latin typeface="+mj-lt"/>
              </a:rPr>
              <a:t>otorgaron un poder en previsión de una futura situación en la que no pudieran decidir por sí mismas. </a:t>
            </a:r>
          </a:p>
          <a:p>
            <a:endParaRPr lang="es-ES" sz="1300" dirty="0">
              <a:solidFill>
                <a:srgbClr val="212529"/>
              </a:solidFill>
              <a:latin typeface="+mj-lt"/>
            </a:endParaRPr>
          </a:p>
          <a:p>
            <a:r>
              <a:rPr lang="es-ES" sz="1300" i="0" dirty="0">
                <a:solidFill>
                  <a:srgbClr val="212529"/>
                </a:solidFill>
                <a:effectLst/>
                <a:latin typeface="+mj-lt"/>
              </a:rPr>
              <a:t>La demanda por los ciudadanos de este tipo de poderes ha crecido un </a:t>
            </a:r>
            <a:r>
              <a:rPr lang="es-ES" sz="1300" b="1" i="0" dirty="0">
                <a:solidFill>
                  <a:srgbClr val="212529"/>
                </a:solidFill>
                <a:effectLst/>
                <a:latin typeface="+mj-lt"/>
              </a:rPr>
              <a:t>77% de 2017 a 2021 </a:t>
            </a:r>
            <a:r>
              <a:rPr lang="es-ES" sz="1300" i="0" dirty="0">
                <a:solidFill>
                  <a:srgbClr val="212529"/>
                </a:solidFill>
                <a:effectLst/>
                <a:latin typeface="+mj-lt"/>
              </a:rPr>
              <a:t>y un </a:t>
            </a:r>
            <a:r>
              <a:rPr lang="es-ES" sz="1300" b="1" i="0" dirty="0">
                <a:solidFill>
                  <a:srgbClr val="212529"/>
                </a:solidFill>
                <a:effectLst/>
                <a:latin typeface="+mj-lt"/>
              </a:rPr>
              <a:t>21% en el primer semestre de 2022</a:t>
            </a:r>
            <a:r>
              <a:rPr lang="es-ES" sz="1300" i="0" dirty="0">
                <a:solidFill>
                  <a:srgbClr val="212529"/>
                </a:solidFill>
                <a:effectLst/>
                <a:latin typeface="+mj-lt"/>
              </a:rPr>
              <a:t>.”</a:t>
            </a:r>
          </a:p>
          <a:p>
            <a:endParaRPr lang="es-ES" sz="1300" dirty="0">
              <a:solidFill>
                <a:srgbClr val="212529"/>
              </a:solidFill>
              <a:latin typeface="+mj-lt"/>
            </a:endParaRPr>
          </a:p>
          <a:p>
            <a:r>
              <a:rPr lang="es-ES" sz="1300" i="0" dirty="0">
                <a:solidFill>
                  <a:srgbClr val="212529"/>
                </a:solidFill>
                <a:effectLst/>
                <a:latin typeface="+mj-lt"/>
              </a:rPr>
              <a:t>Fuente: Consejo General del Notariado - 29/09/2022</a:t>
            </a: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D81E1BD-5B8A-4D6C-AEE4-B464C01D92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9992" y="2211710"/>
            <a:ext cx="4562475" cy="230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8500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609600" y="1491630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C358E"/>
                </a:solidFill>
                <a:latin typeface="+mj-lt"/>
                <a:cs typeface="Calibri"/>
              </a:rPr>
              <a:t>Contenido del poder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09600" y="2139702"/>
            <a:ext cx="6626696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“</a:t>
            </a:r>
            <a:r>
              <a:rPr lang="es-ES" sz="1200" i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El poder en general es como una </a:t>
            </a:r>
            <a:r>
              <a:rPr lang="es-ES" sz="1200" b="1" i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caja vacía: el poderdante puede rellenarla como quiera, </a:t>
            </a:r>
            <a:r>
              <a:rPr lang="es-ES" sz="1200" i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con la amplitud, límites, condiciones y cautelas que estime conveniente</a:t>
            </a:r>
            <a:r>
              <a:rPr lang="es-ES" sz="12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” (F. Gomá Lanzón)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2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El poder podrá contener (art. 258 CC):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2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>
              <a:lnSpc>
                <a:spcPct val="75000"/>
              </a:lnSpc>
              <a:buFont typeface="Arial" panose="020B0604020202020204" pitchFamily="34" charset="0"/>
              <a:buChar char="•"/>
            </a:pPr>
            <a:r>
              <a:rPr lang="es-ES" sz="12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Facultades</a:t>
            </a:r>
            <a:r>
              <a:rPr lang="es-ES" sz="12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otorgadas a la persona de apoyo</a:t>
            </a:r>
          </a:p>
          <a:p>
            <a:pPr marL="285750" indent="-285750">
              <a:lnSpc>
                <a:spcPct val="75000"/>
              </a:lnSpc>
              <a:buFont typeface="Arial" panose="020B0604020202020204" pitchFamily="34" charset="0"/>
              <a:buChar char="•"/>
            </a:pPr>
            <a:endParaRPr lang="es-ES" sz="12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>
              <a:lnSpc>
                <a:spcPct val="75000"/>
              </a:lnSpc>
              <a:buFont typeface="Arial" panose="020B0604020202020204" pitchFamily="34" charset="0"/>
              <a:buChar char="•"/>
            </a:pPr>
            <a:r>
              <a:rPr lang="es-ES" sz="12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Medidas u órganos de </a:t>
            </a:r>
            <a:r>
              <a:rPr lang="es-ES" sz="12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control </a:t>
            </a:r>
          </a:p>
          <a:p>
            <a:pPr marL="285750" indent="-285750">
              <a:lnSpc>
                <a:spcPct val="75000"/>
              </a:lnSpc>
              <a:buFont typeface="Arial" panose="020B0604020202020204" pitchFamily="34" charset="0"/>
              <a:buChar char="•"/>
            </a:pPr>
            <a:endParaRPr lang="es-ES" sz="12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>
              <a:lnSpc>
                <a:spcPct val="75000"/>
              </a:lnSpc>
              <a:buFont typeface="Arial" panose="020B0604020202020204" pitchFamily="34" charset="0"/>
              <a:buChar char="•"/>
            </a:pPr>
            <a:r>
              <a:rPr lang="es-ES" sz="12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Condiciones e instrucciones </a:t>
            </a:r>
            <a:r>
              <a:rPr lang="es-ES" sz="12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para el ejercicio de las facultades</a:t>
            </a:r>
          </a:p>
          <a:p>
            <a:pPr marL="285750" indent="-285750">
              <a:lnSpc>
                <a:spcPct val="75000"/>
              </a:lnSpc>
              <a:buFont typeface="Arial" panose="020B0604020202020204" pitchFamily="34" charset="0"/>
              <a:buChar char="•"/>
            </a:pPr>
            <a:endParaRPr lang="es-ES" sz="12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>
              <a:lnSpc>
                <a:spcPct val="75000"/>
              </a:lnSpc>
              <a:buFont typeface="Arial" panose="020B0604020202020204" pitchFamily="34" charset="0"/>
              <a:buChar char="•"/>
            </a:pPr>
            <a:r>
              <a:rPr lang="es-ES" sz="12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Salvaguardas</a:t>
            </a:r>
            <a:r>
              <a:rPr lang="es-ES" sz="12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para evitar abusos, conflicto de intereses o influencia indebida</a:t>
            </a:r>
          </a:p>
          <a:p>
            <a:pPr marL="285750" indent="-285750">
              <a:lnSpc>
                <a:spcPct val="75000"/>
              </a:lnSpc>
              <a:buFont typeface="Arial" panose="020B0604020202020204" pitchFamily="34" charset="0"/>
              <a:buChar char="•"/>
            </a:pPr>
            <a:endParaRPr lang="es-ES" sz="12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>
              <a:lnSpc>
                <a:spcPct val="75000"/>
              </a:lnSpc>
              <a:buFont typeface="Arial" panose="020B0604020202020204" pitchFamily="34" charset="0"/>
              <a:buChar char="•"/>
            </a:pPr>
            <a:r>
              <a:rPr lang="es-ES" sz="12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Mecanismos y plazos de </a:t>
            </a:r>
            <a:r>
              <a:rPr lang="es-ES" sz="12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revisión</a:t>
            </a:r>
          </a:p>
          <a:p>
            <a:pPr marL="285750" indent="-285750">
              <a:lnSpc>
                <a:spcPct val="75000"/>
              </a:lnSpc>
              <a:buFont typeface="Arial" panose="020B0604020202020204" pitchFamily="34" charset="0"/>
              <a:buChar char="•"/>
            </a:pPr>
            <a:endParaRPr lang="es-ES" sz="12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>
              <a:lnSpc>
                <a:spcPct val="75000"/>
              </a:lnSpc>
              <a:buFont typeface="Arial" panose="020B0604020202020204" pitchFamily="34" charset="0"/>
              <a:buChar char="•"/>
            </a:pPr>
            <a:r>
              <a:rPr lang="es-ES" sz="12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Formas específicas de extinción </a:t>
            </a:r>
            <a:r>
              <a:rPr lang="es-ES" sz="12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del poder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49757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609600" y="1491630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C358E"/>
                </a:solidFill>
                <a:latin typeface="+mj-lt"/>
                <a:cs typeface="Calibri"/>
              </a:rPr>
              <a:t>Contenido del poder 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09600" y="2139702"/>
            <a:ext cx="6626696" cy="389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La enumeración del art. 258 CC es </a:t>
            </a:r>
            <a:r>
              <a:rPr lang="es-ES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ejemplificativa</a:t>
            </a:r>
            <a:r>
              <a:rPr lang="es-ES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Puede contener más cuestiones que el poderdante considere oportunas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endParaRPr lang="es-ES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s-ES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De hecho, se menciona posible contenido en otros artículos: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114550" lvl="4" indent="-285750">
              <a:buFont typeface="Arial" panose="020B0604020202020204" pitchFamily="34" charset="0"/>
              <a:buChar char="•"/>
            </a:pPr>
            <a:r>
              <a:rPr lang="es-ES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Acreditación de que se ha producido la situación de apoyo (art. 257 CC)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La validez del poder no quedará comprometida por el hecho de </a:t>
            </a:r>
            <a:r>
              <a:rPr lang="es-ES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carecer de alguno de los elementos </a:t>
            </a:r>
            <a:r>
              <a:rPr lang="es-ES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que se incluyen en esa relación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300" b="1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s-ES" sz="1300" dirty="0">
              <a:solidFill>
                <a:srgbClr val="FF0000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s-ES" sz="1300" dirty="0">
              <a:solidFill>
                <a:srgbClr val="FF0000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s-ES" sz="1300" dirty="0">
              <a:solidFill>
                <a:srgbClr val="FF0000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s-ES" sz="1300" dirty="0">
              <a:solidFill>
                <a:srgbClr val="FF0000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" sz="1300" b="1" dirty="0">
              <a:solidFill>
                <a:srgbClr val="FF0000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26802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609600" y="1491630"/>
            <a:ext cx="7391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C358E"/>
                </a:solidFill>
                <a:latin typeface="+mj-lt"/>
                <a:cs typeface="Calibri"/>
              </a:rPr>
              <a:t>Ejercicio de facultades con respeto a la voluntad de la persona con discapacidad 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09600" y="1968684"/>
            <a:ext cx="669870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Como todas las medidas de apoyo, las derivadas de un poder preventivo han de ejercitarse con respeto a la </a:t>
            </a:r>
            <a:r>
              <a:rPr lang="es-ES_tradnl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voluntad, deseos y preferencias 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de la persona representada </a:t>
            </a:r>
          </a:p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En particular, las medidas de apoyo representativas han de ejercitarse teniendo en cuenta </a:t>
            </a:r>
            <a:r>
              <a:rPr lang="es-ES_tradnl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la trayectoria vital de la persona con discapacidad, sus creencias y valores, así como los factores que ella habría tomado en consideración</a:t>
            </a: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, con el fin de tomar la decisión que habría adoptado la persona en caso de no requerir representación  (art. 249 CC tercer párrafo)</a:t>
            </a: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6187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609600" y="1491630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C358E"/>
                </a:solidFill>
                <a:latin typeface="+mj-lt"/>
                <a:cs typeface="Calibri"/>
              </a:rPr>
              <a:t>¿Cuándo entra en vigor el poder preventivo?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09600" y="1968684"/>
            <a:ext cx="669870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El poder preventivo entrará en vigor cuando se produzca la situación de necesidad de apoyo (257 CC)</a:t>
            </a:r>
          </a:p>
          <a:p>
            <a:endParaRPr lang="es-ES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30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El </a:t>
            </a:r>
            <a:r>
              <a:rPr lang="es-ES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poderdante puede prever cuándo se considerará que necesita apoyo (257 CC)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Posibilidad de incluir criterios específicos con los que se trate de objetivar </a:t>
            </a:r>
          </a:p>
          <a:p>
            <a:pPr lvl="1"/>
            <a:endParaRPr lang="es-ES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El Notario deberá hacer un juicio sobre esta cuestión, y podrá incorporar un informe pericial, si lo considera oportuno (257 CC)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7130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609600" y="1491630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C358E"/>
                </a:solidFill>
                <a:latin typeface="+mj-lt"/>
                <a:cs typeface="Calibri"/>
              </a:rPr>
              <a:t>Forma e inscripción de los poderes 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09600" y="1968684"/>
            <a:ext cx="669870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Se prevé expresamente que su otorgamiento se realice en escritura pública y que el Notario los remita de oficio al Registro Civil (art. 260)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Incluso en ausencia de esta previsión habrían de otorgarse en escritura pública e inscribirse en el Registro: art. 255, en sede general de medidas voluntarias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8739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609600" y="1491630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C358E"/>
                </a:solidFill>
                <a:latin typeface="+mj-lt"/>
                <a:cs typeface="Calibri"/>
              </a:rPr>
              <a:t>Delegación de facultades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09600" y="1968684"/>
            <a:ext cx="669870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s-ES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La norma prevé la posibilidad de que el apoderado encomiende la realización de </a:t>
            </a:r>
            <a:r>
              <a:rPr lang="es-ES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uno o varios actos concretos a terceras personas</a:t>
            </a:r>
            <a:r>
              <a:rPr lang="es-ES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(art. 261 CC)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Prohíbe expresamente delegar las facultades que tengan por objeto la </a:t>
            </a:r>
            <a:r>
              <a:rPr lang="es-ES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protección de la persona</a:t>
            </a:r>
            <a:r>
              <a:rPr lang="es-ES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(art. 261 CC)</a:t>
            </a:r>
          </a:p>
          <a:p>
            <a:endParaRPr lang="es-ES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57987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609600" y="1491630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C358E"/>
                </a:solidFill>
                <a:latin typeface="+mj-lt"/>
                <a:cs typeface="Calibri"/>
              </a:rPr>
              <a:t>Aplicación subsidiaria del régimen de la curatela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09600" y="1968684"/>
            <a:ext cx="6698704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Cuando el poder comprenda todos los negocios del otorgante, el apoderado quedará </a:t>
            </a:r>
            <a:r>
              <a:rPr lang="es-ES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sujeto a las reglas de la curatela “en todo aquello no previsto en el poder”</a:t>
            </a:r>
            <a:r>
              <a:rPr lang="es-ES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(art. 259 CC)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No obstante, el propio artículo </a:t>
            </a:r>
            <a:r>
              <a:rPr lang="es-ES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permite que el poderdante excluya esta aplicación subsidiaria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" sz="1300" b="1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ES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Posibilidad de excluirla en bloque, o en aspectos concretos, como la autorización judicial (Sofía de Salas)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s-ES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ES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Doctrinalmente se advierte de la necesidad de que el poder contenga las salvaguardas y medidas de control necesarias - de lo contrario, no será una medida suficiente, y no se impedirá la adopción de medidas judiciales de apoyo (Jordi Ribot Igualada)</a:t>
            </a:r>
          </a:p>
          <a:p>
            <a:endParaRPr lang="es-ES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8386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609600" y="1491630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C358E"/>
                </a:solidFill>
                <a:latin typeface="+mj-lt"/>
                <a:cs typeface="Calibri"/>
              </a:rPr>
              <a:t>Extinción del poder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09600" y="1968684"/>
            <a:ext cx="669870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11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No pierde vigencia por el establecimiento de otras medidas</a:t>
            </a:r>
            <a:r>
              <a:rPr lang="es-ES_tradnl" sz="11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, ni voluntarias ni judiciales (art. 258 CC)</a:t>
            </a:r>
          </a:p>
          <a:p>
            <a:r>
              <a:rPr lang="es-ES_tradnl" sz="11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_tradnl" sz="11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Si la perderá, no obstante, en el caso de medidas voluntarias posteriores, en lo que resulten incompatibles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_tradnl" sz="11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11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Pierde vigencia en caso de </a:t>
            </a:r>
            <a:r>
              <a:rPr lang="es-ES_tradnl" sz="11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cese de la convivencia con el cónyuge o pareja de hecho </a:t>
            </a:r>
            <a:r>
              <a:rPr lang="es-ES_tradnl" sz="11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apoderado, salvo voluntad del otorgante en contrario o que la razón sea el internamiento del poderdante (art. 258 CC)</a:t>
            </a:r>
          </a:p>
          <a:p>
            <a:endParaRPr lang="es-ES_tradnl" sz="11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11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Extinción judicial</a:t>
            </a:r>
            <a:r>
              <a:rPr lang="es-ES_tradnl" sz="11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si el apoderado concurre en alguna de las causas previstas para la </a:t>
            </a:r>
            <a:r>
              <a:rPr lang="es-ES_tradnl" sz="11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remoción del curador</a:t>
            </a:r>
            <a:r>
              <a:rPr lang="es-ES_tradnl" sz="11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, salvo que el poderdante </a:t>
            </a:r>
            <a:r>
              <a:rPr lang="es-ES_tradnl" sz="11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hubiera previsto otra cosa</a:t>
            </a:r>
            <a:r>
              <a:rPr lang="es-ES_tradnl" sz="11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(art. 258 CC)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_tradnl" sz="11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_tradnl" sz="11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Legitimados:  </a:t>
            </a:r>
            <a:r>
              <a:rPr lang="es-ES" sz="11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cónyuge no separado de hecho o legalmente o quien se encuentre en una situación de hecho asimilable, su descendiente, ascendiente o hermano, Ministerio Fiscal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" sz="11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1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“Cuando el poderdante no hubiera previsto otra cosa”: Posibilidad de establecer que no se apliquen estas causas. Doctrinalmente se ha considerado una interpretación peligrosa (Sofía de Salas)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_tradnl" sz="11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11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Cualquier causa incluida por el poderdante </a:t>
            </a:r>
            <a:r>
              <a:rPr lang="es-ES_tradnl" sz="11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en la escritura</a:t>
            </a:r>
          </a:p>
        </p:txBody>
      </p:sp>
    </p:spTree>
    <p:extLst>
      <p:ext uri="{BB962C8B-B14F-4D97-AF65-F5344CB8AC3E}">
        <p14:creationId xmlns:p14="http://schemas.microsoft.com/office/powerpoint/2010/main" val="5617128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609600" y="1491630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C358E"/>
                </a:solidFill>
                <a:latin typeface="+mj-lt"/>
                <a:cs typeface="Calibri"/>
              </a:rPr>
              <a:t>Extinción del poder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09600" y="1968684"/>
            <a:ext cx="669870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Sa aplican también las causas del artículo 1732 CC: </a:t>
            </a:r>
          </a:p>
          <a:p>
            <a:endParaRPr lang="es-ES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s-ES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	“</a:t>
            </a:r>
            <a:r>
              <a:rPr lang="es-ES" sz="12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El mandato se acaba:</a:t>
            </a:r>
          </a:p>
          <a:p>
            <a:endParaRPr lang="es-ES" sz="12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s-ES" sz="12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	1.º Por su </a:t>
            </a:r>
            <a:r>
              <a:rPr lang="es-ES" sz="12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revocación</a:t>
            </a:r>
            <a:r>
              <a:rPr lang="es-ES" sz="12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endParaRPr lang="es-ES" sz="12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s-ES" sz="12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	2.º Por </a:t>
            </a:r>
            <a:r>
              <a:rPr lang="es-ES" sz="12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renuncia</a:t>
            </a:r>
            <a:r>
              <a:rPr lang="es-ES" sz="12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del mandatario.</a:t>
            </a:r>
          </a:p>
          <a:p>
            <a:endParaRPr lang="es-ES" sz="12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s-ES" sz="12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	3.º Por </a:t>
            </a:r>
            <a:r>
              <a:rPr lang="es-ES" sz="12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muerte o por concurso </a:t>
            </a:r>
            <a:r>
              <a:rPr lang="es-ES" sz="12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del mandante o del mandatario.</a:t>
            </a:r>
          </a:p>
          <a:p>
            <a:endParaRPr lang="es-ES" sz="12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s-ES" sz="12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	4.º Por el </a:t>
            </a:r>
            <a:r>
              <a:rPr lang="es-ES" sz="12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establecimiento en relación al mandatario de medidas de apoyo que incidan 	en el 	acto en que deba intervenir en esa condición.</a:t>
            </a:r>
          </a:p>
          <a:p>
            <a:r>
              <a:rPr lang="es-ES" sz="12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</a:p>
          <a:p>
            <a:r>
              <a:rPr lang="es-ES" sz="12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	5.º Por la constitución en favor del mandante de la curatela representativa como medida 	de apoyo para el ejercicio de su capacidad jurídica, </a:t>
            </a:r>
            <a:r>
              <a:rPr lang="es-ES" sz="12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 salvo lo dispuesto en este Código 	respecto 	de los mandatos preventivos</a:t>
            </a:r>
            <a:r>
              <a:rPr lang="es-ES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.”</a:t>
            </a:r>
            <a:endParaRPr lang="es-ES_tradnl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75784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609600" y="1491630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C358E"/>
                </a:solidFill>
                <a:latin typeface="+mj-lt"/>
                <a:cs typeface="Calibri"/>
              </a:rPr>
              <a:t>Poderes otorgados con anterioridad: régimen transitorio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09600" y="1968684"/>
            <a:ext cx="6698704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Los poderes otorgados con anterioridad a la entrada en vigor de la ley 8/2021 se regirán por la </a:t>
            </a:r>
            <a:r>
              <a:rPr lang="es-ES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nueva ley, con excepción de los artículos 284 a 290</a:t>
            </a:r>
            <a:r>
              <a:rPr lang="es-ES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CC cuando, en virtud del artículo 259 CC, se les apliquen subsidiariamente las reglas de la curatela</a:t>
            </a:r>
          </a:p>
          <a:p>
            <a:endParaRPr lang="es-ES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Por tanto, </a:t>
            </a:r>
            <a:r>
              <a:rPr lang="es-ES" sz="1300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se excluye la aplicación subsidiaria de las reglas de fianza, inventario y autorización judicial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3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Lo contrario hubiera desnaturalizado los poderes otorgados con anterioridad, especialmente en los casos en que la persona otorgante ya no tuviera posibilidad de conformar o expresar su voluntad </a:t>
            </a:r>
          </a:p>
          <a:p>
            <a:endParaRPr lang="es-ES" sz="1300" dirty="0">
              <a:solidFill>
                <a:srgbClr val="FF0000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" sz="13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0043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609600" y="1491630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rgbClr val="3C358E"/>
                </a:solidFill>
                <a:latin typeface="+mj-lt"/>
                <a:cs typeface="Calibri"/>
              </a:rPr>
              <a:t>Bibliografía 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609600" y="1968684"/>
            <a:ext cx="6698704" cy="349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9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Natalia Álvarez Lata, “</a:t>
            </a:r>
            <a:r>
              <a:rPr lang="es-ES" sz="900" i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Comentario a los artículos 249 a 253</a:t>
            </a:r>
            <a:r>
              <a:rPr lang="es-ES" sz="9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” en Rodrigo </a:t>
            </a:r>
            <a:r>
              <a:rPr lang="es-ES" sz="900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Bercovitz</a:t>
            </a:r>
            <a:r>
              <a:rPr lang="es-ES" sz="9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Rodríguez-Cano, (Coord.) “</a:t>
            </a:r>
            <a:r>
              <a:rPr lang="es-ES" sz="900" i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Comentarios al Código Civil</a:t>
            </a:r>
            <a:r>
              <a:rPr lang="es-ES" sz="9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”, Aranzadi, 2021 5ª ed.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sz="9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9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Cristina de Amunátegui Rodríguez, “</a:t>
            </a:r>
            <a:r>
              <a:rPr lang="es-ES" sz="900" i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Las medidas voluntarias de apoyo</a:t>
            </a:r>
            <a:r>
              <a:rPr lang="es-ES" sz="9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”, en José Ramón de </a:t>
            </a:r>
            <a:r>
              <a:rPr lang="es-ES" sz="900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Verda</a:t>
            </a:r>
            <a:r>
              <a:rPr lang="es-ES" sz="9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y </a:t>
            </a:r>
            <a:r>
              <a:rPr lang="es-ES" sz="900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Beamonte</a:t>
            </a:r>
            <a:r>
              <a:rPr lang="es-ES" sz="9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, (Dir.) “</a:t>
            </a:r>
            <a:r>
              <a:rPr lang="es-ES" sz="900" i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La discapacidad: una visión integral y práctica de la Ley 8/2021, de 2 de junio</a:t>
            </a:r>
            <a:r>
              <a:rPr lang="es-ES" sz="9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”, Tirant lo Blanch, 2022, Cap. III.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sz="9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9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Cristina de Amunátegui Rodríguez, “</a:t>
            </a:r>
            <a:r>
              <a:rPr lang="es-ES" sz="900" i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Comentario al artículo 255 del Código Civil</a:t>
            </a:r>
            <a:r>
              <a:rPr lang="es-ES" sz="9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”, en “</a:t>
            </a:r>
            <a:r>
              <a:rPr lang="es-ES" sz="900" i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Comentarios a la Ley 8/2021 por la que se reforma la legislación civil y procesal en materia de discapacidad</a:t>
            </a:r>
            <a:r>
              <a:rPr lang="es-ES" sz="9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”, 1ª ed., octubre 2021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sz="9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9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Fernando Gomá Lanzón, “</a:t>
            </a:r>
            <a:r>
              <a:rPr lang="es-ES" sz="900" i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El poder preventivo tras la ley de apoyo a las personas con discapacidad</a:t>
            </a:r>
            <a:r>
              <a:rPr lang="es-ES" sz="9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”, El Notario del Siglo XXI - Revista 99.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sz="9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9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Alberto Muñoz Calvo, </a:t>
            </a:r>
            <a:r>
              <a:rPr lang="es-ES" sz="900" i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“Breve informe sobre la Ley por la que se reforma la legislación civil y procesal para el apoyo a las personas con discapacidad en el ejercicio de su capacidad jurídica (1)”, </a:t>
            </a:r>
            <a:r>
              <a:rPr lang="es-ES" sz="9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10.06.2021, disponible en </a:t>
            </a:r>
            <a:r>
              <a:rPr lang="es-ES" sz="9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notariosyregistradores.com</a:t>
            </a:r>
            <a:endParaRPr lang="es-ES" sz="9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sz="9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9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Jordi Ribot Igualada, “</a:t>
            </a:r>
            <a:r>
              <a:rPr lang="es-ES" sz="900" i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Comentario al artículo 259 del Código Civil</a:t>
            </a:r>
            <a:r>
              <a:rPr lang="es-ES" sz="9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”, en “</a:t>
            </a:r>
            <a:r>
              <a:rPr lang="es-ES" sz="900" i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Comentarios a la Ley 8/2021 por la que se reforma la legislación civil y procesal en materia de discapacidad</a:t>
            </a:r>
            <a:r>
              <a:rPr lang="es-ES" sz="9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”, 1ª ed., octubre 2021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sz="9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9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Sofía de Salas Murillo, “</a:t>
            </a:r>
            <a:r>
              <a:rPr lang="es-ES" sz="900" i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Comentario a los artículos 254 a 262</a:t>
            </a:r>
            <a:r>
              <a:rPr lang="es-ES" sz="9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” en Rodrigo </a:t>
            </a:r>
            <a:r>
              <a:rPr lang="es-ES" sz="900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Bercovitz</a:t>
            </a:r>
            <a:r>
              <a:rPr lang="es-ES" sz="9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Rodríguez-Cano, (Coord.) “</a:t>
            </a:r>
            <a:r>
              <a:rPr lang="es-ES" sz="900" i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Comentarios al Código Civil</a:t>
            </a:r>
            <a:r>
              <a:rPr lang="es-ES" sz="9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”, Aranzadi, 2021 5ª ed.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sz="9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9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Circular informativa 3/2021 de la Comisión Permanente del Consejo General del Notariado, de 27 de septiembre, sobre el ejercicio de su capacidad jurídica por las personas con discapacidad</a:t>
            </a:r>
          </a:p>
          <a:p>
            <a:endParaRPr lang="es-ES" sz="1000" dirty="0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569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/>
          <p:cNvSpPr txBox="1"/>
          <p:nvPr/>
        </p:nvSpPr>
        <p:spPr>
          <a:xfrm>
            <a:off x="609600" y="1968684"/>
            <a:ext cx="669870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s-ES_tradnl" sz="13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s-ES_tradnl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Muchas gracias</a:t>
            </a:r>
          </a:p>
        </p:txBody>
      </p:sp>
    </p:spTree>
    <p:extLst>
      <p:ext uri="{BB962C8B-B14F-4D97-AF65-F5344CB8AC3E}">
        <p14:creationId xmlns:p14="http://schemas.microsoft.com/office/powerpoint/2010/main" val="109182494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2741</Words>
  <Application>Microsoft Office PowerPoint</Application>
  <PresentationFormat>On-screen Show (16:9)</PresentationFormat>
  <Paragraphs>341</Paragraphs>
  <Slides>28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Calibri</vt:lpstr>
      <vt:lpstr>Open sans</vt:lpstr>
      <vt:lpstr>verdana</vt:lpstr>
      <vt:lpstr>Tema de Office</vt:lpstr>
      <vt:lpstr>Las medidas de apoyo voluntarias en el Código Civil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Titulo de la  Buena Práctica</dc:title>
  <dc:creator>dx</dc:creator>
  <cp:lastModifiedBy>María Xiol Bardají</cp:lastModifiedBy>
  <cp:revision>385</cp:revision>
  <dcterms:created xsi:type="dcterms:W3CDTF">2021-07-07T07:43:49Z</dcterms:created>
  <dcterms:modified xsi:type="dcterms:W3CDTF">2022-11-21T23:36:51Z</dcterms:modified>
</cp:coreProperties>
</file>