
<file path=[Content_Types].xml><?xml version="1.0" encoding="utf-8"?>
<Types xmlns="http://schemas.openxmlformats.org/package/2006/content-types">
  <Default Extension="jfif"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2"/>
  </p:notesMasterIdLst>
  <p:sldIdLst>
    <p:sldId id="259" r:id="rId5"/>
    <p:sldId id="260" r:id="rId6"/>
    <p:sldId id="261" r:id="rId7"/>
    <p:sldId id="274" r:id="rId8"/>
    <p:sldId id="279" r:id="rId9"/>
    <p:sldId id="273" r:id="rId10"/>
    <p:sldId id="275" r:id="rId11"/>
    <p:sldId id="276" r:id="rId12"/>
    <p:sldId id="278" r:id="rId13"/>
    <p:sldId id="280" r:id="rId14"/>
    <p:sldId id="281" r:id="rId15"/>
    <p:sldId id="283" r:id="rId16"/>
    <p:sldId id="284" r:id="rId17"/>
    <p:sldId id="285" r:id="rId18"/>
    <p:sldId id="286" r:id="rId19"/>
    <p:sldId id="287" r:id="rId20"/>
    <p:sldId id="288" r:id="rId21"/>
    <p:sldId id="289" r:id="rId22"/>
    <p:sldId id="290" r:id="rId23"/>
    <p:sldId id="359" r:id="rId24"/>
    <p:sldId id="372" r:id="rId25"/>
    <p:sldId id="360" r:id="rId26"/>
    <p:sldId id="361" r:id="rId27"/>
    <p:sldId id="374" r:id="rId28"/>
    <p:sldId id="373" r:id="rId29"/>
    <p:sldId id="375" r:id="rId30"/>
    <p:sldId id="362" r:id="rId31"/>
    <p:sldId id="376" r:id="rId32"/>
    <p:sldId id="364" r:id="rId33"/>
    <p:sldId id="366" r:id="rId34"/>
    <p:sldId id="378" r:id="rId35"/>
    <p:sldId id="367" r:id="rId36"/>
    <p:sldId id="368" r:id="rId37"/>
    <p:sldId id="379" r:id="rId38"/>
    <p:sldId id="377" r:id="rId39"/>
    <p:sldId id="370" r:id="rId40"/>
    <p:sldId id="371" r:id="rId41"/>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58B"/>
    <a:srgbClr val="3B358C"/>
    <a:srgbClr val="45B7E9"/>
    <a:srgbClr val="1F244C"/>
    <a:srgbClr val="232A58"/>
    <a:srgbClr val="3B3489"/>
    <a:srgbClr val="3C358E"/>
    <a:srgbClr val="C0C09C"/>
    <a:srgbClr val="E6545D"/>
    <a:srgbClr val="00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9B676-96F3-480F-881C-715250E7BAA1}" v="2" dt="2022-11-17T09:15:55.22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6" autoAdjust="0"/>
    <p:restoredTop sz="94673" autoAdjust="0"/>
  </p:normalViewPr>
  <p:slideViewPr>
    <p:cSldViewPr snapToObjects="1" showGuides="1">
      <p:cViewPr varScale="1">
        <p:scale>
          <a:sx n="132" d="100"/>
          <a:sy n="132" d="100"/>
        </p:scale>
        <p:origin x="117" y="79"/>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quel Blazquez Martin" userId="5441e558-643d-47d2-9e40-89fdef294d39" providerId="ADAL" clId="{BF09B676-96F3-480F-881C-715250E7BAA1}"/>
    <pc:docChg chg="custSel modSld">
      <pc:chgData name="Raquel Blazquez Martin" userId="5441e558-643d-47d2-9e40-89fdef294d39" providerId="ADAL" clId="{BF09B676-96F3-480F-881C-715250E7BAA1}" dt="2022-11-17T09:18:07.408" v="61" actId="207"/>
      <pc:docMkLst>
        <pc:docMk/>
      </pc:docMkLst>
      <pc:sldChg chg="modSp mod">
        <pc:chgData name="Raquel Blazquez Martin" userId="5441e558-643d-47d2-9e40-89fdef294d39" providerId="ADAL" clId="{BF09B676-96F3-480F-881C-715250E7BAA1}" dt="2022-11-17T09:15:43.891" v="2" actId="207"/>
        <pc:sldMkLst>
          <pc:docMk/>
          <pc:sldMk cId="290518262" sldId="261"/>
        </pc:sldMkLst>
        <pc:graphicFrameChg chg="mod modGraphic">
          <ac:chgData name="Raquel Blazquez Martin" userId="5441e558-643d-47d2-9e40-89fdef294d39" providerId="ADAL" clId="{BF09B676-96F3-480F-881C-715250E7BAA1}" dt="2022-11-17T09:15:43.891" v="2" actId="207"/>
          <ac:graphicFrameMkLst>
            <pc:docMk/>
            <pc:sldMk cId="290518262" sldId="261"/>
            <ac:graphicFrameMk id="12" creationId="{F7433028-B1CF-884C-389F-EBF921299402}"/>
          </ac:graphicFrameMkLst>
        </pc:graphicFrameChg>
      </pc:sldChg>
      <pc:sldChg chg="modSp mod">
        <pc:chgData name="Raquel Blazquez Martin" userId="5441e558-643d-47d2-9e40-89fdef294d39" providerId="ADAL" clId="{BF09B676-96F3-480F-881C-715250E7BAA1}" dt="2022-11-17T09:16:23.775" v="7" actId="207"/>
        <pc:sldMkLst>
          <pc:docMk/>
          <pc:sldMk cId="1392799335" sldId="273"/>
        </pc:sldMkLst>
        <pc:graphicFrameChg chg="modGraphic">
          <ac:chgData name="Raquel Blazquez Martin" userId="5441e558-643d-47d2-9e40-89fdef294d39" providerId="ADAL" clId="{BF09B676-96F3-480F-881C-715250E7BAA1}" dt="2022-11-17T09:16:23.775" v="7" actId="207"/>
          <ac:graphicFrameMkLst>
            <pc:docMk/>
            <pc:sldMk cId="1392799335" sldId="273"/>
            <ac:graphicFrameMk id="13" creationId="{AF2DD9EF-64C7-D38A-72AF-B992D130F7B3}"/>
          </ac:graphicFrameMkLst>
        </pc:graphicFrameChg>
      </pc:sldChg>
      <pc:sldChg chg="modSp mod">
        <pc:chgData name="Raquel Blazquez Martin" userId="5441e558-643d-47d2-9e40-89fdef294d39" providerId="ADAL" clId="{BF09B676-96F3-480F-881C-715250E7BAA1}" dt="2022-11-17T09:15:50.932" v="3" actId="207"/>
        <pc:sldMkLst>
          <pc:docMk/>
          <pc:sldMk cId="631393039" sldId="274"/>
        </pc:sldMkLst>
        <pc:graphicFrameChg chg="modGraphic">
          <ac:chgData name="Raquel Blazquez Martin" userId="5441e558-643d-47d2-9e40-89fdef294d39" providerId="ADAL" clId="{BF09B676-96F3-480F-881C-715250E7BAA1}" dt="2022-11-17T09:15:50.932" v="3" actId="207"/>
          <ac:graphicFrameMkLst>
            <pc:docMk/>
            <pc:sldMk cId="631393039" sldId="274"/>
            <ac:graphicFrameMk id="12" creationId="{F7433028-B1CF-884C-389F-EBF921299402}"/>
          </ac:graphicFrameMkLst>
        </pc:graphicFrameChg>
      </pc:sldChg>
      <pc:sldChg chg="modSp mod">
        <pc:chgData name="Raquel Blazquez Martin" userId="5441e558-643d-47d2-9e40-89fdef294d39" providerId="ADAL" clId="{BF09B676-96F3-480F-881C-715250E7BAA1}" dt="2022-11-17T09:16:14.179" v="6" actId="207"/>
        <pc:sldMkLst>
          <pc:docMk/>
          <pc:sldMk cId="3858240769" sldId="279"/>
        </pc:sldMkLst>
        <pc:graphicFrameChg chg="mod modGraphic">
          <ac:chgData name="Raquel Blazquez Martin" userId="5441e558-643d-47d2-9e40-89fdef294d39" providerId="ADAL" clId="{BF09B676-96F3-480F-881C-715250E7BAA1}" dt="2022-11-17T09:16:14.179" v="6" actId="207"/>
          <ac:graphicFrameMkLst>
            <pc:docMk/>
            <pc:sldMk cId="3858240769" sldId="279"/>
            <ac:graphicFrameMk id="12" creationId="{F7433028-B1CF-884C-389F-EBF921299402}"/>
          </ac:graphicFrameMkLst>
        </pc:graphicFrameChg>
      </pc:sldChg>
      <pc:sldChg chg="modSp mod">
        <pc:chgData name="Raquel Blazquez Martin" userId="5441e558-643d-47d2-9e40-89fdef294d39" providerId="ADAL" clId="{BF09B676-96F3-480F-881C-715250E7BAA1}" dt="2022-11-17T09:16:42.674" v="8" actId="207"/>
        <pc:sldMkLst>
          <pc:docMk/>
          <pc:sldMk cId="3235302078" sldId="281"/>
        </pc:sldMkLst>
        <pc:graphicFrameChg chg="modGraphic">
          <ac:chgData name="Raquel Blazquez Martin" userId="5441e558-643d-47d2-9e40-89fdef294d39" providerId="ADAL" clId="{BF09B676-96F3-480F-881C-715250E7BAA1}" dt="2022-11-17T09:16:42.674" v="8" actId="207"/>
          <ac:graphicFrameMkLst>
            <pc:docMk/>
            <pc:sldMk cId="3235302078" sldId="281"/>
            <ac:graphicFrameMk id="13" creationId="{AF2DD9EF-64C7-D38A-72AF-B992D130F7B3}"/>
          </ac:graphicFrameMkLst>
        </pc:graphicFrameChg>
      </pc:sldChg>
      <pc:sldChg chg="modSp mod">
        <pc:chgData name="Raquel Blazquez Martin" userId="5441e558-643d-47d2-9e40-89fdef294d39" providerId="ADAL" clId="{BF09B676-96F3-480F-881C-715250E7BAA1}" dt="2022-11-17T09:18:07.408" v="61" actId="207"/>
        <pc:sldMkLst>
          <pc:docMk/>
          <pc:sldMk cId="7267768" sldId="364"/>
        </pc:sldMkLst>
        <pc:graphicFrameChg chg="modGraphic">
          <ac:chgData name="Raquel Blazquez Martin" userId="5441e558-643d-47d2-9e40-89fdef294d39" providerId="ADAL" clId="{BF09B676-96F3-480F-881C-715250E7BAA1}" dt="2022-11-17T09:18:07.408" v="61" actId="207"/>
          <ac:graphicFrameMkLst>
            <pc:docMk/>
            <pc:sldMk cId="7267768" sldId="364"/>
            <ac:graphicFrameMk id="4" creationId="{A6A665E6-ACE4-47E3-96AD-A40B94FC5DCA}"/>
          </ac:graphicFrameMkLst>
        </pc:graphicFrameChg>
      </pc:sldChg>
      <pc:sldChg chg="modSp mod">
        <pc:chgData name="Raquel Blazquez Martin" userId="5441e558-643d-47d2-9e40-89fdef294d39" providerId="ADAL" clId="{BF09B676-96F3-480F-881C-715250E7BAA1}" dt="2022-11-17T09:17:47.011" v="60" actId="6549"/>
        <pc:sldMkLst>
          <pc:docMk/>
          <pc:sldMk cId="1949207542" sldId="374"/>
        </pc:sldMkLst>
        <pc:graphicFrameChg chg="modGraphic">
          <ac:chgData name="Raquel Blazquez Martin" userId="5441e558-643d-47d2-9e40-89fdef294d39" providerId="ADAL" clId="{BF09B676-96F3-480F-881C-715250E7BAA1}" dt="2022-11-17T09:17:47.011" v="60" actId="6549"/>
          <ac:graphicFrameMkLst>
            <pc:docMk/>
            <pc:sldMk cId="1949207542" sldId="374"/>
            <ac:graphicFrameMk id="4" creationId="{A6A665E6-ACE4-47E3-96AD-A40B94FC5DCA}"/>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940F8-075C-469E-B88C-100D763CD2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dgm:spPr/>
      <dgm:t>
        <a:bodyPr/>
        <a:lstStyle/>
        <a:p>
          <a:r>
            <a:rPr lang="es-ES" b="1" dirty="0">
              <a:solidFill>
                <a:schemeClr val="bg1"/>
              </a:solidFill>
            </a:rPr>
            <a:t>Contenido</a:t>
          </a:r>
          <a:r>
            <a:rPr lang="es-ES" dirty="0">
              <a:solidFill>
                <a:schemeClr val="bg1"/>
              </a:solidFill>
            </a:rPr>
            <a:t> </a:t>
          </a: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BC3655A3-B3C7-40A2-B224-D098EB21B9AC}">
      <dgm:prSet phldrT="[Texto]"/>
      <dgm:spPr/>
      <dgm:t>
        <a:bodyPr/>
        <a:lstStyle/>
        <a:p>
          <a:r>
            <a:rPr lang="es-ES" dirty="0"/>
            <a:t>Los actos de comunicación que se practiquen por medios electrónicos y a través de los servicios de notificaciones organizados por los Colegios de Procuradores (también con M. Fiscal y servicios jurídicos de la administración) se tendrán por realizados el día siguiente hábil a la fecha de recepción que conste en el resguardo acreditativo de su recepción</a:t>
          </a:r>
        </a:p>
      </dgm:t>
    </dgm:pt>
    <dgm:pt modelId="{3AF60A3C-5306-4BC6-BE33-27FF745E9072}" type="parTrans" cxnId="{BD72DF84-D969-48D7-8CDF-38AE72D7E6D4}">
      <dgm:prSet/>
      <dgm:spPr/>
      <dgm:t>
        <a:bodyPr/>
        <a:lstStyle/>
        <a:p>
          <a:endParaRPr lang="es-ES"/>
        </a:p>
      </dgm:t>
    </dgm:pt>
    <dgm:pt modelId="{C2CE8563-87FC-4116-A7C7-808EABD8B65E}" type="sibTrans" cxnId="{BD72DF84-D969-48D7-8CDF-38AE72D7E6D4}">
      <dgm:prSet/>
      <dgm:spPr/>
      <dgm:t>
        <a:bodyPr/>
        <a:lstStyle/>
        <a:p>
          <a:endParaRPr lang="es-ES"/>
        </a:p>
      </dgm:t>
    </dgm:pt>
    <dgm:pt modelId="{406FAD42-A0F4-40CD-B955-D9FCB648B78D}">
      <dgm:prSet phldrT="[Texto]"/>
      <dgm:spPr/>
      <dgm:t>
        <a:bodyPr/>
        <a:lstStyle/>
        <a:p>
          <a:r>
            <a:rPr lang="es-ES" b="1" dirty="0">
              <a:solidFill>
                <a:schemeClr val="bg1"/>
              </a:solidFill>
            </a:rPr>
            <a:t>Fecha de recepción </a:t>
          </a:r>
          <a:r>
            <a:rPr lang="es-ES" dirty="0">
              <a:solidFill>
                <a:schemeClr val="bg1"/>
              </a:solidFill>
            </a:rPr>
            <a:t> </a:t>
          </a:r>
        </a:p>
      </dgm:t>
    </dgm:pt>
    <dgm:pt modelId="{195DF4EE-DEAB-47AD-96BB-DF174E32B4D1}" type="parTrans" cxnId="{52C56804-DDA1-4966-AE27-819F91D7927E}">
      <dgm:prSet/>
      <dgm:spPr/>
      <dgm:t>
        <a:bodyPr/>
        <a:lstStyle/>
        <a:p>
          <a:endParaRPr lang="es-ES"/>
        </a:p>
      </dgm:t>
    </dgm:pt>
    <dgm:pt modelId="{4EA2D593-C5E2-4CBB-A9C3-E708EC55FD48}" type="sibTrans" cxnId="{52C56804-DDA1-4966-AE27-819F91D7927E}">
      <dgm:prSet/>
      <dgm:spPr/>
      <dgm:t>
        <a:bodyPr/>
        <a:lstStyle/>
        <a:p>
          <a:endParaRPr lang="es-ES"/>
        </a:p>
      </dgm:t>
    </dgm:pt>
    <dgm:pt modelId="{6532F7EB-BA30-4360-AA82-DC95393C1F37}">
      <dgm:prSet phldrT="[Texto]"/>
      <dgm:spPr/>
      <dgm:t>
        <a:bodyPr/>
        <a:lstStyle/>
        <a:p>
          <a:pPr>
            <a:buFont typeface="Courier New" panose="02070309020205020404" pitchFamily="49" charset="0"/>
            <a:buChar char="o"/>
          </a:pPr>
          <a:r>
            <a:rPr lang="es-ES" dirty="0"/>
            <a:t>Si el acto de comunicación se remite por el órgano judicial </a:t>
          </a:r>
          <a:r>
            <a:rPr lang="es-ES" b="1" dirty="0"/>
            <a:t>antes de las 15:00 horas</a:t>
          </a:r>
          <a:r>
            <a:rPr lang="es-ES" dirty="0"/>
            <a:t>, que es lo habitual, se tendrá por recibido en </a:t>
          </a:r>
          <a:r>
            <a:rPr lang="es-ES"/>
            <a:t>esa fecha.</a:t>
          </a:r>
          <a:endParaRPr lang="es-ES" dirty="0"/>
        </a:p>
      </dgm:t>
    </dgm:pt>
    <dgm:pt modelId="{3C48F3BC-9C1D-47EB-B900-74F560E180D3}" type="parTrans" cxnId="{88D0BE45-CBFD-4561-9740-1217F0DCF6B7}">
      <dgm:prSet/>
      <dgm:spPr/>
      <dgm:t>
        <a:bodyPr/>
        <a:lstStyle/>
        <a:p>
          <a:endParaRPr lang="es-ES"/>
        </a:p>
      </dgm:t>
    </dgm:pt>
    <dgm:pt modelId="{A0A9749D-2A38-4458-BA78-D210FEF25574}" type="sibTrans" cxnId="{88D0BE45-CBFD-4561-9740-1217F0DCF6B7}">
      <dgm:prSet/>
      <dgm:spPr/>
      <dgm:t>
        <a:bodyPr/>
        <a:lstStyle/>
        <a:p>
          <a:endParaRPr lang="es-ES"/>
        </a:p>
      </dgm:t>
    </dgm:pt>
    <dgm:pt modelId="{A39DE914-D476-43A8-A9E9-91EDFEDA3D46}">
      <dgm:prSet/>
      <dgm:spPr/>
      <dgm:t>
        <a:bodyPr/>
        <a:lstStyle/>
        <a:p>
          <a:pPr>
            <a:buFont typeface="Courier New" panose="02070309020205020404" pitchFamily="49" charset="0"/>
            <a:buChar char="o"/>
          </a:pPr>
          <a:r>
            <a:rPr lang="es-ES" dirty="0"/>
            <a:t>Si el acto de comunicación se remite desde el órgano judicial </a:t>
          </a:r>
          <a:r>
            <a:rPr lang="es-ES" b="1" dirty="0"/>
            <a:t>con posterioridad a las 15:00 horas</a:t>
          </a:r>
          <a:r>
            <a:rPr lang="es-ES" dirty="0"/>
            <a:t>, se tendrá por recibido al día siguiente hábil</a:t>
          </a:r>
        </a:p>
      </dgm:t>
    </dgm:pt>
    <dgm:pt modelId="{D5E44551-CE21-4426-82F2-AF6950ED2AB7}" type="parTrans" cxnId="{F20D00AD-6C25-4439-8D95-BBE2EB787052}">
      <dgm:prSet/>
      <dgm:spPr/>
      <dgm:t>
        <a:bodyPr/>
        <a:lstStyle/>
        <a:p>
          <a:endParaRPr lang="es-ES"/>
        </a:p>
      </dgm:t>
    </dgm:pt>
    <dgm:pt modelId="{D4D16EFD-2BDC-402C-BBA6-1326A47E0AF7}" type="sibTrans" cxnId="{F20D00AD-6C25-4439-8D95-BBE2EB787052}">
      <dgm:prSet/>
      <dgm:spPr/>
      <dgm:t>
        <a:bodyPr/>
        <a:lstStyle/>
        <a:p>
          <a:endParaRPr lang="es-ES"/>
        </a:p>
      </dgm:t>
    </dgm:pt>
    <dgm:pt modelId="{9D2D9D63-9BEA-4F1C-8585-1373DE93BBC3}" type="pres">
      <dgm:prSet presAssocID="{B1E940F8-075C-469E-B88C-100D763CD2ED}" presName="Name0" presStyleCnt="0">
        <dgm:presLayoutVars>
          <dgm:dir/>
          <dgm:animLvl val="lvl"/>
          <dgm:resizeHandles val="exact"/>
        </dgm:presLayoutVars>
      </dgm:prSet>
      <dgm:spPr/>
    </dgm:pt>
    <dgm:pt modelId="{E64DC423-E25F-4373-9899-8E989638DDBC}" type="pres">
      <dgm:prSet presAssocID="{64861630-F6BA-43B7-9BDB-AB3722F28CD4}" presName="composite" presStyleCnt="0"/>
      <dgm:spPr/>
    </dgm:pt>
    <dgm:pt modelId="{2A039E75-7036-4C79-9C05-00219011A677}" type="pres">
      <dgm:prSet presAssocID="{64861630-F6BA-43B7-9BDB-AB3722F28CD4}" presName="parTx" presStyleLbl="alignNode1" presStyleIdx="0" presStyleCnt="2" custLinFactNeighborX="540" custLinFactNeighborY="-5029">
        <dgm:presLayoutVars>
          <dgm:chMax val="0"/>
          <dgm:chPref val="0"/>
          <dgm:bulletEnabled val="1"/>
        </dgm:presLayoutVars>
      </dgm:prSet>
      <dgm:spPr/>
    </dgm:pt>
    <dgm:pt modelId="{5CC22C08-5D91-4476-AB06-6A1DAAE4DD0B}" type="pres">
      <dgm:prSet presAssocID="{64861630-F6BA-43B7-9BDB-AB3722F28CD4}" presName="desTx" presStyleLbl="alignAccFollowNode1" presStyleIdx="0" presStyleCnt="2">
        <dgm:presLayoutVars>
          <dgm:bulletEnabled val="1"/>
        </dgm:presLayoutVars>
      </dgm:prSet>
      <dgm:spPr/>
    </dgm:pt>
    <dgm:pt modelId="{236A37C3-08B5-4E49-B1BB-B84BD049E767}" type="pres">
      <dgm:prSet presAssocID="{516800CF-FE5A-4BAD-A1C3-27CFD41D53EF}" presName="space" presStyleCnt="0"/>
      <dgm:spPr/>
    </dgm:pt>
    <dgm:pt modelId="{DDC25127-D20A-48C6-9619-E5D14917135C}" type="pres">
      <dgm:prSet presAssocID="{406FAD42-A0F4-40CD-B955-D9FCB648B78D}" presName="composite" presStyleCnt="0"/>
      <dgm:spPr/>
    </dgm:pt>
    <dgm:pt modelId="{3B9C489D-225B-4725-B1F2-8D871CEB8DAB}" type="pres">
      <dgm:prSet presAssocID="{406FAD42-A0F4-40CD-B955-D9FCB648B78D}" presName="parTx" presStyleLbl="alignNode1" presStyleIdx="1" presStyleCnt="2" custLinFactNeighborX="-10" custLinFactNeighborY="-2907">
        <dgm:presLayoutVars>
          <dgm:chMax val="0"/>
          <dgm:chPref val="0"/>
          <dgm:bulletEnabled val="1"/>
        </dgm:presLayoutVars>
      </dgm:prSet>
      <dgm:spPr/>
    </dgm:pt>
    <dgm:pt modelId="{A224D8E7-84F9-45AE-A601-C28C1DDFCD39}" type="pres">
      <dgm:prSet presAssocID="{406FAD42-A0F4-40CD-B955-D9FCB648B78D}" presName="desTx" presStyleLbl="alignAccFollowNode1" presStyleIdx="1" presStyleCnt="2">
        <dgm:presLayoutVars>
          <dgm:bulletEnabled val="1"/>
        </dgm:presLayoutVars>
      </dgm:prSet>
      <dgm:spPr/>
    </dgm:pt>
  </dgm:ptLst>
  <dgm:cxnLst>
    <dgm:cxn modelId="{52C56804-DDA1-4966-AE27-819F91D7927E}" srcId="{B1E940F8-075C-469E-B88C-100D763CD2ED}" destId="{406FAD42-A0F4-40CD-B955-D9FCB648B78D}" srcOrd="1" destOrd="0" parTransId="{195DF4EE-DEAB-47AD-96BB-DF174E32B4D1}" sibTransId="{4EA2D593-C5E2-4CBB-A9C3-E708EC55FD48}"/>
    <dgm:cxn modelId="{5AB9E710-A136-4478-8FC3-C1BC526D56CB}" type="presOf" srcId="{64861630-F6BA-43B7-9BDB-AB3722F28CD4}" destId="{2A039E75-7036-4C79-9C05-00219011A677}" srcOrd="0" destOrd="0" presId="urn:microsoft.com/office/officeart/2005/8/layout/hList1"/>
    <dgm:cxn modelId="{B8DBF11C-376C-4D46-A81D-248F65BCAA54}" type="presOf" srcId="{6532F7EB-BA30-4360-AA82-DC95393C1F37}" destId="{A224D8E7-84F9-45AE-A601-C28C1DDFCD39}" srcOrd="0" destOrd="0" presId="urn:microsoft.com/office/officeart/2005/8/layout/hList1"/>
    <dgm:cxn modelId="{8850BE3A-8EE3-4433-B7D9-A386DAECD6AB}" type="presOf" srcId="{B1E940F8-075C-469E-B88C-100D763CD2ED}" destId="{9D2D9D63-9BEA-4F1C-8585-1373DE93BBC3}" srcOrd="0" destOrd="0" presId="urn:microsoft.com/office/officeart/2005/8/layout/hList1"/>
    <dgm:cxn modelId="{88D0BE45-CBFD-4561-9740-1217F0DCF6B7}" srcId="{406FAD42-A0F4-40CD-B955-D9FCB648B78D}" destId="{6532F7EB-BA30-4360-AA82-DC95393C1F37}" srcOrd="0" destOrd="0" parTransId="{3C48F3BC-9C1D-47EB-B900-74F560E180D3}" sibTransId="{A0A9749D-2A38-4458-BA78-D210FEF25574}"/>
    <dgm:cxn modelId="{52C4E36D-D211-4C4E-8D8A-C6237C54CF5F}" type="presOf" srcId="{A39DE914-D476-43A8-A9E9-91EDFEDA3D46}" destId="{A224D8E7-84F9-45AE-A601-C28C1DDFCD39}" srcOrd="0" destOrd="1" presId="urn:microsoft.com/office/officeart/2005/8/layout/hList1"/>
    <dgm:cxn modelId="{BD72DF84-D969-48D7-8CDF-38AE72D7E6D4}" srcId="{64861630-F6BA-43B7-9BDB-AB3722F28CD4}" destId="{BC3655A3-B3C7-40A2-B224-D098EB21B9AC}" srcOrd="0" destOrd="0" parTransId="{3AF60A3C-5306-4BC6-BE33-27FF745E9072}" sibTransId="{C2CE8563-87FC-4116-A7C7-808EABD8B65E}"/>
    <dgm:cxn modelId="{1ACD3586-2FE6-4B1C-844B-000E36F4ECA4}" type="presOf" srcId="{406FAD42-A0F4-40CD-B955-D9FCB648B78D}" destId="{3B9C489D-225B-4725-B1F2-8D871CEB8DAB}" srcOrd="0" destOrd="0" presId="urn:microsoft.com/office/officeart/2005/8/layout/hList1"/>
    <dgm:cxn modelId="{E50B71A2-C3C7-4199-A308-76873C7959BC}" type="presOf" srcId="{BC3655A3-B3C7-40A2-B224-D098EB21B9AC}" destId="{5CC22C08-5D91-4476-AB06-6A1DAAE4DD0B}" srcOrd="0" destOrd="0" presId="urn:microsoft.com/office/officeart/2005/8/layout/hList1"/>
    <dgm:cxn modelId="{F20D00AD-6C25-4439-8D95-BBE2EB787052}" srcId="{406FAD42-A0F4-40CD-B955-D9FCB648B78D}" destId="{A39DE914-D476-43A8-A9E9-91EDFEDA3D46}" srcOrd="1" destOrd="0" parTransId="{D5E44551-CE21-4426-82F2-AF6950ED2AB7}" sibTransId="{D4D16EFD-2BDC-402C-BBA6-1326A47E0AF7}"/>
    <dgm:cxn modelId="{B07E49CB-5585-4395-A6F1-8901F1A61FE1}" srcId="{B1E940F8-075C-469E-B88C-100D763CD2ED}" destId="{64861630-F6BA-43B7-9BDB-AB3722F28CD4}" srcOrd="0" destOrd="0" parTransId="{C8D5625E-3696-4B7D-AF24-69F0E3C19422}" sibTransId="{516800CF-FE5A-4BAD-A1C3-27CFD41D53EF}"/>
    <dgm:cxn modelId="{A7F1DC75-21D3-4069-8E81-8E6AFBEDE27D}" type="presParOf" srcId="{9D2D9D63-9BEA-4F1C-8585-1373DE93BBC3}" destId="{E64DC423-E25F-4373-9899-8E989638DDBC}" srcOrd="0" destOrd="0" presId="urn:microsoft.com/office/officeart/2005/8/layout/hList1"/>
    <dgm:cxn modelId="{C33316D2-8405-4249-AEEE-50F2CE38D6C7}" type="presParOf" srcId="{E64DC423-E25F-4373-9899-8E989638DDBC}" destId="{2A039E75-7036-4C79-9C05-00219011A677}" srcOrd="0" destOrd="0" presId="urn:microsoft.com/office/officeart/2005/8/layout/hList1"/>
    <dgm:cxn modelId="{AF1F8CF9-1E9D-4C45-8C20-B006C6A59807}" type="presParOf" srcId="{E64DC423-E25F-4373-9899-8E989638DDBC}" destId="{5CC22C08-5D91-4476-AB06-6A1DAAE4DD0B}" srcOrd="1" destOrd="0" presId="urn:microsoft.com/office/officeart/2005/8/layout/hList1"/>
    <dgm:cxn modelId="{D5863C4C-CCC7-4671-931D-6BCA4A95B709}" type="presParOf" srcId="{9D2D9D63-9BEA-4F1C-8585-1373DE93BBC3}" destId="{236A37C3-08B5-4E49-B1BB-B84BD049E767}" srcOrd="1" destOrd="0" presId="urn:microsoft.com/office/officeart/2005/8/layout/hList1"/>
    <dgm:cxn modelId="{A6ACD2BC-6579-4B35-BFA4-43EC7F88CD14}" type="presParOf" srcId="{9D2D9D63-9BEA-4F1C-8585-1373DE93BBC3}" destId="{DDC25127-D20A-48C6-9619-E5D14917135C}" srcOrd="2" destOrd="0" presId="urn:microsoft.com/office/officeart/2005/8/layout/hList1"/>
    <dgm:cxn modelId="{ACBE4003-3CF4-4875-962F-797C55C96EF8}" type="presParOf" srcId="{DDC25127-D20A-48C6-9619-E5D14917135C}" destId="{3B9C489D-225B-4725-B1F2-8D871CEB8DAB}" srcOrd="0" destOrd="0" presId="urn:microsoft.com/office/officeart/2005/8/layout/hList1"/>
    <dgm:cxn modelId="{6F3218B1-AF9E-4F81-B2FD-4720D1A9B7B8}" type="presParOf" srcId="{DDC25127-D20A-48C6-9619-E5D14917135C}" destId="{A224D8E7-84F9-45AE-A601-C28C1DDFCD3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20D310-889D-47A1-B2AC-5517E0672C0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EEA9D5EC-DEF0-41FA-A7EB-857021B92705}">
      <dgm:prSet phldrT="[Texto]"/>
      <dgm:spPr/>
      <dgm:t>
        <a:bodyPr/>
        <a:lstStyle/>
        <a:p>
          <a:r>
            <a:rPr lang="es-ES" dirty="0"/>
            <a:t>Peculiaridades</a:t>
          </a:r>
        </a:p>
      </dgm:t>
    </dgm:pt>
    <dgm:pt modelId="{DA30847F-700A-402F-848F-E80EEC91A107}" type="parTrans" cxnId="{05B95D5A-333B-44F9-A303-41B9B41D7BAE}">
      <dgm:prSet/>
      <dgm:spPr/>
      <dgm:t>
        <a:bodyPr/>
        <a:lstStyle/>
        <a:p>
          <a:endParaRPr lang="es-ES"/>
        </a:p>
      </dgm:t>
    </dgm:pt>
    <dgm:pt modelId="{0D0FBDCA-26F0-4381-A47D-6EACBC1AE0A0}" type="sibTrans" cxnId="{05B95D5A-333B-44F9-A303-41B9B41D7BAE}">
      <dgm:prSet/>
      <dgm:spPr/>
      <dgm:t>
        <a:bodyPr/>
        <a:lstStyle/>
        <a:p>
          <a:endParaRPr lang="es-ES"/>
        </a:p>
      </dgm:t>
    </dgm:pt>
    <dgm:pt modelId="{0187CDDB-F1E1-4DE4-8D53-650C43BA5E78}">
      <dgm:prSet phldrT="[Texto]"/>
      <dgm:spPr/>
      <dgm:t>
        <a:bodyPr/>
        <a:lstStyle/>
        <a:p>
          <a:r>
            <a:rPr lang="es-ES" dirty="0"/>
            <a:t>Silencio de la norma (salvo referencia sorpresiva en art. 267.9 LOPJ y 215.5 LEC)</a:t>
          </a:r>
        </a:p>
      </dgm:t>
    </dgm:pt>
    <dgm:pt modelId="{6B89E4DD-8414-4A45-B565-96764F95784E}" type="parTrans" cxnId="{4E7C2FDC-D236-48B4-915B-E0C3FEBDBFB1}">
      <dgm:prSet/>
      <dgm:spPr/>
      <dgm:t>
        <a:bodyPr/>
        <a:lstStyle/>
        <a:p>
          <a:endParaRPr lang="es-ES"/>
        </a:p>
      </dgm:t>
    </dgm:pt>
    <dgm:pt modelId="{45A668F9-EF0B-425E-928F-36415982B821}" type="sibTrans" cxnId="{4E7C2FDC-D236-48B4-915B-E0C3FEBDBFB1}">
      <dgm:prSet/>
      <dgm:spPr/>
      <dgm:t>
        <a:bodyPr/>
        <a:lstStyle/>
        <a:p>
          <a:endParaRPr lang="es-ES"/>
        </a:p>
      </dgm:t>
    </dgm:pt>
    <dgm:pt modelId="{D36ABC45-B673-4BB9-8709-CFDDCA05335B}">
      <dgm:prSet phldrT="[Texto]"/>
      <dgm:spPr/>
      <dgm:t>
        <a:bodyPr/>
        <a:lstStyle/>
        <a:p>
          <a:r>
            <a:rPr lang="es-ES" dirty="0"/>
            <a:t>Reglas </a:t>
          </a:r>
        </a:p>
      </dgm:t>
    </dgm:pt>
    <dgm:pt modelId="{4D886E2E-D44D-4BE6-B41A-54BC696E2712}" type="parTrans" cxnId="{E0F76050-6EB8-46DB-8D05-576E6C034168}">
      <dgm:prSet/>
      <dgm:spPr/>
      <dgm:t>
        <a:bodyPr/>
        <a:lstStyle/>
        <a:p>
          <a:endParaRPr lang="es-ES"/>
        </a:p>
      </dgm:t>
    </dgm:pt>
    <dgm:pt modelId="{F547DD01-4038-4215-B41F-0090FDB3A1E3}" type="sibTrans" cxnId="{E0F76050-6EB8-46DB-8D05-576E6C034168}">
      <dgm:prSet/>
      <dgm:spPr/>
      <dgm:t>
        <a:bodyPr/>
        <a:lstStyle/>
        <a:p>
          <a:endParaRPr lang="es-ES"/>
        </a:p>
      </dgm:t>
    </dgm:pt>
    <dgm:pt modelId="{50878F2B-DB43-4B18-B3F8-474D9A44FE16}">
      <dgm:prSet phldrT="[Texto]"/>
      <dgm:spPr/>
      <dgm:t>
        <a:bodyPr/>
        <a:lstStyle/>
        <a:p>
          <a:r>
            <a:rPr lang="es-ES" dirty="0"/>
            <a:t>A las peticiones de rectificación de errores materiales presentadas dentro de plazo se les aplican las mismas reglas</a:t>
          </a:r>
        </a:p>
      </dgm:t>
    </dgm:pt>
    <dgm:pt modelId="{9F0F9E87-5E62-4F58-970F-29C100A2F57A}" type="parTrans" cxnId="{0FF3B01F-F8CD-4945-AC4F-B11C1A0624AF}">
      <dgm:prSet/>
      <dgm:spPr/>
      <dgm:t>
        <a:bodyPr/>
        <a:lstStyle/>
        <a:p>
          <a:endParaRPr lang="es-ES"/>
        </a:p>
      </dgm:t>
    </dgm:pt>
    <dgm:pt modelId="{F8A1C0AF-8CE8-44F2-A2A8-C5C4F0BA93B9}" type="sibTrans" cxnId="{0FF3B01F-F8CD-4945-AC4F-B11C1A0624AF}">
      <dgm:prSet/>
      <dgm:spPr/>
      <dgm:t>
        <a:bodyPr/>
        <a:lstStyle/>
        <a:p>
          <a:endParaRPr lang="es-ES"/>
        </a:p>
      </dgm:t>
    </dgm:pt>
    <dgm:pt modelId="{4B18353C-FAF5-4BFF-AE3F-E6EEDF9707D1}">
      <dgm:prSet/>
      <dgm:spPr/>
      <dgm:t>
        <a:bodyPr/>
        <a:lstStyle/>
        <a:p>
          <a:r>
            <a:rPr lang="es-ES"/>
            <a:t>Las peticiones pueden ser presentadas en cualquier momento (art. 214.3) </a:t>
          </a:r>
          <a:endParaRPr lang="es-ES" dirty="0"/>
        </a:p>
      </dgm:t>
    </dgm:pt>
    <dgm:pt modelId="{BEBBB430-76FB-4792-B219-FDA7753980C1}" type="parTrans" cxnId="{A2224ACE-A715-4D05-918D-C20304036A19}">
      <dgm:prSet/>
      <dgm:spPr/>
      <dgm:t>
        <a:bodyPr/>
        <a:lstStyle/>
        <a:p>
          <a:endParaRPr lang="es-ES"/>
        </a:p>
      </dgm:t>
    </dgm:pt>
    <dgm:pt modelId="{730F85BE-ACFB-4675-84C3-6AADE332582A}" type="sibTrans" cxnId="{A2224ACE-A715-4D05-918D-C20304036A19}">
      <dgm:prSet/>
      <dgm:spPr/>
      <dgm:t>
        <a:bodyPr/>
        <a:lstStyle/>
        <a:p>
          <a:endParaRPr lang="es-ES"/>
        </a:p>
      </dgm:t>
    </dgm:pt>
    <dgm:pt modelId="{A9BEDAB7-7FD1-420D-9F33-40B99E504E06}">
      <dgm:prSet/>
      <dgm:spPr/>
      <dgm:t>
        <a:bodyPr/>
        <a:lstStyle/>
        <a:p>
          <a:r>
            <a:rPr lang="es-ES" dirty="0"/>
            <a:t>No confundir con la petición extemporánea (ATS de 13/1/2021), 26/5/2021 y 30/6/2009) ni con la rectificación de oficio del tribunal (ATS de 27/5/2020). La regla general se invierte y el plazo para recurrir no se verá afectado, salvo indefensión evidente.</a:t>
          </a:r>
          <a:endParaRPr lang="es-ES" b="1" dirty="0">
            <a:solidFill>
              <a:schemeClr val="accent6">
                <a:lumMod val="50000"/>
              </a:schemeClr>
            </a:solidFill>
          </a:endParaRPr>
        </a:p>
      </dgm:t>
    </dgm:pt>
    <dgm:pt modelId="{BF601B4A-CBC3-43DC-ACDF-2A0C0E1AA3F0}" type="parTrans" cxnId="{286B9C33-B19A-4A49-86AF-64579411B842}">
      <dgm:prSet/>
      <dgm:spPr/>
      <dgm:t>
        <a:bodyPr/>
        <a:lstStyle/>
        <a:p>
          <a:endParaRPr lang="es-ES"/>
        </a:p>
      </dgm:t>
    </dgm:pt>
    <dgm:pt modelId="{64FD6F9E-7A0C-48EF-A341-E89BAC4E03C0}" type="sibTrans" cxnId="{286B9C33-B19A-4A49-86AF-64579411B842}">
      <dgm:prSet/>
      <dgm:spPr/>
      <dgm:t>
        <a:bodyPr/>
        <a:lstStyle/>
        <a:p>
          <a:endParaRPr lang="es-ES"/>
        </a:p>
      </dgm:t>
    </dgm:pt>
    <dgm:pt modelId="{362FC0CA-1CD4-41FF-91D0-175146320147}" type="pres">
      <dgm:prSet presAssocID="{6620D310-889D-47A1-B2AC-5517E0672C03}" presName="linearFlow" presStyleCnt="0">
        <dgm:presLayoutVars>
          <dgm:dir/>
          <dgm:animLvl val="lvl"/>
          <dgm:resizeHandles val="exact"/>
        </dgm:presLayoutVars>
      </dgm:prSet>
      <dgm:spPr/>
    </dgm:pt>
    <dgm:pt modelId="{5930ABDF-26E0-465B-B90E-1CA8E352AEF6}" type="pres">
      <dgm:prSet presAssocID="{EEA9D5EC-DEF0-41FA-A7EB-857021B92705}" presName="composite" presStyleCnt="0"/>
      <dgm:spPr/>
    </dgm:pt>
    <dgm:pt modelId="{F31C74CF-3880-4C6F-B4EA-10E532BACAB5}" type="pres">
      <dgm:prSet presAssocID="{EEA9D5EC-DEF0-41FA-A7EB-857021B92705}" presName="parentText" presStyleLbl="alignNode1" presStyleIdx="0" presStyleCnt="2">
        <dgm:presLayoutVars>
          <dgm:chMax val="1"/>
          <dgm:bulletEnabled val="1"/>
        </dgm:presLayoutVars>
      </dgm:prSet>
      <dgm:spPr/>
    </dgm:pt>
    <dgm:pt modelId="{069A5A39-77D0-40C2-A70C-3D23FBB96BD2}" type="pres">
      <dgm:prSet presAssocID="{EEA9D5EC-DEF0-41FA-A7EB-857021B92705}" presName="descendantText" presStyleLbl="alignAcc1" presStyleIdx="0" presStyleCnt="2" custLinFactNeighborX="0" custLinFactNeighborY="1527">
        <dgm:presLayoutVars>
          <dgm:bulletEnabled val="1"/>
        </dgm:presLayoutVars>
      </dgm:prSet>
      <dgm:spPr/>
    </dgm:pt>
    <dgm:pt modelId="{E1B8246C-5162-41D5-8F5F-3BA8AC49114B}" type="pres">
      <dgm:prSet presAssocID="{0D0FBDCA-26F0-4381-A47D-6EACBC1AE0A0}" presName="sp" presStyleCnt="0"/>
      <dgm:spPr/>
    </dgm:pt>
    <dgm:pt modelId="{3D7AD2F0-3F5E-4A03-9FF0-2A943EFCEE21}" type="pres">
      <dgm:prSet presAssocID="{D36ABC45-B673-4BB9-8709-CFDDCA05335B}" presName="composite" presStyleCnt="0"/>
      <dgm:spPr/>
    </dgm:pt>
    <dgm:pt modelId="{A3A21FA2-7CE2-4089-88AB-45C9AD9F377F}" type="pres">
      <dgm:prSet presAssocID="{D36ABC45-B673-4BB9-8709-CFDDCA05335B}" presName="parentText" presStyleLbl="alignNode1" presStyleIdx="1" presStyleCnt="2">
        <dgm:presLayoutVars>
          <dgm:chMax val="1"/>
          <dgm:bulletEnabled val="1"/>
        </dgm:presLayoutVars>
      </dgm:prSet>
      <dgm:spPr/>
    </dgm:pt>
    <dgm:pt modelId="{B78A70A5-76D5-40E5-B8F0-ACDB381B02BF}" type="pres">
      <dgm:prSet presAssocID="{D36ABC45-B673-4BB9-8709-CFDDCA05335B}" presName="descendantText" presStyleLbl="alignAcc1" presStyleIdx="1" presStyleCnt="2">
        <dgm:presLayoutVars>
          <dgm:bulletEnabled val="1"/>
        </dgm:presLayoutVars>
      </dgm:prSet>
      <dgm:spPr/>
    </dgm:pt>
  </dgm:ptLst>
  <dgm:cxnLst>
    <dgm:cxn modelId="{BF72D414-1CD4-4651-BE8C-C4020EFA6CAE}" type="presOf" srcId="{50878F2B-DB43-4B18-B3F8-474D9A44FE16}" destId="{B78A70A5-76D5-40E5-B8F0-ACDB381B02BF}" srcOrd="0" destOrd="0" presId="urn:microsoft.com/office/officeart/2005/8/layout/chevron2"/>
    <dgm:cxn modelId="{DD66DF1A-DF10-4962-8334-92F92F602CBE}" type="presOf" srcId="{6620D310-889D-47A1-B2AC-5517E0672C03}" destId="{362FC0CA-1CD4-41FF-91D0-175146320147}" srcOrd="0" destOrd="0" presId="urn:microsoft.com/office/officeart/2005/8/layout/chevron2"/>
    <dgm:cxn modelId="{0FF3B01F-F8CD-4945-AC4F-B11C1A0624AF}" srcId="{D36ABC45-B673-4BB9-8709-CFDDCA05335B}" destId="{50878F2B-DB43-4B18-B3F8-474D9A44FE16}" srcOrd="0" destOrd="0" parTransId="{9F0F9E87-5E62-4F58-970F-29C100A2F57A}" sibTransId="{F8A1C0AF-8CE8-44F2-A2A8-C5C4F0BA93B9}"/>
    <dgm:cxn modelId="{DD16AA25-A18B-4DA3-BE6D-7E72116F5F5B}" type="presOf" srcId="{EEA9D5EC-DEF0-41FA-A7EB-857021B92705}" destId="{F31C74CF-3880-4C6F-B4EA-10E532BACAB5}" srcOrd="0" destOrd="0" presId="urn:microsoft.com/office/officeart/2005/8/layout/chevron2"/>
    <dgm:cxn modelId="{286B9C33-B19A-4A49-86AF-64579411B842}" srcId="{D36ABC45-B673-4BB9-8709-CFDDCA05335B}" destId="{A9BEDAB7-7FD1-420D-9F33-40B99E504E06}" srcOrd="1" destOrd="0" parTransId="{BF601B4A-CBC3-43DC-ACDF-2A0C0E1AA3F0}" sibTransId="{64FD6F9E-7A0C-48EF-A341-E89BAC4E03C0}"/>
    <dgm:cxn modelId="{682F1565-5751-46A4-B827-AEE11539504F}" type="presOf" srcId="{4B18353C-FAF5-4BFF-AE3F-E6EEDF9707D1}" destId="{069A5A39-77D0-40C2-A70C-3D23FBB96BD2}" srcOrd="0" destOrd="1" presId="urn:microsoft.com/office/officeart/2005/8/layout/chevron2"/>
    <dgm:cxn modelId="{E0F76050-6EB8-46DB-8D05-576E6C034168}" srcId="{6620D310-889D-47A1-B2AC-5517E0672C03}" destId="{D36ABC45-B673-4BB9-8709-CFDDCA05335B}" srcOrd="1" destOrd="0" parTransId="{4D886E2E-D44D-4BE6-B41A-54BC696E2712}" sibTransId="{F547DD01-4038-4215-B41F-0090FDB3A1E3}"/>
    <dgm:cxn modelId="{05B95D5A-333B-44F9-A303-41B9B41D7BAE}" srcId="{6620D310-889D-47A1-B2AC-5517E0672C03}" destId="{EEA9D5EC-DEF0-41FA-A7EB-857021B92705}" srcOrd="0" destOrd="0" parTransId="{DA30847F-700A-402F-848F-E80EEC91A107}" sibTransId="{0D0FBDCA-26F0-4381-A47D-6EACBC1AE0A0}"/>
    <dgm:cxn modelId="{0F5C997A-14B5-4DCE-8331-501362AAA070}" type="presOf" srcId="{0187CDDB-F1E1-4DE4-8D53-650C43BA5E78}" destId="{069A5A39-77D0-40C2-A70C-3D23FBB96BD2}" srcOrd="0" destOrd="0" presId="urn:microsoft.com/office/officeart/2005/8/layout/chevron2"/>
    <dgm:cxn modelId="{ED3B6D95-CA42-4CA9-8B71-22B01924AF78}" type="presOf" srcId="{A9BEDAB7-7FD1-420D-9F33-40B99E504E06}" destId="{B78A70A5-76D5-40E5-B8F0-ACDB381B02BF}" srcOrd="0" destOrd="1" presId="urn:microsoft.com/office/officeart/2005/8/layout/chevron2"/>
    <dgm:cxn modelId="{B4D033C6-16BF-4F11-B3CA-DC621C0D7AF0}" type="presOf" srcId="{D36ABC45-B673-4BB9-8709-CFDDCA05335B}" destId="{A3A21FA2-7CE2-4089-88AB-45C9AD9F377F}" srcOrd="0" destOrd="0" presId="urn:microsoft.com/office/officeart/2005/8/layout/chevron2"/>
    <dgm:cxn modelId="{A2224ACE-A715-4D05-918D-C20304036A19}" srcId="{EEA9D5EC-DEF0-41FA-A7EB-857021B92705}" destId="{4B18353C-FAF5-4BFF-AE3F-E6EEDF9707D1}" srcOrd="1" destOrd="0" parTransId="{BEBBB430-76FB-4792-B219-FDA7753980C1}" sibTransId="{730F85BE-ACFB-4675-84C3-6AADE332582A}"/>
    <dgm:cxn modelId="{4E7C2FDC-D236-48B4-915B-E0C3FEBDBFB1}" srcId="{EEA9D5EC-DEF0-41FA-A7EB-857021B92705}" destId="{0187CDDB-F1E1-4DE4-8D53-650C43BA5E78}" srcOrd="0" destOrd="0" parTransId="{6B89E4DD-8414-4A45-B565-96764F95784E}" sibTransId="{45A668F9-EF0B-425E-928F-36415982B821}"/>
    <dgm:cxn modelId="{94C4FEB2-B7AB-4690-8BB7-D6E5F3316CC3}" type="presParOf" srcId="{362FC0CA-1CD4-41FF-91D0-175146320147}" destId="{5930ABDF-26E0-465B-B90E-1CA8E352AEF6}" srcOrd="0" destOrd="0" presId="urn:microsoft.com/office/officeart/2005/8/layout/chevron2"/>
    <dgm:cxn modelId="{2AC88948-AD86-49E1-9046-C90DDA50A4D1}" type="presParOf" srcId="{5930ABDF-26E0-465B-B90E-1CA8E352AEF6}" destId="{F31C74CF-3880-4C6F-B4EA-10E532BACAB5}" srcOrd="0" destOrd="0" presId="urn:microsoft.com/office/officeart/2005/8/layout/chevron2"/>
    <dgm:cxn modelId="{0EFAF0AB-39B0-4FDF-ACD3-0252A877A47C}" type="presParOf" srcId="{5930ABDF-26E0-465B-B90E-1CA8E352AEF6}" destId="{069A5A39-77D0-40C2-A70C-3D23FBB96BD2}" srcOrd="1" destOrd="0" presId="urn:microsoft.com/office/officeart/2005/8/layout/chevron2"/>
    <dgm:cxn modelId="{1A4222AD-4817-45C3-B653-8F789FD6F2F2}" type="presParOf" srcId="{362FC0CA-1CD4-41FF-91D0-175146320147}" destId="{E1B8246C-5162-41D5-8F5F-3BA8AC49114B}" srcOrd="1" destOrd="0" presId="urn:microsoft.com/office/officeart/2005/8/layout/chevron2"/>
    <dgm:cxn modelId="{8B22D25F-6922-4CF6-B59E-EFAD805770B5}" type="presParOf" srcId="{362FC0CA-1CD4-41FF-91D0-175146320147}" destId="{3D7AD2F0-3F5E-4A03-9FF0-2A943EFCEE21}" srcOrd="2" destOrd="0" presId="urn:microsoft.com/office/officeart/2005/8/layout/chevron2"/>
    <dgm:cxn modelId="{B252C2EA-79D2-485D-A8E1-C12C208AD4CB}" type="presParOf" srcId="{3D7AD2F0-3F5E-4A03-9FF0-2A943EFCEE21}" destId="{A3A21FA2-7CE2-4089-88AB-45C9AD9F377F}" srcOrd="0" destOrd="0" presId="urn:microsoft.com/office/officeart/2005/8/layout/chevron2"/>
    <dgm:cxn modelId="{2384092C-42DA-4BF1-927C-12295DF0D669}" type="presParOf" srcId="{3D7AD2F0-3F5E-4A03-9FF0-2A943EFCEE21}" destId="{B78A70A5-76D5-40E5-B8F0-ACDB381B02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E940F8-075C-469E-B88C-100D763CD2ED}"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2200" b="1" dirty="0"/>
            <a:t>STS 163/2019, de 14 de marzo </a:t>
          </a: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7306154-89DC-4010-8E77-C9EC82A99C51}">
      <dgm:prSet phldrT="[Texto]" custT="1"/>
      <dgm:spPr/>
      <dgm:t>
        <a:bodyPr/>
        <a:lstStyle/>
        <a:p>
          <a:r>
            <a:rPr lang="es-ES" sz="1800" dirty="0"/>
            <a:t>No es obligado formular simultáneamente la solicitud de aclaración o rectificación de errores materiales y la solicitud de complemento, pero ello no supone que la solicitud de complemento pueda formularse fuera del plazo de los cinco días  (</a:t>
          </a:r>
          <a:r>
            <a:rPr lang="es-ES" sz="1800" b="1" dirty="0"/>
            <a:t>regla general</a:t>
          </a:r>
          <a:r>
            <a:rPr lang="es-ES" sz="1800" dirty="0"/>
            <a:t>)</a:t>
          </a:r>
          <a:endParaRPr lang="es-ES" sz="2300" dirty="0"/>
        </a:p>
      </dgm:t>
    </dgm:pt>
    <dgm:pt modelId="{7D602EF5-11E5-43B3-8F24-3CA8998F4551}" type="parTrans" cxnId="{8AE2CDE1-B229-4DB7-A70F-4DDC8F5B116F}">
      <dgm:prSet/>
      <dgm:spPr/>
      <dgm:t>
        <a:bodyPr/>
        <a:lstStyle/>
        <a:p>
          <a:endParaRPr lang="es-ES"/>
        </a:p>
      </dgm:t>
    </dgm:pt>
    <dgm:pt modelId="{FE0595B3-5007-43F7-A849-15B32238DA89}" type="sibTrans" cxnId="{8AE2CDE1-B229-4DB7-A70F-4DDC8F5B116F}">
      <dgm:prSet/>
      <dgm:spPr/>
      <dgm:t>
        <a:bodyPr/>
        <a:lstStyle/>
        <a:p>
          <a:endParaRPr lang="es-ES"/>
        </a:p>
      </dgm:t>
    </dgm:pt>
    <dgm:pt modelId="{C9196430-271C-4F09-9342-ABC035E2E53F}">
      <dgm:prSet phldrT="[Texto]" custT="1"/>
      <dgm:spPr/>
      <dgm:t>
        <a:bodyPr/>
        <a:lstStyle/>
        <a:p>
          <a:r>
            <a:rPr lang="es-ES" sz="2300" b="1" dirty="0"/>
            <a:t>Dos posibles excepciones </a:t>
          </a:r>
          <a:r>
            <a:rPr lang="es-ES" sz="2400" b="1" dirty="0"/>
            <a:t> </a:t>
          </a:r>
        </a:p>
      </dgm:t>
    </dgm:pt>
    <dgm:pt modelId="{73322EAC-04A8-4130-B99E-861F8F2A9A9F}" type="parTrans" cxnId="{658D43A1-128E-4B9E-9D77-0F59B24A1A87}">
      <dgm:prSet/>
      <dgm:spPr/>
      <dgm:t>
        <a:bodyPr/>
        <a:lstStyle/>
        <a:p>
          <a:endParaRPr lang="es-ES"/>
        </a:p>
      </dgm:t>
    </dgm:pt>
    <dgm:pt modelId="{D87AF507-D867-4450-B93F-1E79A5E37449}" type="sibTrans" cxnId="{658D43A1-128E-4B9E-9D77-0F59B24A1A87}">
      <dgm:prSet/>
      <dgm:spPr/>
      <dgm:t>
        <a:bodyPr/>
        <a:lstStyle/>
        <a:p>
          <a:endParaRPr lang="es-ES"/>
        </a:p>
      </dgm:t>
    </dgm:pt>
    <dgm:pt modelId="{79CB17D3-6DC5-4FCF-9272-9A3106BE8FB4}">
      <dgm:prSet phldrT="[Texto]" custT="1"/>
      <dgm:spPr/>
      <dgm:t>
        <a:bodyPr/>
        <a:lstStyle/>
        <a:p>
          <a:pPr>
            <a:buFont typeface="Wingdings" panose="05000000000000000000" pitchFamily="2" charset="2"/>
            <a:buChar char=""/>
          </a:pPr>
          <a:r>
            <a:rPr lang="es-ES" sz="1600" dirty="0"/>
            <a:t>Si las circunstancias lo justifican, la solicitud de aclaración o de corrección de error material puede pedirse en los dos días siguientes a la notificación del auto de complemento, </a:t>
          </a:r>
          <a:endParaRPr lang="es-ES" sz="1600" b="1" dirty="0"/>
        </a:p>
      </dgm:t>
    </dgm:pt>
    <dgm:pt modelId="{F04E3395-7403-42F5-AF47-1A390AB19D01}" type="parTrans" cxnId="{EABE411E-12DE-4F28-BC5C-56347CAE9380}">
      <dgm:prSet/>
      <dgm:spPr/>
      <dgm:t>
        <a:bodyPr/>
        <a:lstStyle/>
        <a:p>
          <a:endParaRPr lang="es-ES"/>
        </a:p>
      </dgm:t>
    </dgm:pt>
    <dgm:pt modelId="{E1D522F3-F74C-4779-945D-8B2247B10D0E}" type="sibTrans" cxnId="{EABE411E-12DE-4F28-BC5C-56347CAE9380}">
      <dgm:prSet/>
      <dgm:spPr/>
      <dgm:t>
        <a:bodyPr/>
        <a:lstStyle/>
        <a:p>
          <a:endParaRPr lang="es-ES"/>
        </a:p>
      </dgm:t>
    </dgm:pt>
    <dgm:pt modelId="{5EB77DAE-8EB1-4364-8B41-35F18F78F905}">
      <dgm:prSet custT="1"/>
      <dgm:spPr/>
      <dgm:t>
        <a:bodyPr/>
        <a:lstStyle/>
        <a:p>
          <a:r>
            <a:rPr lang="es-ES" sz="1600" dirty="0"/>
            <a:t>O la solicitud de complemento se puede  presentar en los cinco días siguientes a la notificación del auto si la omisión de pronunciamiento se ha hecho evidente a raí de dicho auto</a:t>
          </a:r>
        </a:p>
      </dgm:t>
    </dgm:pt>
    <dgm:pt modelId="{90FCD732-4B84-4C3A-B8FA-F054B7EC7A35}" type="parTrans" cxnId="{7917EE0D-3F62-4DEB-A477-6AAD5B368E40}">
      <dgm:prSet/>
      <dgm:spPr/>
      <dgm:t>
        <a:bodyPr/>
        <a:lstStyle/>
        <a:p>
          <a:endParaRPr lang="es-ES"/>
        </a:p>
      </dgm:t>
    </dgm:pt>
    <dgm:pt modelId="{18E05EAD-1701-4CB0-8591-6CF2678145C0}" type="sibTrans" cxnId="{7917EE0D-3F62-4DEB-A477-6AAD5B368E40}">
      <dgm:prSet/>
      <dgm:spPr/>
      <dgm:t>
        <a:bodyPr/>
        <a:lstStyle/>
        <a:p>
          <a:endParaRPr lang="es-ES"/>
        </a:p>
      </dgm:t>
    </dgm:pt>
    <dgm:pt modelId="{632FED7A-794B-4327-921A-C18AF7005BC8}" type="pres">
      <dgm:prSet presAssocID="{B1E940F8-075C-469E-B88C-100D763CD2ED}" presName="theList" presStyleCnt="0">
        <dgm:presLayoutVars>
          <dgm:dir/>
          <dgm:animLvl val="lvl"/>
          <dgm:resizeHandles val="exact"/>
        </dgm:presLayoutVars>
      </dgm:prSet>
      <dgm:spPr/>
    </dgm:pt>
    <dgm:pt modelId="{CF78C72A-505F-44F4-9FD6-AF2C1150C520}" type="pres">
      <dgm:prSet presAssocID="{64861630-F6BA-43B7-9BDB-AB3722F28CD4}" presName="compNode" presStyleCnt="0"/>
      <dgm:spPr/>
    </dgm:pt>
    <dgm:pt modelId="{4F048861-6FC2-4523-91A5-2BF95F1C493F}" type="pres">
      <dgm:prSet presAssocID="{64861630-F6BA-43B7-9BDB-AB3722F28CD4}" presName="aNode" presStyleLbl="bgShp" presStyleIdx="0" presStyleCnt="2"/>
      <dgm:spPr/>
    </dgm:pt>
    <dgm:pt modelId="{B5ADBD35-2DCB-4A74-85EB-9C60BB56EF8E}" type="pres">
      <dgm:prSet presAssocID="{64861630-F6BA-43B7-9BDB-AB3722F28CD4}" presName="textNode" presStyleLbl="bgShp" presStyleIdx="0" presStyleCnt="2"/>
      <dgm:spPr/>
    </dgm:pt>
    <dgm:pt modelId="{F9507330-FDA2-4443-BE3B-CF0721E96EB1}" type="pres">
      <dgm:prSet presAssocID="{64861630-F6BA-43B7-9BDB-AB3722F28CD4}" presName="compChildNode" presStyleCnt="0"/>
      <dgm:spPr/>
    </dgm:pt>
    <dgm:pt modelId="{99B7F948-620F-468F-ADF4-2676B09C2732}" type="pres">
      <dgm:prSet presAssocID="{64861630-F6BA-43B7-9BDB-AB3722F28CD4}" presName="theInnerList" presStyleCnt="0"/>
      <dgm:spPr/>
    </dgm:pt>
    <dgm:pt modelId="{8D6593A1-618B-42CF-984C-E479B3CD0FAA}" type="pres">
      <dgm:prSet presAssocID="{C7306154-89DC-4010-8E77-C9EC82A99C51}" presName="childNode" presStyleLbl="node1" presStyleIdx="0" presStyleCnt="3" custLinFactNeighborX="1160" custLinFactNeighborY="-8660">
        <dgm:presLayoutVars>
          <dgm:bulletEnabled val="1"/>
        </dgm:presLayoutVars>
      </dgm:prSet>
      <dgm:spPr/>
    </dgm:pt>
    <dgm:pt modelId="{F4CC3C21-7A67-43B4-9DEE-2F0B75D5CD1A}" type="pres">
      <dgm:prSet presAssocID="{64861630-F6BA-43B7-9BDB-AB3722F28CD4}" presName="aSpace" presStyleCnt="0"/>
      <dgm:spPr/>
    </dgm:pt>
    <dgm:pt modelId="{C63485DC-3ADA-4135-96FC-7331574180BB}" type="pres">
      <dgm:prSet presAssocID="{C9196430-271C-4F09-9342-ABC035E2E53F}" presName="compNode" presStyleCnt="0"/>
      <dgm:spPr/>
    </dgm:pt>
    <dgm:pt modelId="{4E913E48-046F-4B1A-ACF9-C3C52035888C}" type="pres">
      <dgm:prSet presAssocID="{C9196430-271C-4F09-9342-ABC035E2E53F}" presName="aNode" presStyleLbl="bgShp" presStyleIdx="1" presStyleCnt="2" custScaleY="89802" custLinFactNeighborX="129" custLinFactNeighborY="-5064"/>
      <dgm:spPr/>
    </dgm:pt>
    <dgm:pt modelId="{1141C381-4B44-4549-A666-4F8F4A55E063}" type="pres">
      <dgm:prSet presAssocID="{C9196430-271C-4F09-9342-ABC035E2E53F}" presName="textNode" presStyleLbl="bgShp" presStyleIdx="1" presStyleCnt="2"/>
      <dgm:spPr/>
    </dgm:pt>
    <dgm:pt modelId="{588CD398-ABC9-4253-B3FE-6005B1D90630}" type="pres">
      <dgm:prSet presAssocID="{C9196430-271C-4F09-9342-ABC035E2E53F}" presName="compChildNode" presStyleCnt="0"/>
      <dgm:spPr/>
    </dgm:pt>
    <dgm:pt modelId="{7772140A-13BF-488C-BA77-D38617EA5B26}" type="pres">
      <dgm:prSet presAssocID="{C9196430-271C-4F09-9342-ABC035E2E53F}" presName="theInnerList" presStyleCnt="0"/>
      <dgm:spPr/>
    </dgm:pt>
    <dgm:pt modelId="{291F92C9-E8C9-4718-ACF2-B9D3A8982738}" type="pres">
      <dgm:prSet presAssocID="{79CB17D3-6DC5-4FCF-9272-9A3106BE8FB4}" presName="childNode" presStyleLbl="node1" presStyleIdx="1" presStyleCnt="3" custLinFactY="-20036" custLinFactNeighborX="-267" custLinFactNeighborY="-100000">
        <dgm:presLayoutVars>
          <dgm:bulletEnabled val="1"/>
        </dgm:presLayoutVars>
      </dgm:prSet>
      <dgm:spPr/>
    </dgm:pt>
    <dgm:pt modelId="{59E320A9-E1B3-482E-AA8F-8519DBE78016}" type="pres">
      <dgm:prSet presAssocID="{79CB17D3-6DC5-4FCF-9272-9A3106BE8FB4}" presName="aSpace2" presStyleCnt="0"/>
      <dgm:spPr/>
    </dgm:pt>
    <dgm:pt modelId="{B81A1596-98CC-46CD-A57D-7C55FAFD9480}" type="pres">
      <dgm:prSet presAssocID="{5EB77DAE-8EB1-4364-8B41-35F18F78F905}" presName="childNode" presStyleLbl="node1" presStyleIdx="2" presStyleCnt="3" custLinFactY="-21263" custLinFactNeighborX="1810" custLinFactNeighborY="-100000">
        <dgm:presLayoutVars>
          <dgm:bulletEnabled val="1"/>
        </dgm:presLayoutVars>
      </dgm:prSet>
      <dgm:spPr/>
    </dgm:pt>
  </dgm:ptLst>
  <dgm:cxnLst>
    <dgm:cxn modelId="{34431F04-4BF1-45BB-B0CD-B1F6B9D774A7}" type="presOf" srcId="{5EB77DAE-8EB1-4364-8B41-35F18F78F905}" destId="{B81A1596-98CC-46CD-A57D-7C55FAFD9480}" srcOrd="0" destOrd="0" presId="urn:microsoft.com/office/officeart/2005/8/layout/lProcess2"/>
    <dgm:cxn modelId="{7917EE0D-3F62-4DEB-A477-6AAD5B368E40}" srcId="{C9196430-271C-4F09-9342-ABC035E2E53F}" destId="{5EB77DAE-8EB1-4364-8B41-35F18F78F905}" srcOrd="1" destOrd="0" parTransId="{90FCD732-4B84-4C3A-B8FA-F054B7EC7A35}" sibTransId="{18E05EAD-1701-4CB0-8591-6CF2678145C0}"/>
    <dgm:cxn modelId="{B70D1010-041F-4F13-8B77-BCBE5E570DCC}" type="presOf" srcId="{C9196430-271C-4F09-9342-ABC035E2E53F}" destId="{1141C381-4B44-4549-A666-4F8F4A55E063}" srcOrd="1" destOrd="0" presId="urn:microsoft.com/office/officeart/2005/8/layout/lProcess2"/>
    <dgm:cxn modelId="{EABE411E-12DE-4F28-BC5C-56347CAE9380}" srcId="{C9196430-271C-4F09-9342-ABC035E2E53F}" destId="{79CB17D3-6DC5-4FCF-9272-9A3106BE8FB4}" srcOrd="0" destOrd="0" parTransId="{F04E3395-7403-42F5-AF47-1A390AB19D01}" sibTransId="{E1D522F3-F74C-4779-945D-8B2247B10D0E}"/>
    <dgm:cxn modelId="{4CB70D36-25FD-468C-BFE8-0851B12028B4}" type="presOf" srcId="{64861630-F6BA-43B7-9BDB-AB3722F28CD4}" destId="{B5ADBD35-2DCB-4A74-85EB-9C60BB56EF8E}" srcOrd="1" destOrd="0" presId="urn:microsoft.com/office/officeart/2005/8/layout/lProcess2"/>
    <dgm:cxn modelId="{BA05FE50-725B-4A10-9B1C-9B2D10DE5F75}" type="presOf" srcId="{79CB17D3-6DC5-4FCF-9272-9A3106BE8FB4}" destId="{291F92C9-E8C9-4718-ACF2-B9D3A8982738}" srcOrd="0" destOrd="0" presId="urn:microsoft.com/office/officeart/2005/8/layout/lProcess2"/>
    <dgm:cxn modelId="{9A573576-B655-40B7-9E75-853FACD21C99}" type="presOf" srcId="{C9196430-271C-4F09-9342-ABC035E2E53F}" destId="{4E913E48-046F-4B1A-ACF9-C3C52035888C}" srcOrd="0" destOrd="0" presId="urn:microsoft.com/office/officeart/2005/8/layout/lProcess2"/>
    <dgm:cxn modelId="{2EB96A7B-8B3B-4785-BCC8-6D48F8397CB9}" type="presOf" srcId="{64861630-F6BA-43B7-9BDB-AB3722F28CD4}" destId="{4F048861-6FC2-4523-91A5-2BF95F1C493F}" srcOrd="0" destOrd="0" presId="urn:microsoft.com/office/officeart/2005/8/layout/lProcess2"/>
    <dgm:cxn modelId="{658D43A1-128E-4B9E-9D77-0F59B24A1A87}" srcId="{B1E940F8-075C-469E-B88C-100D763CD2ED}" destId="{C9196430-271C-4F09-9342-ABC035E2E53F}" srcOrd="1" destOrd="0" parTransId="{73322EAC-04A8-4130-B99E-861F8F2A9A9F}" sibTransId="{D87AF507-D867-4450-B93F-1E79A5E37449}"/>
    <dgm:cxn modelId="{64ED81A1-B1CB-4507-B571-2D989FBC3DE3}" type="presOf" srcId="{B1E940F8-075C-469E-B88C-100D763CD2ED}" destId="{632FED7A-794B-4327-921A-C18AF7005BC8}" srcOrd="0" destOrd="0" presId="urn:microsoft.com/office/officeart/2005/8/layout/lProcess2"/>
    <dgm:cxn modelId="{3F4F4AC2-9C8C-46C7-A072-B3A64331B58F}" type="presOf" srcId="{C7306154-89DC-4010-8E77-C9EC82A99C51}" destId="{8D6593A1-618B-42CF-984C-E479B3CD0FAA}" srcOrd="0" destOrd="0" presId="urn:microsoft.com/office/officeart/2005/8/layout/lProcess2"/>
    <dgm:cxn modelId="{B07E49CB-5585-4395-A6F1-8901F1A61FE1}" srcId="{B1E940F8-075C-469E-B88C-100D763CD2ED}" destId="{64861630-F6BA-43B7-9BDB-AB3722F28CD4}" srcOrd="0" destOrd="0" parTransId="{C8D5625E-3696-4B7D-AF24-69F0E3C19422}" sibTransId="{516800CF-FE5A-4BAD-A1C3-27CFD41D53EF}"/>
    <dgm:cxn modelId="{8AE2CDE1-B229-4DB7-A70F-4DDC8F5B116F}" srcId="{64861630-F6BA-43B7-9BDB-AB3722F28CD4}" destId="{C7306154-89DC-4010-8E77-C9EC82A99C51}" srcOrd="0" destOrd="0" parTransId="{7D602EF5-11E5-43B3-8F24-3CA8998F4551}" sibTransId="{FE0595B3-5007-43F7-A849-15B32238DA89}"/>
    <dgm:cxn modelId="{B71248DB-FEB9-4646-9DDD-1EC0099F2EA8}" type="presParOf" srcId="{632FED7A-794B-4327-921A-C18AF7005BC8}" destId="{CF78C72A-505F-44F4-9FD6-AF2C1150C520}" srcOrd="0" destOrd="0" presId="urn:microsoft.com/office/officeart/2005/8/layout/lProcess2"/>
    <dgm:cxn modelId="{A81CEACD-1C3B-4D2E-9687-36DBF20A8726}" type="presParOf" srcId="{CF78C72A-505F-44F4-9FD6-AF2C1150C520}" destId="{4F048861-6FC2-4523-91A5-2BF95F1C493F}" srcOrd="0" destOrd="0" presId="urn:microsoft.com/office/officeart/2005/8/layout/lProcess2"/>
    <dgm:cxn modelId="{D7CBBC13-9D60-4954-B929-24F1EE7F2C5F}" type="presParOf" srcId="{CF78C72A-505F-44F4-9FD6-AF2C1150C520}" destId="{B5ADBD35-2DCB-4A74-85EB-9C60BB56EF8E}" srcOrd="1" destOrd="0" presId="urn:microsoft.com/office/officeart/2005/8/layout/lProcess2"/>
    <dgm:cxn modelId="{6C477007-BEF2-460A-9B4B-A8C725B56CD7}" type="presParOf" srcId="{CF78C72A-505F-44F4-9FD6-AF2C1150C520}" destId="{F9507330-FDA2-4443-BE3B-CF0721E96EB1}" srcOrd="2" destOrd="0" presId="urn:microsoft.com/office/officeart/2005/8/layout/lProcess2"/>
    <dgm:cxn modelId="{1CA4A19D-10E9-4F9E-952F-5E9DC8D6E4FF}" type="presParOf" srcId="{F9507330-FDA2-4443-BE3B-CF0721E96EB1}" destId="{99B7F948-620F-468F-ADF4-2676B09C2732}" srcOrd="0" destOrd="0" presId="urn:microsoft.com/office/officeart/2005/8/layout/lProcess2"/>
    <dgm:cxn modelId="{B346B0A0-E321-4CDE-85EA-8C6014CA5D38}" type="presParOf" srcId="{99B7F948-620F-468F-ADF4-2676B09C2732}" destId="{8D6593A1-618B-42CF-984C-E479B3CD0FAA}" srcOrd="0" destOrd="0" presId="urn:microsoft.com/office/officeart/2005/8/layout/lProcess2"/>
    <dgm:cxn modelId="{2E93B0FC-0D10-4AF3-BD71-C4B1EDBEAF66}" type="presParOf" srcId="{632FED7A-794B-4327-921A-C18AF7005BC8}" destId="{F4CC3C21-7A67-43B4-9DEE-2F0B75D5CD1A}" srcOrd="1" destOrd="0" presId="urn:microsoft.com/office/officeart/2005/8/layout/lProcess2"/>
    <dgm:cxn modelId="{BDCC4F2B-FFE3-430B-BF74-6C89CEFA81C1}" type="presParOf" srcId="{632FED7A-794B-4327-921A-C18AF7005BC8}" destId="{C63485DC-3ADA-4135-96FC-7331574180BB}" srcOrd="2" destOrd="0" presId="urn:microsoft.com/office/officeart/2005/8/layout/lProcess2"/>
    <dgm:cxn modelId="{1A816938-D935-4758-B06F-A08744CB5E81}" type="presParOf" srcId="{C63485DC-3ADA-4135-96FC-7331574180BB}" destId="{4E913E48-046F-4B1A-ACF9-C3C52035888C}" srcOrd="0" destOrd="0" presId="urn:microsoft.com/office/officeart/2005/8/layout/lProcess2"/>
    <dgm:cxn modelId="{ECDDCAD6-8848-4A55-88F9-8AC8256488C4}" type="presParOf" srcId="{C63485DC-3ADA-4135-96FC-7331574180BB}" destId="{1141C381-4B44-4549-A666-4F8F4A55E063}" srcOrd="1" destOrd="0" presId="urn:microsoft.com/office/officeart/2005/8/layout/lProcess2"/>
    <dgm:cxn modelId="{09A55442-9F5D-4426-94F7-2A8A12F7A01A}" type="presParOf" srcId="{C63485DC-3ADA-4135-96FC-7331574180BB}" destId="{588CD398-ABC9-4253-B3FE-6005B1D90630}" srcOrd="2" destOrd="0" presId="urn:microsoft.com/office/officeart/2005/8/layout/lProcess2"/>
    <dgm:cxn modelId="{8724E749-F259-42BA-978A-A64321795F0F}" type="presParOf" srcId="{588CD398-ABC9-4253-B3FE-6005B1D90630}" destId="{7772140A-13BF-488C-BA77-D38617EA5B26}" srcOrd="0" destOrd="0" presId="urn:microsoft.com/office/officeart/2005/8/layout/lProcess2"/>
    <dgm:cxn modelId="{A3186C53-B9B4-46E2-B4CB-1EE01C35F6E1}" type="presParOf" srcId="{7772140A-13BF-488C-BA77-D38617EA5B26}" destId="{291F92C9-E8C9-4718-ACF2-B9D3A8982738}" srcOrd="0" destOrd="0" presId="urn:microsoft.com/office/officeart/2005/8/layout/lProcess2"/>
    <dgm:cxn modelId="{6973DCB5-8FB6-4562-BAE5-87B8AA972CD9}" type="presParOf" srcId="{7772140A-13BF-488C-BA77-D38617EA5B26}" destId="{59E320A9-E1B3-482E-AA8F-8519DBE78016}" srcOrd="1" destOrd="0" presId="urn:microsoft.com/office/officeart/2005/8/layout/lProcess2"/>
    <dgm:cxn modelId="{D6D5ED41-B14C-489A-94D1-1E7F0401ACD1}" type="presParOf" srcId="{7772140A-13BF-488C-BA77-D38617EA5B26}" destId="{B81A1596-98CC-46CD-A57D-7C55FAFD9480}"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E940F8-075C-469E-B88C-100D763CD2ED}"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ES"/>
        </a:p>
      </dgm:t>
    </dgm:pt>
    <dgm:pt modelId="{C9196430-271C-4F09-9342-ABC035E2E53F}">
      <dgm:prSet phldrT="[Texto]" custT="1"/>
      <dgm:spPr/>
      <dgm:t>
        <a:bodyPr/>
        <a:lstStyle/>
        <a:p>
          <a:r>
            <a:rPr lang="es-ES" sz="2300" b="1" dirty="0"/>
            <a:t>STS 705/2021, de 19 de octubre </a:t>
          </a:r>
          <a:r>
            <a:rPr lang="es-ES" sz="2300" b="1" baseline="0" dirty="0">
              <a:solidFill>
                <a:schemeClr val="accent6">
                  <a:lumMod val="50000"/>
                </a:schemeClr>
              </a:solidFill>
            </a:rPr>
            <a:t> </a:t>
          </a:r>
          <a:endParaRPr lang="es-ES" sz="2400" b="1" dirty="0"/>
        </a:p>
      </dgm:t>
    </dgm:pt>
    <dgm:pt modelId="{73322EAC-04A8-4130-B99E-861F8F2A9A9F}" type="parTrans" cxnId="{658D43A1-128E-4B9E-9D77-0F59B24A1A87}">
      <dgm:prSet/>
      <dgm:spPr/>
      <dgm:t>
        <a:bodyPr/>
        <a:lstStyle/>
        <a:p>
          <a:endParaRPr lang="es-ES"/>
        </a:p>
      </dgm:t>
    </dgm:pt>
    <dgm:pt modelId="{D87AF507-D867-4450-B93F-1E79A5E37449}" type="sibTrans" cxnId="{658D43A1-128E-4B9E-9D77-0F59B24A1A87}">
      <dgm:prSet/>
      <dgm:spPr/>
      <dgm:t>
        <a:bodyPr/>
        <a:lstStyle/>
        <a:p>
          <a:endParaRPr lang="es-ES"/>
        </a:p>
      </dgm:t>
    </dgm:pt>
    <dgm:pt modelId="{E9FDB930-2A24-4B00-A5F5-9BA91A65FC46}">
      <dgm:prSet phldrT="[Texto]" custT="1"/>
      <dgm:spPr/>
      <dgm:t>
        <a:bodyPr/>
        <a:lstStyle/>
        <a:p>
          <a:pPr>
            <a:buFont typeface="+mj-lt"/>
            <a:buNone/>
          </a:pPr>
          <a:r>
            <a:rPr lang="es-ES" sz="2000" dirty="0"/>
            <a:t>A falta de disposición expresa en contra, no hay razón por la que deba negarse la posibilidad de solicitar la aclaración de un auto de aclaración, cuando concurran los presupuestos genéricos que permiten tal resolución, tal y como había sucedido en el caso que analiza.</a:t>
          </a:r>
        </a:p>
      </dgm:t>
    </dgm:pt>
    <dgm:pt modelId="{06226DBB-63FC-4A3A-85E9-E9CCBE59183D}" type="parTrans" cxnId="{5BFDDE66-A772-44AB-9AD2-EB7E31BC4999}">
      <dgm:prSet/>
      <dgm:spPr/>
      <dgm:t>
        <a:bodyPr/>
        <a:lstStyle/>
        <a:p>
          <a:endParaRPr lang="es-ES"/>
        </a:p>
      </dgm:t>
    </dgm:pt>
    <dgm:pt modelId="{C800472F-9FA3-4A5E-9A61-B718A07277FB}" type="sibTrans" cxnId="{5BFDDE66-A772-44AB-9AD2-EB7E31BC4999}">
      <dgm:prSet/>
      <dgm:spPr/>
      <dgm:t>
        <a:bodyPr/>
        <a:lstStyle/>
        <a:p>
          <a:endParaRPr lang="es-ES"/>
        </a:p>
      </dgm:t>
    </dgm:pt>
    <dgm:pt modelId="{632FED7A-794B-4327-921A-C18AF7005BC8}" type="pres">
      <dgm:prSet presAssocID="{B1E940F8-075C-469E-B88C-100D763CD2ED}" presName="theList" presStyleCnt="0">
        <dgm:presLayoutVars>
          <dgm:dir/>
          <dgm:animLvl val="lvl"/>
          <dgm:resizeHandles val="exact"/>
        </dgm:presLayoutVars>
      </dgm:prSet>
      <dgm:spPr/>
    </dgm:pt>
    <dgm:pt modelId="{C63485DC-3ADA-4135-96FC-7331574180BB}" type="pres">
      <dgm:prSet presAssocID="{C9196430-271C-4F09-9342-ABC035E2E53F}" presName="compNode" presStyleCnt="0"/>
      <dgm:spPr/>
    </dgm:pt>
    <dgm:pt modelId="{4E913E48-046F-4B1A-ACF9-C3C52035888C}" type="pres">
      <dgm:prSet presAssocID="{C9196430-271C-4F09-9342-ABC035E2E53F}" presName="aNode" presStyleLbl="bgShp" presStyleIdx="0" presStyleCnt="1" custScaleY="89802" custLinFactNeighborX="116" custLinFactNeighborY="-11497"/>
      <dgm:spPr/>
    </dgm:pt>
    <dgm:pt modelId="{1141C381-4B44-4549-A666-4F8F4A55E063}" type="pres">
      <dgm:prSet presAssocID="{C9196430-271C-4F09-9342-ABC035E2E53F}" presName="textNode" presStyleLbl="bgShp" presStyleIdx="0" presStyleCnt="1"/>
      <dgm:spPr/>
    </dgm:pt>
    <dgm:pt modelId="{588CD398-ABC9-4253-B3FE-6005B1D90630}" type="pres">
      <dgm:prSet presAssocID="{C9196430-271C-4F09-9342-ABC035E2E53F}" presName="compChildNode" presStyleCnt="0"/>
      <dgm:spPr/>
    </dgm:pt>
    <dgm:pt modelId="{7772140A-13BF-488C-BA77-D38617EA5B26}" type="pres">
      <dgm:prSet presAssocID="{C9196430-271C-4F09-9342-ABC035E2E53F}" presName="theInnerList" presStyleCnt="0"/>
      <dgm:spPr/>
    </dgm:pt>
    <dgm:pt modelId="{F9E2284D-9FA2-4F1A-8562-9246D0FCFAB3}" type="pres">
      <dgm:prSet presAssocID="{E9FDB930-2A24-4B00-A5F5-9BA91A65FC46}" presName="childNode" presStyleLbl="node1" presStyleIdx="0" presStyleCnt="1" custLinFactNeighborX="145" custLinFactNeighborY="-12916">
        <dgm:presLayoutVars>
          <dgm:bulletEnabled val="1"/>
        </dgm:presLayoutVars>
      </dgm:prSet>
      <dgm:spPr/>
    </dgm:pt>
  </dgm:ptLst>
  <dgm:cxnLst>
    <dgm:cxn modelId="{B70D1010-041F-4F13-8B77-BCBE5E570DCC}" type="presOf" srcId="{C9196430-271C-4F09-9342-ABC035E2E53F}" destId="{1141C381-4B44-4549-A666-4F8F4A55E063}" srcOrd="1" destOrd="0" presId="urn:microsoft.com/office/officeart/2005/8/layout/lProcess2"/>
    <dgm:cxn modelId="{5BFDDE66-A772-44AB-9AD2-EB7E31BC4999}" srcId="{C9196430-271C-4F09-9342-ABC035E2E53F}" destId="{E9FDB930-2A24-4B00-A5F5-9BA91A65FC46}" srcOrd="0" destOrd="0" parTransId="{06226DBB-63FC-4A3A-85E9-E9CCBE59183D}" sibTransId="{C800472F-9FA3-4A5E-9A61-B718A07277FB}"/>
    <dgm:cxn modelId="{9A573576-B655-40B7-9E75-853FACD21C99}" type="presOf" srcId="{C9196430-271C-4F09-9342-ABC035E2E53F}" destId="{4E913E48-046F-4B1A-ACF9-C3C52035888C}" srcOrd="0" destOrd="0" presId="urn:microsoft.com/office/officeart/2005/8/layout/lProcess2"/>
    <dgm:cxn modelId="{0E2C35A1-8A19-4BD0-B7E6-1664A077A8AC}" type="presOf" srcId="{E9FDB930-2A24-4B00-A5F5-9BA91A65FC46}" destId="{F9E2284D-9FA2-4F1A-8562-9246D0FCFAB3}" srcOrd="0" destOrd="0" presId="urn:microsoft.com/office/officeart/2005/8/layout/lProcess2"/>
    <dgm:cxn modelId="{658D43A1-128E-4B9E-9D77-0F59B24A1A87}" srcId="{B1E940F8-075C-469E-B88C-100D763CD2ED}" destId="{C9196430-271C-4F09-9342-ABC035E2E53F}" srcOrd="0" destOrd="0" parTransId="{73322EAC-04A8-4130-B99E-861F8F2A9A9F}" sibTransId="{D87AF507-D867-4450-B93F-1E79A5E37449}"/>
    <dgm:cxn modelId="{64ED81A1-B1CB-4507-B571-2D989FBC3DE3}" type="presOf" srcId="{B1E940F8-075C-469E-B88C-100D763CD2ED}" destId="{632FED7A-794B-4327-921A-C18AF7005BC8}" srcOrd="0" destOrd="0" presId="urn:microsoft.com/office/officeart/2005/8/layout/lProcess2"/>
    <dgm:cxn modelId="{BDCC4F2B-FFE3-430B-BF74-6C89CEFA81C1}" type="presParOf" srcId="{632FED7A-794B-4327-921A-C18AF7005BC8}" destId="{C63485DC-3ADA-4135-96FC-7331574180BB}" srcOrd="0" destOrd="0" presId="urn:microsoft.com/office/officeart/2005/8/layout/lProcess2"/>
    <dgm:cxn modelId="{1A816938-D935-4758-B06F-A08744CB5E81}" type="presParOf" srcId="{C63485DC-3ADA-4135-96FC-7331574180BB}" destId="{4E913E48-046F-4B1A-ACF9-C3C52035888C}" srcOrd="0" destOrd="0" presId="urn:microsoft.com/office/officeart/2005/8/layout/lProcess2"/>
    <dgm:cxn modelId="{ECDDCAD6-8848-4A55-88F9-8AC8256488C4}" type="presParOf" srcId="{C63485DC-3ADA-4135-96FC-7331574180BB}" destId="{1141C381-4B44-4549-A666-4F8F4A55E063}" srcOrd="1" destOrd="0" presId="urn:microsoft.com/office/officeart/2005/8/layout/lProcess2"/>
    <dgm:cxn modelId="{09A55442-9F5D-4426-94F7-2A8A12F7A01A}" type="presParOf" srcId="{C63485DC-3ADA-4135-96FC-7331574180BB}" destId="{588CD398-ABC9-4253-B3FE-6005B1D90630}" srcOrd="2" destOrd="0" presId="urn:microsoft.com/office/officeart/2005/8/layout/lProcess2"/>
    <dgm:cxn modelId="{8724E749-F259-42BA-978A-A64321795F0F}" type="presParOf" srcId="{588CD398-ABC9-4253-B3FE-6005B1D90630}" destId="{7772140A-13BF-488C-BA77-D38617EA5B26}" srcOrd="0" destOrd="0" presId="urn:microsoft.com/office/officeart/2005/8/layout/lProcess2"/>
    <dgm:cxn modelId="{EC553845-8D7B-43D8-9DA8-E57303C51BED}" type="presParOf" srcId="{7772140A-13BF-488C-BA77-D38617EA5B26}" destId="{F9E2284D-9FA2-4F1A-8562-9246D0FCFAB3}"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E940F8-075C-469E-B88C-100D763CD2E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1800" b="1" dirty="0">
              <a:solidFill>
                <a:schemeClr val="accent6">
                  <a:lumMod val="50000"/>
                </a:schemeClr>
              </a:solidFill>
            </a:rPr>
            <a:t> </a:t>
          </a:r>
          <a:r>
            <a:rPr lang="es-ES" sz="1800" b="1" dirty="0">
              <a:solidFill>
                <a:schemeClr val="bg1"/>
              </a:solidFill>
            </a:rPr>
            <a:t>STS 360/2018, 15 junio</a:t>
          </a: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7306154-89DC-4010-8E77-C9EC82A99C51}">
      <dgm:prSet phldrT="[Texto]" custT="1"/>
      <dgm:spPr/>
      <dgm:t>
        <a:bodyPr/>
        <a:lstStyle/>
        <a:p>
          <a:r>
            <a:rPr lang="es-ES" sz="1800" dirty="0"/>
            <a:t>No sirve a efectos de subsanación. No supone una ampliación del plazo para recurrir si el recurso se interpone el último día de plazo, aun restando el día de gracia, sin el traslado de copias, al tratarse de un requisito insubsanable, el juego del art. 277 y de los arts. 133.1, 134 y 135.5 LEC determinará de facto la extemporaneidad del recurso</a:t>
          </a:r>
        </a:p>
      </dgm:t>
    </dgm:pt>
    <dgm:pt modelId="{7D602EF5-11E5-43B3-8F24-3CA8998F4551}" type="parTrans" cxnId="{8AE2CDE1-B229-4DB7-A70F-4DDC8F5B116F}">
      <dgm:prSet/>
      <dgm:spPr/>
      <dgm:t>
        <a:bodyPr/>
        <a:lstStyle/>
        <a:p>
          <a:endParaRPr lang="es-ES"/>
        </a:p>
      </dgm:t>
    </dgm:pt>
    <dgm:pt modelId="{FE0595B3-5007-43F7-A849-15B32238DA89}" type="sibTrans" cxnId="{8AE2CDE1-B229-4DB7-A70F-4DDC8F5B116F}">
      <dgm:prSet/>
      <dgm:spPr/>
      <dgm:t>
        <a:bodyPr/>
        <a:lstStyle/>
        <a:p>
          <a:endParaRPr lang="es-ES"/>
        </a:p>
      </dgm:t>
    </dgm:pt>
    <dgm:pt modelId="{C9196430-271C-4F09-9342-ABC035E2E53F}">
      <dgm:prSet phldrT="[Texto]" custT="1"/>
      <dgm:spPr/>
      <dgm:t>
        <a:bodyPr/>
        <a:lstStyle/>
        <a:p>
          <a:r>
            <a:rPr lang="es-ES" sz="1800" b="1" dirty="0">
              <a:solidFill>
                <a:schemeClr val="bg1"/>
              </a:solidFill>
            </a:rPr>
            <a:t>Las 15 h son las 15 h</a:t>
          </a:r>
          <a:endParaRPr lang="es-ES" sz="1800" b="1" dirty="0">
            <a:solidFill>
              <a:schemeClr val="accent6">
                <a:lumMod val="50000"/>
              </a:schemeClr>
            </a:solidFill>
          </a:endParaRPr>
        </a:p>
      </dgm:t>
    </dgm:pt>
    <dgm:pt modelId="{73322EAC-04A8-4130-B99E-861F8F2A9A9F}" type="parTrans" cxnId="{658D43A1-128E-4B9E-9D77-0F59B24A1A87}">
      <dgm:prSet/>
      <dgm:spPr/>
      <dgm:t>
        <a:bodyPr/>
        <a:lstStyle/>
        <a:p>
          <a:endParaRPr lang="es-ES"/>
        </a:p>
      </dgm:t>
    </dgm:pt>
    <dgm:pt modelId="{D87AF507-D867-4450-B93F-1E79A5E37449}" type="sibTrans" cxnId="{658D43A1-128E-4B9E-9D77-0F59B24A1A87}">
      <dgm:prSet/>
      <dgm:spPr/>
      <dgm:t>
        <a:bodyPr/>
        <a:lstStyle/>
        <a:p>
          <a:endParaRPr lang="es-ES"/>
        </a:p>
      </dgm:t>
    </dgm:pt>
    <dgm:pt modelId="{79CB17D3-6DC5-4FCF-9272-9A3106BE8FB4}">
      <dgm:prSet phldrT="[Texto]" custT="1"/>
      <dgm:spPr/>
      <dgm:t>
        <a:bodyPr/>
        <a:lstStyle/>
        <a:p>
          <a:r>
            <a:rPr lang="es-ES" sz="1800" b="1" dirty="0">
              <a:solidFill>
                <a:schemeClr val="accent6">
                  <a:lumMod val="50000"/>
                </a:schemeClr>
              </a:solidFill>
            </a:rPr>
            <a:t>ATS 13/10/2021 (</a:t>
          </a:r>
          <a:r>
            <a:rPr lang="es-ES" sz="1800" b="1" dirty="0" err="1">
              <a:solidFill>
                <a:schemeClr val="accent6">
                  <a:lumMod val="50000"/>
                </a:schemeClr>
              </a:solidFill>
            </a:rPr>
            <a:t>rec.</a:t>
          </a:r>
          <a:r>
            <a:rPr lang="es-ES" sz="1800" b="1" dirty="0">
              <a:solidFill>
                <a:schemeClr val="accent6">
                  <a:lumMod val="50000"/>
                </a:schemeClr>
              </a:solidFill>
            </a:rPr>
            <a:t> 199/2021). Recurso presentado a las 15:04: extemporáneo</a:t>
          </a:r>
        </a:p>
      </dgm:t>
    </dgm:pt>
    <dgm:pt modelId="{F04E3395-7403-42F5-AF47-1A390AB19D01}" type="parTrans" cxnId="{EABE411E-12DE-4F28-BC5C-56347CAE9380}">
      <dgm:prSet/>
      <dgm:spPr/>
      <dgm:t>
        <a:bodyPr/>
        <a:lstStyle/>
        <a:p>
          <a:endParaRPr lang="es-ES"/>
        </a:p>
      </dgm:t>
    </dgm:pt>
    <dgm:pt modelId="{E1D522F3-F74C-4779-945D-8B2247B10D0E}" type="sibTrans" cxnId="{EABE411E-12DE-4F28-BC5C-56347CAE9380}">
      <dgm:prSet/>
      <dgm:spPr/>
      <dgm:t>
        <a:bodyPr/>
        <a:lstStyle/>
        <a:p>
          <a:endParaRPr lang="es-ES"/>
        </a:p>
      </dgm:t>
    </dgm:pt>
    <dgm:pt modelId="{CCD5904A-7400-47AC-A592-D97929D7B5C0}">
      <dgm:prSet phldrT="[Texto]" custT="1"/>
      <dgm:spPr/>
      <dgm:t>
        <a:bodyPr/>
        <a:lstStyle/>
        <a:p>
          <a:r>
            <a:rPr lang="es-ES" sz="1800" b="0" dirty="0">
              <a:solidFill>
                <a:schemeClr val="accent6">
                  <a:lumMod val="50000"/>
                </a:schemeClr>
              </a:solidFill>
            </a:rPr>
            <a:t>ATS (Sala 4ª) 21/06/2022 (</a:t>
          </a:r>
          <a:r>
            <a:rPr lang="es-ES" sz="1800" b="0" dirty="0" err="1">
              <a:solidFill>
                <a:schemeClr val="accent6">
                  <a:lumMod val="50000"/>
                </a:schemeClr>
              </a:solidFill>
            </a:rPr>
            <a:t>rec.</a:t>
          </a:r>
          <a:r>
            <a:rPr lang="es-ES" sz="1800" b="0" dirty="0">
              <a:solidFill>
                <a:schemeClr val="accent6">
                  <a:lumMod val="50000"/>
                </a:schemeClr>
              </a:solidFill>
            </a:rPr>
            <a:t> 53/2022). </a:t>
          </a:r>
          <a:r>
            <a:rPr lang="es-ES" sz="1800" b="1" dirty="0">
              <a:solidFill>
                <a:schemeClr val="accent6">
                  <a:lumMod val="50000"/>
                </a:schemeClr>
              </a:solidFill>
            </a:rPr>
            <a:t>Recurso presentado antes de las 15:01: dentro de plazo </a:t>
          </a:r>
          <a:endParaRPr lang="es-ES" sz="1800" b="0" dirty="0">
            <a:solidFill>
              <a:schemeClr val="accent6">
                <a:lumMod val="50000"/>
              </a:schemeClr>
            </a:solidFill>
          </a:endParaRPr>
        </a:p>
      </dgm:t>
    </dgm:pt>
    <dgm:pt modelId="{D8F424E5-6D6A-480D-B97C-4A288A5E3A40}" type="parTrans" cxnId="{08DEA724-4213-47B6-B43E-DC5E1933F98A}">
      <dgm:prSet/>
      <dgm:spPr/>
      <dgm:t>
        <a:bodyPr/>
        <a:lstStyle/>
        <a:p>
          <a:endParaRPr lang="es-ES"/>
        </a:p>
      </dgm:t>
    </dgm:pt>
    <dgm:pt modelId="{9025449C-8FD9-4AFC-993D-48C79E8913E1}" type="sibTrans" cxnId="{08DEA724-4213-47B6-B43E-DC5E1933F98A}">
      <dgm:prSet/>
      <dgm:spPr/>
      <dgm:t>
        <a:bodyPr/>
        <a:lstStyle/>
        <a:p>
          <a:endParaRPr lang="es-ES"/>
        </a:p>
      </dgm:t>
    </dgm:pt>
    <dgm:pt modelId="{DD42A84E-FED0-4161-9F82-AAA77A88A8FD}" type="pres">
      <dgm:prSet presAssocID="{B1E940F8-075C-469E-B88C-100D763CD2ED}" presName="linearFlow" presStyleCnt="0">
        <dgm:presLayoutVars>
          <dgm:dir/>
          <dgm:animLvl val="lvl"/>
          <dgm:resizeHandles val="exact"/>
        </dgm:presLayoutVars>
      </dgm:prSet>
      <dgm:spPr/>
    </dgm:pt>
    <dgm:pt modelId="{7F5FCA54-7B46-45AB-92C8-DB58B0B29C77}" type="pres">
      <dgm:prSet presAssocID="{64861630-F6BA-43B7-9BDB-AB3722F28CD4}" presName="composite" presStyleCnt="0"/>
      <dgm:spPr/>
    </dgm:pt>
    <dgm:pt modelId="{2A17FDC1-0386-42B3-B205-1C0DC69B7A00}" type="pres">
      <dgm:prSet presAssocID="{64861630-F6BA-43B7-9BDB-AB3722F28CD4}" presName="parentText" presStyleLbl="alignNode1" presStyleIdx="0" presStyleCnt="2">
        <dgm:presLayoutVars>
          <dgm:chMax val="1"/>
          <dgm:bulletEnabled val="1"/>
        </dgm:presLayoutVars>
      </dgm:prSet>
      <dgm:spPr/>
    </dgm:pt>
    <dgm:pt modelId="{EF3921A4-5CB5-411B-A8A7-09DB9105CD52}" type="pres">
      <dgm:prSet presAssocID="{64861630-F6BA-43B7-9BDB-AB3722F28CD4}" presName="descendantText" presStyleLbl="alignAcc1" presStyleIdx="0" presStyleCnt="2" custScaleX="84598" custScaleY="148743" custLinFactNeighborX="-7245" custLinFactNeighborY="-265">
        <dgm:presLayoutVars>
          <dgm:bulletEnabled val="1"/>
        </dgm:presLayoutVars>
      </dgm:prSet>
      <dgm:spPr/>
    </dgm:pt>
    <dgm:pt modelId="{18CA4FA9-8AD2-49D4-AD36-4F9F69A71816}" type="pres">
      <dgm:prSet presAssocID="{516800CF-FE5A-4BAD-A1C3-27CFD41D53EF}" presName="sp" presStyleCnt="0"/>
      <dgm:spPr/>
    </dgm:pt>
    <dgm:pt modelId="{95A3A439-8869-45D2-A5AE-0EE1AF2BE80A}" type="pres">
      <dgm:prSet presAssocID="{C9196430-271C-4F09-9342-ABC035E2E53F}" presName="composite" presStyleCnt="0"/>
      <dgm:spPr/>
    </dgm:pt>
    <dgm:pt modelId="{405E47E6-1858-4B02-A27D-9015FFBE2DE1}" type="pres">
      <dgm:prSet presAssocID="{C9196430-271C-4F09-9342-ABC035E2E53F}" presName="parentText" presStyleLbl="alignNode1" presStyleIdx="1" presStyleCnt="2" custLinFactNeighborX="-3383" custLinFactNeighborY="-1015">
        <dgm:presLayoutVars>
          <dgm:chMax val="1"/>
          <dgm:bulletEnabled val="1"/>
        </dgm:presLayoutVars>
      </dgm:prSet>
      <dgm:spPr/>
    </dgm:pt>
    <dgm:pt modelId="{7DBD4031-85F7-4360-9BBE-7198F4CB8BC0}" type="pres">
      <dgm:prSet presAssocID="{C9196430-271C-4F09-9342-ABC035E2E53F}" presName="descendantText" presStyleLbl="alignAcc1" presStyleIdx="1" presStyleCnt="2" custScaleX="98816" custScaleY="135784">
        <dgm:presLayoutVars>
          <dgm:bulletEnabled val="1"/>
        </dgm:presLayoutVars>
      </dgm:prSet>
      <dgm:spPr/>
    </dgm:pt>
  </dgm:ptLst>
  <dgm:cxnLst>
    <dgm:cxn modelId="{EABE411E-12DE-4F28-BC5C-56347CAE9380}" srcId="{C9196430-271C-4F09-9342-ABC035E2E53F}" destId="{79CB17D3-6DC5-4FCF-9272-9A3106BE8FB4}" srcOrd="0" destOrd="0" parTransId="{F04E3395-7403-42F5-AF47-1A390AB19D01}" sibTransId="{E1D522F3-F74C-4779-945D-8B2247B10D0E}"/>
    <dgm:cxn modelId="{08DEA724-4213-47B6-B43E-DC5E1933F98A}" srcId="{C9196430-271C-4F09-9342-ABC035E2E53F}" destId="{CCD5904A-7400-47AC-A592-D97929D7B5C0}" srcOrd="1" destOrd="0" parTransId="{D8F424E5-6D6A-480D-B97C-4A288A5E3A40}" sibTransId="{9025449C-8FD9-4AFC-993D-48C79E8913E1}"/>
    <dgm:cxn modelId="{239D233A-DA0F-4BD2-B327-53DF145859AE}" type="presOf" srcId="{64861630-F6BA-43B7-9BDB-AB3722F28CD4}" destId="{2A17FDC1-0386-42B3-B205-1C0DC69B7A00}" srcOrd="0" destOrd="0" presId="urn:microsoft.com/office/officeart/2005/8/layout/chevron2"/>
    <dgm:cxn modelId="{AD03BF73-34BD-4712-AC3A-1FF45132D9AE}" type="presOf" srcId="{C7306154-89DC-4010-8E77-C9EC82A99C51}" destId="{EF3921A4-5CB5-411B-A8A7-09DB9105CD52}" srcOrd="0" destOrd="0" presId="urn:microsoft.com/office/officeart/2005/8/layout/chevron2"/>
    <dgm:cxn modelId="{4C7F0178-2805-4923-A1BF-5311C92E4CBB}" type="presOf" srcId="{C9196430-271C-4F09-9342-ABC035E2E53F}" destId="{405E47E6-1858-4B02-A27D-9015FFBE2DE1}" srcOrd="0" destOrd="0" presId="urn:microsoft.com/office/officeart/2005/8/layout/chevron2"/>
    <dgm:cxn modelId="{18641D5A-F3FF-4730-9B65-E15A90AFDBC8}" type="presOf" srcId="{79CB17D3-6DC5-4FCF-9272-9A3106BE8FB4}" destId="{7DBD4031-85F7-4360-9BBE-7198F4CB8BC0}" srcOrd="0" destOrd="0" presId="urn:microsoft.com/office/officeart/2005/8/layout/chevron2"/>
    <dgm:cxn modelId="{658D43A1-128E-4B9E-9D77-0F59B24A1A87}" srcId="{B1E940F8-075C-469E-B88C-100D763CD2ED}" destId="{C9196430-271C-4F09-9342-ABC035E2E53F}" srcOrd="1" destOrd="0" parTransId="{73322EAC-04A8-4130-B99E-861F8F2A9A9F}" sibTransId="{D87AF507-D867-4450-B93F-1E79A5E37449}"/>
    <dgm:cxn modelId="{675899BA-8173-48F5-A39A-0472003797DD}" type="presOf" srcId="{B1E940F8-075C-469E-B88C-100D763CD2ED}" destId="{DD42A84E-FED0-4161-9F82-AAA77A88A8FD}" srcOrd="0" destOrd="0" presId="urn:microsoft.com/office/officeart/2005/8/layout/chevron2"/>
    <dgm:cxn modelId="{B07E49CB-5585-4395-A6F1-8901F1A61FE1}" srcId="{B1E940F8-075C-469E-B88C-100D763CD2ED}" destId="{64861630-F6BA-43B7-9BDB-AB3722F28CD4}" srcOrd="0" destOrd="0" parTransId="{C8D5625E-3696-4B7D-AF24-69F0E3C19422}" sibTransId="{516800CF-FE5A-4BAD-A1C3-27CFD41D53EF}"/>
    <dgm:cxn modelId="{8AE2CDE1-B229-4DB7-A70F-4DDC8F5B116F}" srcId="{64861630-F6BA-43B7-9BDB-AB3722F28CD4}" destId="{C7306154-89DC-4010-8E77-C9EC82A99C51}" srcOrd="0" destOrd="0" parTransId="{7D602EF5-11E5-43B3-8F24-3CA8998F4551}" sibTransId="{FE0595B3-5007-43F7-A849-15B32238DA89}"/>
    <dgm:cxn modelId="{2C60D6F5-8DA3-4BAE-8ABC-9931D9DF632F}" type="presOf" srcId="{CCD5904A-7400-47AC-A592-D97929D7B5C0}" destId="{7DBD4031-85F7-4360-9BBE-7198F4CB8BC0}" srcOrd="0" destOrd="1" presId="urn:microsoft.com/office/officeart/2005/8/layout/chevron2"/>
    <dgm:cxn modelId="{34711C08-5CCD-4755-9EA0-CAE5A3D8C776}" type="presParOf" srcId="{DD42A84E-FED0-4161-9F82-AAA77A88A8FD}" destId="{7F5FCA54-7B46-45AB-92C8-DB58B0B29C77}" srcOrd="0" destOrd="0" presId="urn:microsoft.com/office/officeart/2005/8/layout/chevron2"/>
    <dgm:cxn modelId="{293E4DF0-A572-4917-861B-978EDA53B6A7}" type="presParOf" srcId="{7F5FCA54-7B46-45AB-92C8-DB58B0B29C77}" destId="{2A17FDC1-0386-42B3-B205-1C0DC69B7A00}" srcOrd="0" destOrd="0" presId="urn:microsoft.com/office/officeart/2005/8/layout/chevron2"/>
    <dgm:cxn modelId="{20116CD2-0110-468A-BABC-36076ECBA13F}" type="presParOf" srcId="{7F5FCA54-7B46-45AB-92C8-DB58B0B29C77}" destId="{EF3921A4-5CB5-411B-A8A7-09DB9105CD52}" srcOrd="1" destOrd="0" presId="urn:microsoft.com/office/officeart/2005/8/layout/chevron2"/>
    <dgm:cxn modelId="{4D943BF3-681E-4A13-BB3B-0AC3AFD8B40A}" type="presParOf" srcId="{DD42A84E-FED0-4161-9F82-AAA77A88A8FD}" destId="{18CA4FA9-8AD2-49D4-AD36-4F9F69A71816}" srcOrd="1" destOrd="0" presId="urn:microsoft.com/office/officeart/2005/8/layout/chevron2"/>
    <dgm:cxn modelId="{81B73AE0-8EF1-44F2-8C42-5DB47B057335}" type="presParOf" srcId="{DD42A84E-FED0-4161-9F82-AAA77A88A8FD}" destId="{95A3A439-8869-45D2-A5AE-0EE1AF2BE80A}" srcOrd="2" destOrd="0" presId="urn:microsoft.com/office/officeart/2005/8/layout/chevron2"/>
    <dgm:cxn modelId="{2437CE4E-80BB-490F-9540-1E7B31D16867}" type="presParOf" srcId="{95A3A439-8869-45D2-A5AE-0EE1AF2BE80A}" destId="{405E47E6-1858-4B02-A27D-9015FFBE2DE1}" srcOrd="0" destOrd="0" presId="urn:microsoft.com/office/officeart/2005/8/layout/chevron2"/>
    <dgm:cxn modelId="{A9CA6F7E-86A4-48A4-B863-C1F7057B1193}" type="presParOf" srcId="{95A3A439-8869-45D2-A5AE-0EE1AF2BE80A}" destId="{7DBD4031-85F7-4360-9BBE-7198F4CB8B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E940F8-075C-469E-B88C-100D763CD2E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1800" b="1" dirty="0">
              <a:solidFill>
                <a:schemeClr val="accent6">
                  <a:lumMod val="50000"/>
                </a:schemeClr>
              </a:solidFill>
            </a:rPr>
            <a:t> </a:t>
          </a:r>
          <a:r>
            <a:rPr lang="es-ES" sz="1800" b="1" dirty="0">
              <a:solidFill>
                <a:schemeClr val="bg1"/>
              </a:solidFill>
            </a:rPr>
            <a:t>Contenido de la reforma</a:t>
          </a: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7306154-89DC-4010-8E77-C9EC82A99C51}">
      <dgm:prSet phldrT="[Texto]" custT="1"/>
      <dgm:spPr/>
      <dgm:t>
        <a:bodyPr/>
        <a:lstStyle/>
        <a:p>
          <a:r>
            <a:rPr lang="es-ES" sz="1800" dirty="0"/>
            <a:t>Posibilidad de presentar escritos en formato electrónico todos los días del año durante las 24 h. Si la presentación se produce en día u hora inhábil a efectos procesales, se entenderá efectuada el primer día y hora hábil siguiente</a:t>
          </a:r>
        </a:p>
      </dgm:t>
    </dgm:pt>
    <dgm:pt modelId="{7D602EF5-11E5-43B3-8F24-3CA8998F4551}" type="parTrans" cxnId="{8AE2CDE1-B229-4DB7-A70F-4DDC8F5B116F}">
      <dgm:prSet/>
      <dgm:spPr/>
      <dgm:t>
        <a:bodyPr/>
        <a:lstStyle/>
        <a:p>
          <a:endParaRPr lang="es-ES"/>
        </a:p>
      </dgm:t>
    </dgm:pt>
    <dgm:pt modelId="{FE0595B3-5007-43F7-A849-15B32238DA89}" type="sibTrans" cxnId="{8AE2CDE1-B229-4DB7-A70F-4DDC8F5B116F}">
      <dgm:prSet/>
      <dgm:spPr/>
      <dgm:t>
        <a:bodyPr/>
        <a:lstStyle/>
        <a:p>
          <a:endParaRPr lang="es-ES"/>
        </a:p>
      </dgm:t>
    </dgm:pt>
    <dgm:pt modelId="{C9196430-271C-4F09-9342-ABC035E2E53F}">
      <dgm:prSet phldrT="[Texto]" custT="1"/>
      <dgm:spPr/>
      <dgm:t>
        <a:bodyPr/>
        <a:lstStyle/>
        <a:p>
          <a:r>
            <a:rPr lang="es-ES" sz="1800" b="1" dirty="0">
              <a:solidFill>
                <a:schemeClr val="bg1"/>
              </a:solidFill>
            </a:rPr>
            <a:t>Dudas</a:t>
          </a:r>
          <a:r>
            <a:rPr lang="es-ES" sz="1800" b="1" dirty="0">
              <a:solidFill>
                <a:schemeClr val="accent6">
                  <a:lumMod val="50000"/>
                </a:schemeClr>
              </a:solidFill>
            </a:rPr>
            <a:t>  </a:t>
          </a:r>
        </a:p>
      </dgm:t>
    </dgm:pt>
    <dgm:pt modelId="{73322EAC-04A8-4130-B99E-861F8F2A9A9F}" type="parTrans" cxnId="{658D43A1-128E-4B9E-9D77-0F59B24A1A87}">
      <dgm:prSet/>
      <dgm:spPr/>
      <dgm:t>
        <a:bodyPr/>
        <a:lstStyle/>
        <a:p>
          <a:endParaRPr lang="es-ES"/>
        </a:p>
      </dgm:t>
    </dgm:pt>
    <dgm:pt modelId="{D87AF507-D867-4450-B93F-1E79A5E37449}" type="sibTrans" cxnId="{658D43A1-128E-4B9E-9D77-0F59B24A1A87}">
      <dgm:prSet/>
      <dgm:spPr/>
      <dgm:t>
        <a:bodyPr/>
        <a:lstStyle/>
        <a:p>
          <a:endParaRPr lang="es-ES"/>
        </a:p>
      </dgm:t>
    </dgm:pt>
    <dgm:pt modelId="{79CB17D3-6DC5-4FCF-9272-9A3106BE8FB4}">
      <dgm:prSet phldrT="[Texto]" custT="1"/>
      <dgm:spPr/>
      <dgm:t>
        <a:bodyPr/>
        <a:lstStyle/>
        <a:p>
          <a:r>
            <a:rPr lang="es-ES" sz="1800" dirty="0"/>
            <a:t>¿Tiene sentido ya el día de gracia? </a:t>
          </a:r>
          <a:endParaRPr lang="es-ES" sz="1800" b="1" dirty="0">
            <a:solidFill>
              <a:schemeClr val="accent6">
                <a:lumMod val="50000"/>
              </a:schemeClr>
            </a:solidFill>
          </a:endParaRPr>
        </a:p>
      </dgm:t>
    </dgm:pt>
    <dgm:pt modelId="{F04E3395-7403-42F5-AF47-1A390AB19D01}" type="parTrans" cxnId="{EABE411E-12DE-4F28-BC5C-56347CAE9380}">
      <dgm:prSet/>
      <dgm:spPr/>
      <dgm:t>
        <a:bodyPr/>
        <a:lstStyle/>
        <a:p>
          <a:endParaRPr lang="es-ES"/>
        </a:p>
      </dgm:t>
    </dgm:pt>
    <dgm:pt modelId="{E1D522F3-F74C-4779-945D-8B2247B10D0E}" type="sibTrans" cxnId="{EABE411E-12DE-4F28-BC5C-56347CAE9380}">
      <dgm:prSet/>
      <dgm:spPr/>
      <dgm:t>
        <a:bodyPr/>
        <a:lstStyle/>
        <a:p>
          <a:endParaRPr lang="es-ES"/>
        </a:p>
      </dgm:t>
    </dgm:pt>
    <dgm:pt modelId="{16899323-5A3D-44D0-AF2C-0538E3233D1F}">
      <dgm:prSet phldrT="[Texto]" custT="1"/>
      <dgm:spPr/>
      <dgm:t>
        <a:bodyPr/>
        <a:lstStyle/>
        <a:p>
          <a:r>
            <a:rPr lang="es-ES" sz="1800" dirty="0"/>
            <a:t>Mantiene el día de gracia para la presentación de escritos de término, «cualquiera que fuera la forma» de presentación</a:t>
          </a:r>
        </a:p>
      </dgm:t>
    </dgm:pt>
    <dgm:pt modelId="{8637F939-A397-4C88-93F3-C9A4A3854CA9}" type="parTrans" cxnId="{1781E3E6-D6D3-41B5-9A5D-A27B9DCD87AF}">
      <dgm:prSet/>
      <dgm:spPr/>
      <dgm:t>
        <a:bodyPr/>
        <a:lstStyle/>
        <a:p>
          <a:endParaRPr lang="es-ES"/>
        </a:p>
      </dgm:t>
    </dgm:pt>
    <dgm:pt modelId="{69F3EFC6-780D-4033-B988-E40C2909EF08}" type="sibTrans" cxnId="{1781E3E6-D6D3-41B5-9A5D-A27B9DCD87AF}">
      <dgm:prSet/>
      <dgm:spPr/>
      <dgm:t>
        <a:bodyPr/>
        <a:lstStyle/>
        <a:p>
          <a:endParaRPr lang="es-ES"/>
        </a:p>
      </dgm:t>
    </dgm:pt>
    <dgm:pt modelId="{CCD5904A-7400-47AC-A592-D97929D7B5C0}">
      <dgm:prSet phldrT="[Texto]" custT="1"/>
      <dgm:spPr/>
      <dgm:t>
        <a:bodyPr/>
        <a:lstStyle/>
        <a:p>
          <a:r>
            <a:rPr lang="es-ES" sz="1800" b="0" dirty="0">
              <a:solidFill>
                <a:schemeClr val="accent6">
                  <a:lumMod val="50000"/>
                </a:schemeClr>
              </a:solidFill>
            </a:rPr>
            <a:t>Para el legislador, sí: la reforma de la Ley 42/2015 añadió el inciso </a:t>
          </a:r>
          <a:r>
            <a:rPr lang="es-ES" sz="1800" dirty="0"/>
            <a:t>«cualquiera que fuera la forma de presentación» (en trámite de enmiendas)</a:t>
          </a:r>
          <a:endParaRPr lang="es-ES" sz="1800" b="0" dirty="0">
            <a:solidFill>
              <a:schemeClr val="accent6">
                <a:lumMod val="50000"/>
              </a:schemeClr>
            </a:solidFill>
          </a:endParaRPr>
        </a:p>
      </dgm:t>
    </dgm:pt>
    <dgm:pt modelId="{D8F424E5-6D6A-480D-B97C-4A288A5E3A40}" type="parTrans" cxnId="{08DEA724-4213-47B6-B43E-DC5E1933F98A}">
      <dgm:prSet/>
      <dgm:spPr/>
      <dgm:t>
        <a:bodyPr/>
        <a:lstStyle/>
        <a:p>
          <a:endParaRPr lang="es-ES"/>
        </a:p>
      </dgm:t>
    </dgm:pt>
    <dgm:pt modelId="{9025449C-8FD9-4AFC-993D-48C79E8913E1}" type="sibTrans" cxnId="{08DEA724-4213-47B6-B43E-DC5E1933F98A}">
      <dgm:prSet/>
      <dgm:spPr/>
      <dgm:t>
        <a:bodyPr/>
        <a:lstStyle/>
        <a:p>
          <a:endParaRPr lang="es-ES"/>
        </a:p>
      </dgm:t>
    </dgm:pt>
    <dgm:pt modelId="{DD42A84E-FED0-4161-9F82-AAA77A88A8FD}" type="pres">
      <dgm:prSet presAssocID="{B1E940F8-075C-469E-B88C-100D763CD2ED}" presName="linearFlow" presStyleCnt="0">
        <dgm:presLayoutVars>
          <dgm:dir/>
          <dgm:animLvl val="lvl"/>
          <dgm:resizeHandles val="exact"/>
        </dgm:presLayoutVars>
      </dgm:prSet>
      <dgm:spPr/>
    </dgm:pt>
    <dgm:pt modelId="{7F5FCA54-7B46-45AB-92C8-DB58B0B29C77}" type="pres">
      <dgm:prSet presAssocID="{64861630-F6BA-43B7-9BDB-AB3722F28CD4}" presName="composite" presStyleCnt="0"/>
      <dgm:spPr/>
    </dgm:pt>
    <dgm:pt modelId="{2A17FDC1-0386-42B3-B205-1C0DC69B7A00}" type="pres">
      <dgm:prSet presAssocID="{64861630-F6BA-43B7-9BDB-AB3722F28CD4}" presName="parentText" presStyleLbl="alignNode1" presStyleIdx="0" presStyleCnt="2">
        <dgm:presLayoutVars>
          <dgm:chMax val="1"/>
          <dgm:bulletEnabled val="1"/>
        </dgm:presLayoutVars>
      </dgm:prSet>
      <dgm:spPr/>
    </dgm:pt>
    <dgm:pt modelId="{EF3921A4-5CB5-411B-A8A7-09DB9105CD52}" type="pres">
      <dgm:prSet presAssocID="{64861630-F6BA-43B7-9BDB-AB3722F28CD4}" presName="descendantText" presStyleLbl="alignAcc1" presStyleIdx="0" presStyleCnt="2" custScaleX="84598" custScaleY="148743">
        <dgm:presLayoutVars>
          <dgm:bulletEnabled val="1"/>
        </dgm:presLayoutVars>
      </dgm:prSet>
      <dgm:spPr/>
    </dgm:pt>
    <dgm:pt modelId="{18CA4FA9-8AD2-49D4-AD36-4F9F69A71816}" type="pres">
      <dgm:prSet presAssocID="{516800CF-FE5A-4BAD-A1C3-27CFD41D53EF}" presName="sp" presStyleCnt="0"/>
      <dgm:spPr/>
    </dgm:pt>
    <dgm:pt modelId="{95A3A439-8869-45D2-A5AE-0EE1AF2BE80A}" type="pres">
      <dgm:prSet presAssocID="{C9196430-271C-4F09-9342-ABC035E2E53F}" presName="composite" presStyleCnt="0"/>
      <dgm:spPr/>
    </dgm:pt>
    <dgm:pt modelId="{405E47E6-1858-4B02-A27D-9015FFBE2DE1}" type="pres">
      <dgm:prSet presAssocID="{C9196430-271C-4F09-9342-ABC035E2E53F}" presName="parentText" presStyleLbl="alignNode1" presStyleIdx="1" presStyleCnt="2" custLinFactNeighborX="-3383" custLinFactNeighborY="-1015">
        <dgm:presLayoutVars>
          <dgm:chMax val="1"/>
          <dgm:bulletEnabled val="1"/>
        </dgm:presLayoutVars>
      </dgm:prSet>
      <dgm:spPr/>
    </dgm:pt>
    <dgm:pt modelId="{7DBD4031-85F7-4360-9BBE-7198F4CB8BC0}" type="pres">
      <dgm:prSet presAssocID="{C9196430-271C-4F09-9342-ABC035E2E53F}" presName="descendantText" presStyleLbl="alignAcc1" presStyleIdx="1" presStyleCnt="2" custScaleX="98816" custScaleY="135784">
        <dgm:presLayoutVars>
          <dgm:bulletEnabled val="1"/>
        </dgm:presLayoutVars>
      </dgm:prSet>
      <dgm:spPr/>
    </dgm:pt>
  </dgm:ptLst>
  <dgm:cxnLst>
    <dgm:cxn modelId="{EABE411E-12DE-4F28-BC5C-56347CAE9380}" srcId="{C9196430-271C-4F09-9342-ABC035E2E53F}" destId="{79CB17D3-6DC5-4FCF-9272-9A3106BE8FB4}" srcOrd="0" destOrd="0" parTransId="{F04E3395-7403-42F5-AF47-1A390AB19D01}" sibTransId="{E1D522F3-F74C-4779-945D-8B2247B10D0E}"/>
    <dgm:cxn modelId="{08DEA724-4213-47B6-B43E-DC5E1933F98A}" srcId="{C9196430-271C-4F09-9342-ABC035E2E53F}" destId="{CCD5904A-7400-47AC-A592-D97929D7B5C0}" srcOrd="1" destOrd="0" parTransId="{D8F424E5-6D6A-480D-B97C-4A288A5E3A40}" sibTransId="{9025449C-8FD9-4AFC-993D-48C79E8913E1}"/>
    <dgm:cxn modelId="{239D233A-DA0F-4BD2-B327-53DF145859AE}" type="presOf" srcId="{64861630-F6BA-43B7-9BDB-AB3722F28CD4}" destId="{2A17FDC1-0386-42B3-B205-1C0DC69B7A00}" srcOrd="0" destOrd="0" presId="urn:microsoft.com/office/officeart/2005/8/layout/chevron2"/>
    <dgm:cxn modelId="{AD03BF73-34BD-4712-AC3A-1FF45132D9AE}" type="presOf" srcId="{C7306154-89DC-4010-8E77-C9EC82A99C51}" destId="{EF3921A4-5CB5-411B-A8A7-09DB9105CD52}" srcOrd="0" destOrd="0" presId="urn:microsoft.com/office/officeart/2005/8/layout/chevron2"/>
    <dgm:cxn modelId="{4C7F0178-2805-4923-A1BF-5311C92E4CBB}" type="presOf" srcId="{C9196430-271C-4F09-9342-ABC035E2E53F}" destId="{405E47E6-1858-4B02-A27D-9015FFBE2DE1}" srcOrd="0" destOrd="0" presId="urn:microsoft.com/office/officeart/2005/8/layout/chevron2"/>
    <dgm:cxn modelId="{18641D5A-F3FF-4730-9B65-E15A90AFDBC8}" type="presOf" srcId="{79CB17D3-6DC5-4FCF-9272-9A3106BE8FB4}" destId="{7DBD4031-85F7-4360-9BBE-7198F4CB8BC0}" srcOrd="0" destOrd="0" presId="urn:microsoft.com/office/officeart/2005/8/layout/chevron2"/>
    <dgm:cxn modelId="{658D43A1-128E-4B9E-9D77-0F59B24A1A87}" srcId="{B1E940F8-075C-469E-B88C-100D763CD2ED}" destId="{C9196430-271C-4F09-9342-ABC035E2E53F}" srcOrd="1" destOrd="0" parTransId="{73322EAC-04A8-4130-B99E-861F8F2A9A9F}" sibTransId="{D87AF507-D867-4450-B93F-1E79A5E37449}"/>
    <dgm:cxn modelId="{898785AF-482B-41BC-AA37-FAF9F35CBBFB}" type="presOf" srcId="{16899323-5A3D-44D0-AF2C-0538E3233D1F}" destId="{EF3921A4-5CB5-411B-A8A7-09DB9105CD52}" srcOrd="0" destOrd="1" presId="urn:microsoft.com/office/officeart/2005/8/layout/chevron2"/>
    <dgm:cxn modelId="{675899BA-8173-48F5-A39A-0472003797DD}" type="presOf" srcId="{B1E940F8-075C-469E-B88C-100D763CD2ED}" destId="{DD42A84E-FED0-4161-9F82-AAA77A88A8FD}" srcOrd="0" destOrd="0" presId="urn:microsoft.com/office/officeart/2005/8/layout/chevron2"/>
    <dgm:cxn modelId="{B07E49CB-5585-4395-A6F1-8901F1A61FE1}" srcId="{B1E940F8-075C-469E-B88C-100D763CD2ED}" destId="{64861630-F6BA-43B7-9BDB-AB3722F28CD4}" srcOrd="0" destOrd="0" parTransId="{C8D5625E-3696-4B7D-AF24-69F0E3C19422}" sibTransId="{516800CF-FE5A-4BAD-A1C3-27CFD41D53EF}"/>
    <dgm:cxn modelId="{8AE2CDE1-B229-4DB7-A70F-4DDC8F5B116F}" srcId="{64861630-F6BA-43B7-9BDB-AB3722F28CD4}" destId="{C7306154-89DC-4010-8E77-C9EC82A99C51}" srcOrd="0" destOrd="0" parTransId="{7D602EF5-11E5-43B3-8F24-3CA8998F4551}" sibTransId="{FE0595B3-5007-43F7-A849-15B32238DA89}"/>
    <dgm:cxn modelId="{1781E3E6-D6D3-41B5-9A5D-A27B9DCD87AF}" srcId="{64861630-F6BA-43B7-9BDB-AB3722F28CD4}" destId="{16899323-5A3D-44D0-AF2C-0538E3233D1F}" srcOrd="1" destOrd="0" parTransId="{8637F939-A397-4C88-93F3-C9A4A3854CA9}" sibTransId="{69F3EFC6-780D-4033-B988-E40C2909EF08}"/>
    <dgm:cxn modelId="{2C60D6F5-8DA3-4BAE-8ABC-9931D9DF632F}" type="presOf" srcId="{CCD5904A-7400-47AC-A592-D97929D7B5C0}" destId="{7DBD4031-85F7-4360-9BBE-7198F4CB8BC0}" srcOrd="0" destOrd="1" presId="urn:microsoft.com/office/officeart/2005/8/layout/chevron2"/>
    <dgm:cxn modelId="{34711C08-5CCD-4755-9EA0-CAE5A3D8C776}" type="presParOf" srcId="{DD42A84E-FED0-4161-9F82-AAA77A88A8FD}" destId="{7F5FCA54-7B46-45AB-92C8-DB58B0B29C77}" srcOrd="0" destOrd="0" presId="urn:microsoft.com/office/officeart/2005/8/layout/chevron2"/>
    <dgm:cxn modelId="{293E4DF0-A572-4917-861B-978EDA53B6A7}" type="presParOf" srcId="{7F5FCA54-7B46-45AB-92C8-DB58B0B29C77}" destId="{2A17FDC1-0386-42B3-B205-1C0DC69B7A00}" srcOrd="0" destOrd="0" presId="urn:microsoft.com/office/officeart/2005/8/layout/chevron2"/>
    <dgm:cxn modelId="{20116CD2-0110-468A-BABC-36076ECBA13F}" type="presParOf" srcId="{7F5FCA54-7B46-45AB-92C8-DB58B0B29C77}" destId="{EF3921A4-5CB5-411B-A8A7-09DB9105CD52}" srcOrd="1" destOrd="0" presId="urn:microsoft.com/office/officeart/2005/8/layout/chevron2"/>
    <dgm:cxn modelId="{4D943BF3-681E-4A13-BB3B-0AC3AFD8B40A}" type="presParOf" srcId="{DD42A84E-FED0-4161-9F82-AAA77A88A8FD}" destId="{18CA4FA9-8AD2-49D4-AD36-4F9F69A71816}" srcOrd="1" destOrd="0" presId="urn:microsoft.com/office/officeart/2005/8/layout/chevron2"/>
    <dgm:cxn modelId="{81B73AE0-8EF1-44F2-8C42-5DB47B057335}" type="presParOf" srcId="{DD42A84E-FED0-4161-9F82-AAA77A88A8FD}" destId="{95A3A439-8869-45D2-A5AE-0EE1AF2BE80A}" srcOrd="2" destOrd="0" presId="urn:microsoft.com/office/officeart/2005/8/layout/chevron2"/>
    <dgm:cxn modelId="{2437CE4E-80BB-490F-9540-1E7B31D16867}" type="presParOf" srcId="{95A3A439-8869-45D2-A5AE-0EE1AF2BE80A}" destId="{405E47E6-1858-4B02-A27D-9015FFBE2DE1}" srcOrd="0" destOrd="0" presId="urn:microsoft.com/office/officeart/2005/8/layout/chevron2"/>
    <dgm:cxn modelId="{A9CA6F7E-86A4-48A4-B863-C1F7057B1193}" type="presParOf" srcId="{95A3A439-8869-45D2-A5AE-0EE1AF2BE80A}" destId="{7DBD4031-85F7-4360-9BBE-7198F4CB8BC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E940F8-075C-469E-B88C-100D763CD2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1600" b="1" dirty="0">
              <a:solidFill>
                <a:schemeClr val="accent6">
                  <a:lumMod val="50000"/>
                </a:schemeClr>
              </a:solidFill>
            </a:rPr>
            <a:t> </a:t>
          </a:r>
          <a:r>
            <a:rPr lang="es-ES" sz="1600" b="1" dirty="0">
              <a:solidFill>
                <a:schemeClr val="bg1"/>
              </a:solidFill>
            </a:rPr>
            <a:t>No hay pronunciamiento expreso de la Sala 1ª TS </a:t>
          </a: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7306154-89DC-4010-8E77-C9EC82A99C51}">
      <dgm:prSet phldrT="[Texto]" custT="1"/>
      <dgm:spPr/>
      <dgm:t>
        <a:bodyPr/>
        <a:lstStyle/>
        <a:p>
          <a:r>
            <a:rPr lang="es-ES" sz="1600" dirty="0"/>
            <a:t>Todas las resoluciones que abordan el problema se refieren a demandas presentadas antes de la entrada en vigor de la Ley 1/2015</a:t>
          </a:r>
        </a:p>
      </dgm:t>
    </dgm:pt>
    <dgm:pt modelId="{7D602EF5-11E5-43B3-8F24-3CA8998F4551}" type="parTrans" cxnId="{8AE2CDE1-B229-4DB7-A70F-4DDC8F5B116F}">
      <dgm:prSet/>
      <dgm:spPr/>
      <dgm:t>
        <a:bodyPr/>
        <a:lstStyle/>
        <a:p>
          <a:endParaRPr lang="es-ES"/>
        </a:p>
      </dgm:t>
    </dgm:pt>
    <dgm:pt modelId="{FE0595B3-5007-43F7-A849-15B32238DA89}" type="sibTrans" cxnId="{8AE2CDE1-B229-4DB7-A70F-4DDC8F5B116F}">
      <dgm:prSet/>
      <dgm:spPr/>
      <dgm:t>
        <a:bodyPr/>
        <a:lstStyle/>
        <a:p>
          <a:endParaRPr lang="es-ES"/>
        </a:p>
      </dgm:t>
    </dgm:pt>
    <dgm:pt modelId="{C9196430-271C-4F09-9342-ABC035E2E53F}">
      <dgm:prSet phldrT="[Texto]" custT="1"/>
      <dgm:spPr/>
      <dgm:t>
        <a:bodyPr/>
        <a:lstStyle/>
        <a:p>
          <a:r>
            <a:rPr lang="es-ES" sz="1600" b="1" dirty="0">
              <a:solidFill>
                <a:schemeClr val="bg1"/>
              </a:solidFill>
            </a:rPr>
            <a:t>Pronunciamientos anteriores  </a:t>
          </a:r>
        </a:p>
      </dgm:t>
    </dgm:pt>
    <dgm:pt modelId="{73322EAC-04A8-4130-B99E-861F8F2A9A9F}" type="parTrans" cxnId="{658D43A1-128E-4B9E-9D77-0F59B24A1A87}">
      <dgm:prSet/>
      <dgm:spPr/>
      <dgm:t>
        <a:bodyPr/>
        <a:lstStyle/>
        <a:p>
          <a:endParaRPr lang="es-ES"/>
        </a:p>
      </dgm:t>
    </dgm:pt>
    <dgm:pt modelId="{D87AF507-D867-4450-B93F-1E79A5E37449}" type="sibTrans" cxnId="{658D43A1-128E-4B9E-9D77-0F59B24A1A87}">
      <dgm:prSet/>
      <dgm:spPr/>
      <dgm:t>
        <a:bodyPr/>
        <a:lstStyle/>
        <a:p>
          <a:endParaRPr lang="es-ES"/>
        </a:p>
      </dgm:t>
    </dgm:pt>
    <dgm:pt modelId="{79CB17D3-6DC5-4FCF-9272-9A3106BE8FB4}">
      <dgm:prSet phldrT="[Texto]" custT="1"/>
      <dgm:spPr/>
      <dgm:t>
        <a:bodyPr/>
        <a:lstStyle/>
        <a:p>
          <a:r>
            <a:rPr lang="es-ES" sz="1600" dirty="0"/>
            <a:t>STS 287/2009, de 29 de abril, de Pleno; STS 150/2015, de 25 de marzo y 94/2016, de 9 de febrero (aplicación del 135.5. a los plazos sustantivos como el de los retractos, o  efectos de prescripción o caducidad)</a:t>
          </a:r>
          <a:endParaRPr lang="es-ES" sz="1600" b="1" dirty="0">
            <a:solidFill>
              <a:schemeClr val="accent6">
                <a:lumMod val="50000"/>
              </a:schemeClr>
            </a:solidFill>
          </a:endParaRPr>
        </a:p>
      </dgm:t>
    </dgm:pt>
    <dgm:pt modelId="{F04E3395-7403-42F5-AF47-1A390AB19D01}" type="parTrans" cxnId="{EABE411E-12DE-4F28-BC5C-56347CAE9380}">
      <dgm:prSet/>
      <dgm:spPr/>
      <dgm:t>
        <a:bodyPr/>
        <a:lstStyle/>
        <a:p>
          <a:endParaRPr lang="es-ES"/>
        </a:p>
      </dgm:t>
    </dgm:pt>
    <dgm:pt modelId="{E1D522F3-F74C-4779-945D-8B2247B10D0E}" type="sibTrans" cxnId="{EABE411E-12DE-4F28-BC5C-56347CAE9380}">
      <dgm:prSet/>
      <dgm:spPr/>
      <dgm:t>
        <a:bodyPr/>
        <a:lstStyle/>
        <a:p>
          <a:endParaRPr lang="es-ES"/>
        </a:p>
      </dgm:t>
    </dgm:pt>
    <dgm:pt modelId="{7C6F4CE1-84AD-4857-A4BD-65AD22C36401}">
      <dgm:prSet phldrT="[Texto]" custT="1"/>
      <dgm:spPr/>
      <dgm:t>
        <a:bodyPr/>
        <a:lstStyle/>
        <a:p>
          <a:pPr>
            <a:buFont typeface="Wingdings" panose="05000000000000000000" pitchFamily="2" charset="2"/>
            <a:buChar char=""/>
          </a:pPr>
          <a:r>
            <a:rPr lang="es-ES" sz="1600" dirty="0"/>
            <a:t>El </a:t>
          </a:r>
          <a:r>
            <a:rPr lang="es-ES" sz="1600" i="1" dirty="0"/>
            <a:t>día de gracia </a:t>
          </a:r>
          <a:r>
            <a:rPr lang="es-ES" sz="1600" dirty="0"/>
            <a:t>es una regla prevista para plazos procesales y no para los sustantivos. </a:t>
          </a:r>
          <a:endParaRPr lang="es-ES" sz="1600" b="1" dirty="0">
            <a:solidFill>
              <a:schemeClr val="accent6">
                <a:lumMod val="50000"/>
              </a:schemeClr>
            </a:solidFill>
          </a:endParaRPr>
        </a:p>
      </dgm:t>
    </dgm:pt>
    <dgm:pt modelId="{D25A7EFC-76D7-4578-8BFB-8707D65A4FA0}" type="parTrans" cxnId="{EBF22B60-4DCF-4CD3-9DA5-686296B424B3}">
      <dgm:prSet/>
      <dgm:spPr/>
      <dgm:t>
        <a:bodyPr/>
        <a:lstStyle/>
        <a:p>
          <a:endParaRPr lang="es-ES"/>
        </a:p>
      </dgm:t>
    </dgm:pt>
    <dgm:pt modelId="{F547263B-FFCD-47DA-B83E-ED6371176CEC}" type="sibTrans" cxnId="{EBF22B60-4DCF-4CD3-9DA5-686296B424B3}">
      <dgm:prSet/>
      <dgm:spPr/>
      <dgm:t>
        <a:bodyPr/>
        <a:lstStyle/>
        <a:p>
          <a:endParaRPr lang="es-ES"/>
        </a:p>
      </dgm:t>
    </dgm:pt>
    <dgm:pt modelId="{A7B776C8-7123-4D6B-A95B-11638FB5C953}">
      <dgm:prSet phldrT="[Texto]" custT="1"/>
      <dgm:spPr/>
      <dgm:t>
        <a:bodyPr/>
        <a:lstStyle/>
        <a:p>
          <a:pPr>
            <a:buFont typeface="Wingdings" panose="05000000000000000000" pitchFamily="2" charset="2"/>
            <a:buChar char=""/>
          </a:pPr>
          <a:r>
            <a:rPr lang="es-ES" sz="1600" dirty="0"/>
            <a:t>Pero desde el momento en que la acción judicial que pone en movimiento el derecho se materializa a través de la presentación de una demanda, estamos ya ante un acto procesal sujeto también a normativa procesal. </a:t>
          </a:r>
          <a:endParaRPr lang="es-ES" sz="1600" b="1" dirty="0">
            <a:solidFill>
              <a:schemeClr val="accent6">
                <a:lumMod val="50000"/>
              </a:schemeClr>
            </a:solidFill>
          </a:endParaRPr>
        </a:p>
      </dgm:t>
    </dgm:pt>
    <dgm:pt modelId="{30894B69-35CE-4DA7-9FD6-2CC6F06A7BA8}" type="parTrans" cxnId="{017B11A9-C397-49D6-984F-BEC5BB2CF06E}">
      <dgm:prSet/>
      <dgm:spPr/>
      <dgm:t>
        <a:bodyPr/>
        <a:lstStyle/>
        <a:p>
          <a:endParaRPr lang="es-ES"/>
        </a:p>
      </dgm:t>
    </dgm:pt>
    <dgm:pt modelId="{1A54D5C5-4E6B-44F2-A845-1272D7BEBE75}" type="sibTrans" cxnId="{017B11A9-C397-49D6-984F-BEC5BB2CF06E}">
      <dgm:prSet/>
      <dgm:spPr/>
      <dgm:t>
        <a:bodyPr/>
        <a:lstStyle/>
        <a:p>
          <a:endParaRPr lang="es-ES"/>
        </a:p>
      </dgm:t>
    </dgm:pt>
    <dgm:pt modelId="{AACBC630-351D-4727-AEF5-5EEEA25158D7}">
      <dgm:prSet phldrT="[Texto]" custT="1"/>
      <dgm:spPr/>
      <dgm:t>
        <a:bodyPr/>
        <a:lstStyle/>
        <a:p>
          <a:pPr>
            <a:buFont typeface="Wingdings" panose="05000000000000000000" pitchFamily="2" charset="2"/>
            <a:buChar char=""/>
          </a:pPr>
          <a:r>
            <a:rPr lang="es-ES" sz="1600" dirty="0"/>
            <a:t>Ha de permitirse al titular de un derecho, cuyo ejercicio se encuentra sometido a plazo, disponer del mismo en su integridad, para dar así cumplimiento al art. 5 CC</a:t>
          </a:r>
          <a:endParaRPr lang="es-ES" sz="1600" b="1" dirty="0">
            <a:solidFill>
              <a:schemeClr val="accent6">
                <a:lumMod val="50000"/>
              </a:schemeClr>
            </a:solidFill>
          </a:endParaRPr>
        </a:p>
      </dgm:t>
    </dgm:pt>
    <dgm:pt modelId="{848D92AC-FBA1-467B-9CDF-25F3A3076CFD}" type="parTrans" cxnId="{E33232E1-731D-4676-979A-1B76496EA1AD}">
      <dgm:prSet/>
      <dgm:spPr/>
      <dgm:t>
        <a:bodyPr/>
        <a:lstStyle/>
        <a:p>
          <a:endParaRPr lang="es-ES"/>
        </a:p>
      </dgm:t>
    </dgm:pt>
    <dgm:pt modelId="{0A5D66AB-BE13-4ABC-B9FB-F16F073BD4F2}" type="sibTrans" cxnId="{E33232E1-731D-4676-979A-1B76496EA1AD}">
      <dgm:prSet/>
      <dgm:spPr/>
      <dgm:t>
        <a:bodyPr/>
        <a:lstStyle/>
        <a:p>
          <a:endParaRPr lang="es-ES"/>
        </a:p>
      </dgm:t>
    </dgm:pt>
    <dgm:pt modelId="{3B4F2D38-5FFE-416E-9CC4-C13F932DA6C6}" type="pres">
      <dgm:prSet presAssocID="{B1E940F8-075C-469E-B88C-100D763CD2ED}" presName="linear" presStyleCnt="0">
        <dgm:presLayoutVars>
          <dgm:animLvl val="lvl"/>
          <dgm:resizeHandles val="exact"/>
        </dgm:presLayoutVars>
      </dgm:prSet>
      <dgm:spPr/>
    </dgm:pt>
    <dgm:pt modelId="{05BD884E-A11E-4F65-B40C-E93DF18FE433}" type="pres">
      <dgm:prSet presAssocID="{64861630-F6BA-43B7-9BDB-AB3722F28CD4}" presName="parentText" presStyleLbl="node1" presStyleIdx="0" presStyleCnt="2" custLinFactNeighborX="674" custLinFactNeighborY="-50275">
        <dgm:presLayoutVars>
          <dgm:chMax val="0"/>
          <dgm:bulletEnabled val="1"/>
        </dgm:presLayoutVars>
      </dgm:prSet>
      <dgm:spPr/>
    </dgm:pt>
    <dgm:pt modelId="{DB38C0D6-B796-4F75-8995-32A72E289F1C}" type="pres">
      <dgm:prSet presAssocID="{64861630-F6BA-43B7-9BDB-AB3722F28CD4}" presName="childText" presStyleLbl="revTx" presStyleIdx="0" presStyleCnt="2">
        <dgm:presLayoutVars>
          <dgm:bulletEnabled val="1"/>
        </dgm:presLayoutVars>
      </dgm:prSet>
      <dgm:spPr/>
    </dgm:pt>
    <dgm:pt modelId="{0E1D17CC-60C7-41D8-8822-5BCF7D81E34F}" type="pres">
      <dgm:prSet presAssocID="{C9196430-271C-4F09-9342-ABC035E2E53F}" presName="parentText" presStyleLbl="node1" presStyleIdx="1" presStyleCnt="2">
        <dgm:presLayoutVars>
          <dgm:chMax val="0"/>
          <dgm:bulletEnabled val="1"/>
        </dgm:presLayoutVars>
      </dgm:prSet>
      <dgm:spPr/>
    </dgm:pt>
    <dgm:pt modelId="{0BD35D93-CF03-4E78-AD57-EB124DB2C5C3}" type="pres">
      <dgm:prSet presAssocID="{C9196430-271C-4F09-9342-ABC035E2E53F}" presName="childText" presStyleLbl="revTx" presStyleIdx="1" presStyleCnt="2">
        <dgm:presLayoutVars>
          <dgm:bulletEnabled val="1"/>
        </dgm:presLayoutVars>
      </dgm:prSet>
      <dgm:spPr/>
    </dgm:pt>
  </dgm:ptLst>
  <dgm:cxnLst>
    <dgm:cxn modelId="{B4F00D05-FEF8-4DB9-AF91-8AE81BD3F4B2}" type="presOf" srcId="{C9196430-271C-4F09-9342-ABC035E2E53F}" destId="{0E1D17CC-60C7-41D8-8822-5BCF7D81E34F}" srcOrd="0" destOrd="0" presId="urn:microsoft.com/office/officeart/2005/8/layout/vList2"/>
    <dgm:cxn modelId="{7C8B8211-0FD2-49A5-92C1-04E8CD04B8B7}" type="presOf" srcId="{AACBC630-351D-4727-AEF5-5EEEA25158D7}" destId="{0BD35D93-CF03-4E78-AD57-EB124DB2C5C3}" srcOrd="0" destOrd="3" presId="urn:microsoft.com/office/officeart/2005/8/layout/vList2"/>
    <dgm:cxn modelId="{EABE411E-12DE-4F28-BC5C-56347CAE9380}" srcId="{C9196430-271C-4F09-9342-ABC035E2E53F}" destId="{79CB17D3-6DC5-4FCF-9272-9A3106BE8FB4}" srcOrd="0" destOrd="0" parTransId="{F04E3395-7403-42F5-AF47-1A390AB19D01}" sibTransId="{E1D522F3-F74C-4779-945D-8B2247B10D0E}"/>
    <dgm:cxn modelId="{0FC15A2E-C418-4327-8E5A-AB3CA9274843}" type="presOf" srcId="{C7306154-89DC-4010-8E77-C9EC82A99C51}" destId="{DB38C0D6-B796-4F75-8995-32A72E289F1C}" srcOrd="0" destOrd="0" presId="urn:microsoft.com/office/officeart/2005/8/layout/vList2"/>
    <dgm:cxn modelId="{EBF22B60-4DCF-4CD3-9DA5-686296B424B3}" srcId="{79CB17D3-6DC5-4FCF-9272-9A3106BE8FB4}" destId="{7C6F4CE1-84AD-4857-A4BD-65AD22C36401}" srcOrd="0" destOrd="0" parTransId="{D25A7EFC-76D7-4578-8BFB-8707D65A4FA0}" sibTransId="{F547263B-FFCD-47DA-B83E-ED6371176CEC}"/>
    <dgm:cxn modelId="{D4BEF68B-72B5-4C4C-B097-35F43DA8B151}" type="presOf" srcId="{A7B776C8-7123-4D6B-A95B-11638FB5C953}" destId="{0BD35D93-CF03-4E78-AD57-EB124DB2C5C3}" srcOrd="0" destOrd="2" presId="urn:microsoft.com/office/officeart/2005/8/layout/vList2"/>
    <dgm:cxn modelId="{DCCDE08C-B7F5-45A8-A29F-C031ECB60B97}" type="presOf" srcId="{79CB17D3-6DC5-4FCF-9272-9A3106BE8FB4}" destId="{0BD35D93-CF03-4E78-AD57-EB124DB2C5C3}" srcOrd="0" destOrd="0" presId="urn:microsoft.com/office/officeart/2005/8/layout/vList2"/>
    <dgm:cxn modelId="{4D8F7193-6B22-4971-B006-350868C56207}" type="presOf" srcId="{B1E940F8-075C-469E-B88C-100D763CD2ED}" destId="{3B4F2D38-5FFE-416E-9CC4-C13F932DA6C6}" srcOrd="0" destOrd="0" presId="urn:microsoft.com/office/officeart/2005/8/layout/vList2"/>
    <dgm:cxn modelId="{658D43A1-128E-4B9E-9D77-0F59B24A1A87}" srcId="{B1E940F8-075C-469E-B88C-100D763CD2ED}" destId="{C9196430-271C-4F09-9342-ABC035E2E53F}" srcOrd="1" destOrd="0" parTransId="{73322EAC-04A8-4130-B99E-861F8F2A9A9F}" sibTransId="{D87AF507-D867-4450-B93F-1E79A5E37449}"/>
    <dgm:cxn modelId="{EA2D62A6-0048-4234-BC46-19A35870E56A}" type="presOf" srcId="{64861630-F6BA-43B7-9BDB-AB3722F28CD4}" destId="{05BD884E-A11E-4F65-B40C-E93DF18FE433}" srcOrd="0" destOrd="0" presId="urn:microsoft.com/office/officeart/2005/8/layout/vList2"/>
    <dgm:cxn modelId="{017B11A9-C397-49D6-984F-BEC5BB2CF06E}" srcId="{79CB17D3-6DC5-4FCF-9272-9A3106BE8FB4}" destId="{A7B776C8-7123-4D6B-A95B-11638FB5C953}" srcOrd="1" destOrd="0" parTransId="{30894B69-35CE-4DA7-9FD6-2CC6F06A7BA8}" sibTransId="{1A54D5C5-4E6B-44F2-A845-1272D7BEBE75}"/>
    <dgm:cxn modelId="{B07E49CB-5585-4395-A6F1-8901F1A61FE1}" srcId="{B1E940F8-075C-469E-B88C-100D763CD2ED}" destId="{64861630-F6BA-43B7-9BDB-AB3722F28CD4}" srcOrd="0" destOrd="0" parTransId="{C8D5625E-3696-4B7D-AF24-69F0E3C19422}" sibTransId="{516800CF-FE5A-4BAD-A1C3-27CFD41D53EF}"/>
    <dgm:cxn modelId="{E33232E1-731D-4676-979A-1B76496EA1AD}" srcId="{79CB17D3-6DC5-4FCF-9272-9A3106BE8FB4}" destId="{AACBC630-351D-4727-AEF5-5EEEA25158D7}" srcOrd="2" destOrd="0" parTransId="{848D92AC-FBA1-467B-9CDF-25F3A3076CFD}" sibTransId="{0A5D66AB-BE13-4ABC-B9FB-F16F073BD4F2}"/>
    <dgm:cxn modelId="{8AE2CDE1-B229-4DB7-A70F-4DDC8F5B116F}" srcId="{64861630-F6BA-43B7-9BDB-AB3722F28CD4}" destId="{C7306154-89DC-4010-8E77-C9EC82A99C51}" srcOrd="0" destOrd="0" parTransId="{7D602EF5-11E5-43B3-8F24-3CA8998F4551}" sibTransId="{FE0595B3-5007-43F7-A849-15B32238DA89}"/>
    <dgm:cxn modelId="{CCDE9FE4-1DA0-4540-AF68-C9D4326D55BC}" type="presOf" srcId="{7C6F4CE1-84AD-4857-A4BD-65AD22C36401}" destId="{0BD35D93-CF03-4E78-AD57-EB124DB2C5C3}" srcOrd="0" destOrd="1" presId="urn:microsoft.com/office/officeart/2005/8/layout/vList2"/>
    <dgm:cxn modelId="{3366D513-3D31-4DCE-A80A-AA75C5D1C8E4}" type="presParOf" srcId="{3B4F2D38-5FFE-416E-9CC4-C13F932DA6C6}" destId="{05BD884E-A11E-4F65-B40C-E93DF18FE433}" srcOrd="0" destOrd="0" presId="urn:microsoft.com/office/officeart/2005/8/layout/vList2"/>
    <dgm:cxn modelId="{9E66EECD-C1C4-458E-B419-931AFB79EEA0}" type="presParOf" srcId="{3B4F2D38-5FFE-416E-9CC4-C13F932DA6C6}" destId="{DB38C0D6-B796-4F75-8995-32A72E289F1C}" srcOrd="1" destOrd="0" presId="urn:microsoft.com/office/officeart/2005/8/layout/vList2"/>
    <dgm:cxn modelId="{C5154C6B-E3EA-4D4E-88D9-735396EF1549}" type="presParOf" srcId="{3B4F2D38-5FFE-416E-9CC4-C13F932DA6C6}" destId="{0E1D17CC-60C7-41D8-8822-5BCF7D81E34F}" srcOrd="2" destOrd="0" presId="urn:microsoft.com/office/officeart/2005/8/layout/vList2"/>
    <dgm:cxn modelId="{AB650614-6860-41AC-9830-8BB8F03D40FA}" type="presParOf" srcId="{3B4F2D38-5FFE-416E-9CC4-C13F932DA6C6}" destId="{0BD35D93-CF03-4E78-AD57-EB124DB2C5C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E940F8-075C-469E-B88C-100D763CD2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1800" b="1" dirty="0">
              <a:solidFill>
                <a:schemeClr val="bg1"/>
              </a:solidFill>
            </a:rPr>
            <a:t>La STS 349/2019, de 21 de junio, no resuelve realmente el problema </a:t>
          </a: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7306154-89DC-4010-8E77-C9EC82A99C51}">
      <dgm:prSet phldrT="[Texto]" custT="1"/>
      <dgm:spPr/>
      <dgm:t>
        <a:bodyPr/>
        <a:lstStyle/>
        <a:p>
          <a:r>
            <a:rPr lang="es-ES" sz="1800" dirty="0"/>
            <a:t>Declara que existe error judicial en la sentencia que declaró prescrita una acción de reclamación de honorarios sometida al plazo de tres años del art. 1967 CC. El día inicial del plazo de prescripción fue el 20 febrero de 2015 y la demanda fue presentada vía </a:t>
          </a:r>
          <a:r>
            <a:rPr lang="es-ES" sz="1800" dirty="0" err="1"/>
            <a:t>LexNET</a:t>
          </a:r>
          <a:r>
            <a:rPr lang="es-ES" sz="1800" dirty="0"/>
            <a:t> el 20 de febrero de 2018 a las 22,40 horas</a:t>
          </a:r>
        </a:p>
      </dgm:t>
    </dgm:pt>
    <dgm:pt modelId="{7D602EF5-11E5-43B3-8F24-3CA8998F4551}" type="parTrans" cxnId="{8AE2CDE1-B229-4DB7-A70F-4DDC8F5B116F}">
      <dgm:prSet/>
      <dgm:spPr/>
      <dgm:t>
        <a:bodyPr/>
        <a:lstStyle/>
        <a:p>
          <a:endParaRPr lang="es-ES"/>
        </a:p>
      </dgm:t>
    </dgm:pt>
    <dgm:pt modelId="{FE0595B3-5007-43F7-A849-15B32238DA89}" type="sibTrans" cxnId="{8AE2CDE1-B229-4DB7-A70F-4DDC8F5B116F}">
      <dgm:prSet/>
      <dgm:spPr/>
      <dgm:t>
        <a:bodyPr/>
        <a:lstStyle/>
        <a:p>
          <a:endParaRPr lang="es-ES"/>
        </a:p>
      </dgm:t>
    </dgm:pt>
    <dgm:pt modelId="{4D78B47E-72C0-404E-86B3-F37E8AC87A33}">
      <dgm:prSet phldrT="[Texto]" custT="1"/>
      <dgm:spPr/>
      <dgm:t>
        <a:bodyPr/>
        <a:lstStyle/>
        <a:p>
          <a:r>
            <a:rPr lang="es-ES" sz="1800" dirty="0"/>
            <a:t>Se declara el error porque la demanda se presentó, conforme al art. 5.1 CC, en el último día hábil posible. La demanda podía presentarse hasta las 24 horas, y, como se presentó antes, la sentencia ya no entra a valorar si, además, podía presentarse hasta las 15 horas del día siguiente</a:t>
          </a:r>
        </a:p>
      </dgm:t>
    </dgm:pt>
    <dgm:pt modelId="{F5BF67E5-71EE-43B8-BC10-31BFCC0F1AEC}" type="parTrans" cxnId="{54C23CA7-5150-4560-B7AA-43C4020EEA5A}">
      <dgm:prSet/>
      <dgm:spPr/>
      <dgm:t>
        <a:bodyPr/>
        <a:lstStyle/>
        <a:p>
          <a:endParaRPr lang="es-ES"/>
        </a:p>
      </dgm:t>
    </dgm:pt>
    <dgm:pt modelId="{988570BD-59F4-4E4C-B20B-7D63170B1270}" type="sibTrans" cxnId="{54C23CA7-5150-4560-B7AA-43C4020EEA5A}">
      <dgm:prSet/>
      <dgm:spPr/>
      <dgm:t>
        <a:bodyPr/>
        <a:lstStyle/>
        <a:p>
          <a:endParaRPr lang="es-ES"/>
        </a:p>
      </dgm:t>
    </dgm:pt>
    <dgm:pt modelId="{BD438AFA-F7D5-4328-9482-984A2FA205AC}">
      <dgm:prSet phldrT="[Texto]" custT="1"/>
      <dgm:spPr/>
      <dgm:t>
        <a:bodyPr/>
        <a:lstStyle/>
        <a:p>
          <a:r>
            <a:rPr lang="es-ES" sz="1800" dirty="0"/>
            <a:t>Considera que no es aplicable el art. 130 LEC –tenerla por presentada en la siguiente hora hábil- porque el plazo de prescripción es civil, no procesal. </a:t>
          </a:r>
        </a:p>
      </dgm:t>
    </dgm:pt>
    <dgm:pt modelId="{D82848D9-3D37-4863-8E74-4123369705D4}" type="parTrans" cxnId="{534B08BE-697C-4066-8FA4-0CABB21DF26F}">
      <dgm:prSet/>
      <dgm:spPr/>
      <dgm:t>
        <a:bodyPr/>
        <a:lstStyle/>
        <a:p>
          <a:endParaRPr lang="es-ES"/>
        </a:p>
      </dgm:t>
    </dgm:pt>
    <dgm:pt modelId="{40685F86-7C56-47D9-B0CA-D611FC14EE8B}" type="sibTrans" cxnId="{534B08BE-697C-4066-8FA4-0CABB21DF26F}">
      <dgm:prSet/>
      <dgm:spPr/>
      <dgm:t>
        <a:bodyPr/>
        <a:lstStyle/>
        <a:p>
          <a:endParaRPr lang="es-ES"/>
        </a:p>
      </dgm:t>
    </dgm:pt>
    <dgm:pt modelId="{3B4F2D38-5FFE-416E-9CC4-C13F932DA6C6}" type="pres">
      <dgm:prSet presAssocID="{B1E940F8-075C-469E-B88C-100D763CD2ED}" presName="linear" presStyleCnt="0">
        <dgm:presLayoutVars>
          <dgm:animLvl val="lvl"/>
          <dgm:resizeHandles val="exact"/>
        </dgm:presLayoutVars>
      </dgm:prSet>
      <dgm:spPr/>
    </dgm:pt>
    <dgm:pt modelId="{05BD884E-A11E-4F65-B40C-E93DF18FE433}" type="pres">
      <dgm:prSet presAssocID="{64861630-F6BA-43B7-9BDB-AB3722F28CD4}" presName="parentText" presStyleLbl="node1" presStyleIdx="0" presStyleCnt="1">
        <dgm:presLayoutVars>
          <dgm:chMax val="0"/>
          <dgm:bulletEnabled val="1"/>
        </dgm:presLayoutVars>
      </dgm:prSet>
      <dgm:spPr/>
    </dgm:pt>
    <dgm:pt modelId="{DB38C0D6-B796-4F75-8995-32A72E289F1C}" type="pres">
      <dgm:prSet presAssocID="{64861630-F6BA-43B7-9BDB-AB3722F28CD4}" presName="childText" presStyleLbl="revTx" presStyleIdx="0" presStyleCnt="1">
        <dgm:presLayoutVars>
          <dgm:bulletEnabled val="1"/>
        </dgm:presLayoutVars>
      </dgm:prSet>
      <dgm:spPr/>
    </dgm:pt>
  </dgm:ptLst>
  <dgm:cxnLst>
    <dgm:cxn modelId="{0FC15A2E-C418-4327-8E5A-AB3CA9274843}" type="presOf" srcId="{C7306154-89DC-4010-8E77-C9EC82A99C51}" destId="{DB38C0D6-B796-4F75-8995-32A72E289F1C}" srcOrd="0" destOrd="0" presId="urn:microsoft.com/office/officeart/2005/8/layout/vList2"/>
    <dgm:cxn modelId="{142A5C4F-1DCB-4C56-A5BA-FCACC7A516CD}" type="presOf" srcId="{BD438AFA-F7D5-4328-9482-984A2FA205AC}" destId="{DB38C0D6-B796-4F75-8995-32A72E289F1C}" srcOrd="0" destOrd="2" presId="urn:microsoft.com/office/officeart/2005/8/layout/vList2"/>
    <dgm:cxn modelId="{8BD72453-88F0-486F-98AF-25B539235D29}" type="presOf" srcId="{4D78B47E-72C0-404E-86B3-F37E8AC87A33}" destId="{DB38C0D6-B796-4F75-8995-32A72E289F1C}" srcOrd="0" destOrd="1" presId="urn:microsoft.com/office/officeart/2005/8/layout/vList2"/>
    <dgm:cxn modelId="{4D8F7193-6B22-4971-B006-350868C56207}" type="presOf" srcId="{B1E940F8-075C-469E-B88C-100D763CD2ED}" destId="{3B4F2D38-5FFE-416E-9CC4-C13F932DA6C6}" srcOrd="0" destOrd="0" presId="urn:microsoft.com/office/officeart/2005/8/layout/vList2"/>
    <dgm:cxn modelId="{EA2D62A6-0048-4234-BC46-19A35870E56A}" type="presOf" srcId="{64861630-F6BA-43B7-9BDB-AB3722F28CD4}" destId="{05BD884E-A11E-4F65-B40C-E93DF18FE433}" srcOrd="0" destOrd="0" presId="urn:microsoft.com/office/officeart/2005/8/layout/vList2"/>
    <dgm:cxn modelId="{54C23CA7-5150-4560-B7AA-43C4020EEA5A}" srcId="{64861630-F6BA-43B7-9BDB-AB3722F28CD4}" destId="{4D78B47E-72C0-404E-86B3-F37E8AC87A33}" srcOrd="1" destOrd="0" parTransId="{F5BF67E5-71EE-43B8-BC10-31BFCC0F1AEC}" sibTransId="{988570BD-59F4-4E4C-B20B-7D63170B1270}"/>
    <dgm:cxn modelId="{534B08BE-697C-4066-8FA4-0CABB21DF26F}" srcId="{64861630-F6BA-43B7-9BDB-AB3722F28CD4}" destId="{BD438AFA-F7D5-4328-9482-984A2FA205AC}" srcOrd="2" destOrd="0" parTransId="{D82848D9-3D37-4863-8E74-4123369705D4}" sibTransId="{40685F86-7C56-47D9-B0CA-D611FC14EE8B}"/>
    <dgm:cxn modelId="{B07E49CB-5585-4395-A6F1-8901F1A61FE1}" srcId="{B1E940F8-075C-469E-B88C-100D763CD2ED}" destId="{64861630-F6BA-43B7-9BDB-AB3722F28CD4}" srcOrd="0" destOrd="0" parTransId="{C8D5625E-3696-4B7D-AF24-69F0E3C19422}" sibTransId="{516800CF-FE5A-4BAD-A1C3-27CFD41D53EF}"/>
    <dgm:cxn modelId="{8AE2CDE1-B229-4DB7-A70F-4DDC8F5B116F}" srcId="{64861630-F6BA-43B7-9BDB-AB3722F28CD4}" destId="{C7306154-89DC-4010-8E77-C9EC82A99C51}" srcOrd="0" destOrd="0" parTransId="{7D602EF5-11E5-43B3-8F24-3CA8998F4551}" sibTransId="{FE0595B3-5007-43F7-A849-15B32238DA89}"/>
    <dgm:cxn modelId="{3366D513-3D31-4DCE-A80A-AA75C5D1C8E4}" type="presParOf" srcId="{3B4F2D38-5FFE-416E-9CC4-C13F932DA6C6}" destId="{05BD884E-A11E-4F65-B40C-E93DF18FE433}" srcOrd="0" destOrd="0" presId="urn:microsoft.com/office/officeart/2005/8/layout/vList2"/>
    <dgm:cxn modelId="{9E66EECD-C1C4-458E-B419-931AFB79EEA0}" type="presParOf" srcId="{3B4F2D38-5FFE-416E-9CC4-C13F932DA6C6}" destId="{DB38C0D6-B796-4F75-8995-32A72E289F1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1E940F8-075C-469E-B88C-100D763CD2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1800" b="1" dirty="0">
              <a:solidFill>
                <a:schemeClr val="bg1"/>
              </a:solidFill>
            </a:rPr>
            <a:t>ATS (Sala  del art. 61 LOPJ)  10/2021, de 12 de julio</a:t>
          </a: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7306154-89DC-4010-8E77-C9EC82A99C51}">
      <dgm:prSet phldrT="[Texto]" custT="1"/>
      <dgm:spPr/>
      <dgm:t>
        <a:bodyPr/>
        <a:lstStyle/>
        <a:p>
          <a:r>
            <a:rPr lang="es-ES" sz="1800" dirty="0"/>
            <a:t>Ciertamente, tras la Ley 42/2015, de 5 de 10, podría resultar discutible la aplicación de este precepto cuando la demanda se presenta por profesionales obligados al empleo de los sistemas telemáticos o electrónicos existentes en la Administración de Justicia - arts. 230.5 LOPJ y 273 LEC-. Pero […] la acción judicial que pone en movimiento el derecho se materializa a través de la presentación de una demanda, la interpretación más favorable al derecho a la tutela judicial efectiva conduce a entender que la demanda se ha interpuesto dentro del plazo de tres meses del art. 219.1 a) LOPJ.</a:t>
          </a:r>
        </a:p>
      </dgm:t>
    </dgm:pt>
    <dgm:pt modelId="{7D602EF5-11E5-43B3-8F24-3CA8998F4551}" type="parTrans" cxnId="{8AE2CDE1-B229-4DB7-A70F-4DDC8F5B116F}">
      <dgm:prSet/>
      <dgm:spPr/>
      <dgm:t>
        <a:bodyPr/>
        <a:lstStyle/>
        <a:p>
          <a:endParaRPr lang="es-ES"/>
        </a:p>
      </dgm:t>
    </dgm:pt>
    <dgm:pt modelId="{FE0595B3-5007-43F7-A849-15B32238DA89}" type="sibTrans" cxnId="{8AE2CDE1-B229-4DB7-A70F-4DDC8F5B116F}">
      <dgm:prSet/>
      <dgm:spPr/>
      <dgm:t>
        <a:bodyPr/>
        <a:lstStyle/>
        <a:p>
          <a:endParaRPr lang="es-ES"/>
        </a:p>
      </dgm:t>
    </dgm:pt>
    <dgm:pt modelId="{3B4F2D38-5FFE-416E-9CC4-C13F932DA6C6}" type="pres">
      <dgm:prSet presAssocID="{B1E940F8-075C-469E-B88C-100D763CD2ED}" presName="linear" presStyleCnt="0">
        <dgm:presLayoutVars>
          <dgm:animLvl val="lvl"/>
          <dgm:resizeHandles val="exact"/>
        </dgm:presLayoutVars>
      </dgm:prSet>
      <dgm:spPr/>
    </dgm:pt>
    <dgm:pt modelId="{05BD884E-A11E-4F65-B40C-E93DF18FE433}" type="pres">
      <dgm:prSet presAssocID="{64861630-F6BA-43B7-9BDB-AB3722F28CD4}" presName="parentText" presStyleLbl="node1" presStyleIdx="0" presStyleCnt="1" custLinFactNeighborX="-366" custLinFactNeighborY="-241">
        <dgm:presLayoutVars>
          <dgm:chMax val="0"/>
          <dgm:bulletEnabled val="1"/>
        </dgm:presLayoutVars>
      </dgm:prSet>
      <dgm:spPr/>
    </dgm:pt>
    <dgm:pt modelId="{DB38C0D6-B796-4F75-8995-32A72E289F1C}" type="pres">
      <dgm:prSet presAssocID="{64861630-F6BA-43B7-9BDB-AB3722F28CD4}" presName="childText" presStyleLbl="revTx" presStyleIdx="0" presStyleCnt="1">
        <dgm:presLayoutVars>
          <dgm:bulletEnabled val="1"/>
        </dgm:presLayoutVars>
      </dgm:prSet>
      <dgm:spPr/>
    </dgm:pt>
  </dgm:ptLst>
  <dgm:cxnLst>
    <dgm:cxn modelId="{0FC15A2E-C418-4327-8E5A-AB3CA9274843}" type="presOf" srcId="{C7306154-89DC-4010-8E77-C9EC82A99C51}" destId="{DB38C0D6-B796-4F75-8995-32A72E289F1C}" srcOrd="0" destOrd="0" presId="urn:microsoft.com/office/officeart/2005/8/layout/vList2"/>
    <dgm:cxn modelId="{4D8F7193-6B22-4971-B006-350868C56207}" type="presOf" srcId="{B1E940F8-075C-469E-B88C-100D763CD2ED}" destId="{3B4F2D38-5FFE-416E-9CC4-C13F932DA6C6}" srcOrd="0" destOrd="0" presId="urn:microsoft.com/office/officeart/2005/8/layout/vList2"/>
    <dgm:cxn modelId="{EA2D62A6-0048-4234-BC46-19A35870E56A}" type="presOf" srcId="{64861630-F6BA-43B7-9BDB-AB3722F28CD4}" destId="{05BD884E-A11E-4F65-B40C-E93DF18FE433}" srcOrd="0" destOrd="0" presId="urn:microsoft.com/office/officeart/2005/8/layout/vList2"/>
    <dgm:cxn modelId="{B07E49CB-5585-4395-A6F1-8901F1A61FE1}" srcId="{B1E940F8-075C-469E-B88C-100D763CD2ED}" destId="{64861630-F6BA-43B7-9BDB-AB3722F28CD4}" srcOrd="0" destOrd="0" parTransId="{C8D5625E-3696-4B7D-AF24-69F0E3C19422}" sibTransId="{516800CF-FE5A-4BAD-A1C3-27CFD41D53EF}"/>
    <dgm:cxn modelId="{8AE2CDE1-B229-4DB7-A70F-4DDC8F5B116F}" srcId="{64861630-F6BA-43B7-9BDB-AB3722F28CD4}" destId="{C7306154-89DC-4010-8E77-C9EC82A99C51}" srcOrd="0" destOrd="0" parTransId="{7D602EF5-11E5-43B3-8F24-3CA8998F4551}" sibTransId="{FE0595B3-5007-43F7-A849-15B32238DA89}"/>
    <dgm:cxn modelId="{3366D513-3D31-4DCE-A80A-AA75C5D1C8E4}" type="presParOf" srcId="{3B4F2D38-5FFE-416E-9CC4-C13F932DA6C6}" destId="{05BD884E-A11E-4F65-B40C-E93DF18FE433}" srcOrd="0" destOrd="0" presId="urn:microsoft.com/office/officeart/2005/8/layout/vList2"/>
    <dgm:cxn modelId="{9E66EECD-C1C4-458E-B419-931AFB79EEA0}" type="presParOf" srcId="{3B4F2D38-5FFE-416E-9CC4-C13F932DA6C6}" destId="{DB38C0D6-B796-4F75-8995-32A72E289F1C}"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1E940F8-075C-469E-B88C-100D763CD2E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1600" b="1" dirty="0">
              <a:solidFill>
                <a:schemeClr val="accent6">
                  <a:lumMod val="50000"/>
                </a:schemeClr>
              </a:solidFill>
            </a:rPr>
            <a:t> </a:t>
          </a:r>
          <a:r>
            <a:rPr lang="es-ES" sz="1600" b="1" dirty="0">
              <a:solidFill>
                <a:schemeClr val="bg1"/>
              </a:solidFill>
            </a:rPr>
            <a:t>ATS de 14 de septiembre de 2021 (</a:t>
          </a:r>
          <a:r>
            <a:rPr lang="es-ES" sz="1600" b="1" dirty="0" err="1">
              <a:solidFill>
                <a:schemeClr val="bg1"/>
              </a:solidFill>
            </a:rPr>
            <a:t>rec.</a:t>
          </a:r>
          <a:r>
            <a:rPr lang="es-ES" sz="1600" b="1" dirty="0">
              <a:solidFill>
                <a:schemeClr val="bg1"/>
              </a:solidFill>
            </a:rPr>
            <a:t> 1297/2021) entre otros muchos</a:t>
          </a: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9196430-271C-4F09-9342-ABC035E2E53F}">
      <dgm:prSet phldrT="[Texto]" custT="1"/>
      <dgm:spPr/>
      <dgm:t>
        <a:bodyPr/>
        <a:lstStyle/>
        <a:p>
          <a:r>
            <a:rPr lang="es-ES" sz="1600" b="1" dirty="0">
              <a:solidFill>
                <a:schemeClr val="bg1"/>
              </a:solidFill>
            </a:rPr>
            <a:t>STS 544/2020, de 20 de octubre </a:t>
          </a:r>
        </a:p>
      </dgm:t>
    </dgm:pt>
    <dgm:pt modelId="{73322EAC-04A8-4130-B99E-861F8F2A9A9F}" type="parTrans" cxnId="{658D43A1-128E-4B9E-9D77-0F59B24A1A87}">
      <dgm:prSet/>
      <dgm:spPr/>
      <dgm:t>
        <a:bodyPr/>
        <a:lstStyle/>
        <a:p>
          <a:endParaRPr lang="es-ES"/>
        </a:p>
      </dgm:t>
    </dgm:pt>
    <dgm:pt modelId="{D87AF507-D867-4450-B93F-1E79A5E37449}" type="sibTrans" cxnId="{658D43A1-128E-4B9E-9D77-0F59B24A1A87}">
      <dgm:prSet/>
      <dgm:spPr/>
      <dgm:t>
        <a:bodyPr/>
        <a:lstStyle/>
        <a:p>
          <a:endParaRPr lang="es-ES"/>
        </a:p>
      </dgm:t>
    </dgm:pt>
    <dgm:pt modelId="{79CB17D3-6DC5-4FCF-9272-9A3106BE8FB4}">
      <dgm:prSet phldrT="[Texto]" custT="1"/>
      <dgm:spPr/>
      <dgm:t>
        <a:bodyPr/>
        <a:lstStyle/>
        <a:p>
          <a:r>
            <a:rPr lang="es-ES" sz="1600" b="0" dirty="0">
              <a:solidFill>
                <a:schemeClr val="accent6">
                  <a:lumMod val="50000"/>
                </a:schemeClr>
              </a:solidFill>
            </a:rPr>
            <a:t>Presentación errónea del recurso de apelación por </a:t>
          </a:r>
          <a:r>
            <a:rPr lang="es-ES" sz="1600" b="0" dirty="0" err="1">
              <a:solidFill>
                <a:schemeClr val="accent6">
                  <a:lumMod val="50000"/>
                </a:schemeClr>
              </a:solidFill>
            </a:rPr>
            <a:t>LexNET</a:t>
          </a:r>
          <a:r>
            <a:rPr lang="es-ES" sz="1600" b="0" dirty="0">
              <a:solidFill>
                <a:schemeClr val="accent6">
                  <a:lumMod val="50000"/>
                </a:schemeClr>
              </a:solidFill>
            </a:rPr>
            <a:t> en otro juzgado</a:t>
          </a:r>
        </a:p>
      </dgm:t>
    </dgm:pt>
    <dgm:pt modelId="{F04E3395-7403-42F5-AF47-1A390AB19D01}" type="parTrans" cxnId="{EABE411E-12DE-4F28-BC5C-56347CAE9380}">
      <dgm:prSet/>
      <dgm:spPr/>
      <dgm:t>
        <a:bodyPr/>
        <a:lstStyle/>
        <a:p>
          <a:endParaRPr lang="es-ES"/>
        </a:p>
      </dgm:t>
    </dgm:pt>
    <dgm:pt modelId="{E1D522F3-F74C-4779-945D-8B2247B10D0E}" type="sibTrans" cxnId="{EABE411E-12DE-4F28-BC5C-56347CAE9380}">
      <dgm:prSet/>
      <dgm:spPr/>
      <dgm:t>
        <a:bodyPr/>
        <a:lstStyle/>
        <a:p>
          <a:endParaRPr lang="es-ES"/>
        </a:p>
      </dgm:t>
    </dgm:pt>
    <dgm:pt modelId="{20C7A488-7F24-4180-B96F-F3B532AAE90C}">
      <dgm:prSet phldrT="[Texto]" custT="1"/>
      <dgm:spPr/>
      <dgm:t>
        <a:bodyPr/>
        <a:lstStyle/>
        <a:p>
          <a:r>
            <a:rPr lang="es-ES" sz="1600" dirty="0"/>
            <a:t>Específico régimen de subsanación justificado por  la intención del legislador de facilitar en mayor grado el acceso al sistema de recurso.</a:t>
          </a:r>
          <a:endParaRPr lang="es-ES" sz="1600" b="1" dirty="0">
            <a:solidFill>
              <a:schemeClr val="accent6">
                <a:lumMod val="50000"/>
              </a:schemeClr>
            </a:solidFill>
          </a:endParaRPr>
        </a:p>
      </dgm:t>
    </dgm:pt>
    <dgm:pt modelId="{120A6010-3FEB-4EDE-A727-83C31E622C35}" type="parTrans" cxnId="{79623DD8-06DF-49BA-9796-50BF4D663547}">
      <dgm:prSet/>
      <dgm:spPr/>
      <dgm:t>
        <a:bodyPr/>
        <a:lstStyle/>
        <a:p>
          <a:endParaRPr lang="es-ES"/>
        </a:p>
      </dgm:t>
    </dgm:pt>
    <dgm:pt modelId="{3A5F7852-98AB-4304-BCBF-C3874B92C7D1}" type="sibTrans" cxnId="{79623DD8-06DF-49BA-9796-50BF4D663547}">
      <dgm:prSet/>
      <dgm:spPr/>
      <dgm:t>
        <a:bodyPr/>
        <a:lstStyle/>
        <a:p>
          <a:endParaRPr lang="es-ES"/>
        </a:p>
      </dgm:t>
    </dgm:pt>
    <dgm:pt modelId="{522B35B4-248A-4000-B407-D7B74CFC42FF}">
      <dgm:prSet phldrT="[Texto]" custT="1"/>
      <dgm:spPr/>
      <dgm:t>
        <a:bodyPr/>
        <a:lstStyle/>
        <a:p>
          <a:r>
            <a:rPr lang="es-ES" sz="1600" b="0" i="0" dirty="0"/>
            <a:t>El sistema lo admitió y acusó recibo; advertida la irregularidad, de forma inmediata, la parte hace todo lo posible para corregirla, mediante la presentación de dicho escrito, sin demora, ante el órgano correcto; no hay indicios de actuación fraudulenta alguna; tampoco existió indefensión de la contraparte. Es desproporcionada la inadmisión. Se anula la sentencia</a:t>
          </a:r>
          <a:r>
            <a:rPr lang="es-ES" sz="1600" b="0" dirty="0">
              <a:solidFill>
                <a:schemeClr val="accent6">
                  <a:lumMod val="50000"/>
                </a:schemeClr>
              </a:solidFill>
            </a:rPr>
            <a:t> </a:t>
          </a:r>
        </a:p>
      </dgm:t>
    </dgm:pt>
    <dgm:pt modelId="{64795A0B-CAB0-4B9D-90C5-BD9DE65FFE69}" type="parTrans" cxnId="{5EB22790-2E24-41D3-8A41-A6D30B57CED1}">
      <dgm:prSet/>
      <dgm:spPr/>
      <dgm:t>
        <a:bodyPr/>
        <a:lstStyle/>
        <a:p>
          <a:endParaRPr lang="es-ES"/>
        </a:p>
      </dgm:t>
    </dgm:pt>
    <dgm:pt modelId="{C50D8FEC-FCB3-4EE3-A4E2-EB6FDFD148AB}" type="sibTrans" cxnId="{5EB22790-2E24-41D3-8A41-A6D30B57CED1}">
      <dgm:prSet/>
      <dgm:spPr/>
      <dgm:t>
        <a:bodyPr/>
        <a:lstStyle/>
        <a:p>
          <a:endParaRPr lang="es-ES"/>
        </a:p>
      </dgm:t>
    </dgm:pt>
    <dgm:pt modelId="{54A7D9DA-4EB6-4559-B741-3B59BEEAD640}">
      <dgm:prSet phldrT="[Texto]" custT="1"/>
      <dgm:spPr/>
      <dgm:t>
        <a:bodyPr/>
        <a:lstStyle/>
        <a:p>
          <a:r>
            <a:rPr lang="es-ES" sz="1600" dirty="0"/>
            <a:t>No hay que diferenciar según se haya admitido a trámite o no el recurso dirigido ante el órgano funcionalmente incompetente.</a:t>
          </a:r>
          <a:endParaRPr lang="es-ES" sz="1600" b="1" dirty="0">
            <a:solidFill>
              <a:schemeClr val="accent6">
                <a:lumMod val="50000"/>
              </a:schemeClr>
            </a:solidFill>
          </a:endParaRPr>
        </a:p>
      </dgm:t>
    </dgm:pt>
    <dgm:pt modelId="{3977BF41-F1B9-4A20-BDA5-7169139704C8}" type="parTrans" cxnId="{7C397D7F-1C38-4248-BAEC-384CED9CAB38}">
      <dgm:prSet/>
      <dgm:spPr/>
      <dgm:t>
        <a:bodyPr/>
        <a:lstStyle/>
        <a:p>
          <a:endParaRPr lang="es-ES"/>
        </a:p>
      </dgm:t>
    </dgm:pt>
    <dgm:pt modelId="{06340EB2-B46A-4F11-BC50-AA914999743E}" type="sibTrans" cxnId="{7C397D7F-1C38-4248-BAEC-384CED9CAB38}">
      <dgm:prSet/>
      <dgm:spPr/>
      <dgm:t>
        <a:bodyPr/>
        <a:lstStyle/>
        <a:p>
          <a:endParaRPr lang="es-ES"/>
        </a:p>
      </dgm:t>
    </dgm:pt>
    <dgm:pt modelId="{26ACB701-B90A-4D1B-AD09-BE2DCF2A4652}">
      <dgm:prSet phldrT="[Texto]" custT="1"/>
      <dgm:spPr/>
      <dgm:t>
        <a:bodyPr/>
        <a:lstStyle/>
        <a:p>
          <a:r>
            <a:rPr lang="es-ES" sz="1600" dirty="0"/>
            <a:t> Comporta la habilitación de un nuevo plazo, de forma que sólo cuando haya transcurrido ese nuevo plazo sin haberse presentado cabe tener por desierto el recurso con la subsiguiente consecuencia de la firmeza de la resolución recurrida.</a:t>
          </a:r>
          <a:endParaRPr lang="es-ES" sz="1600" b="1" dirty="0">
            <a:solidFill>
              <a:schemeClr val="accent6">
                <a:lumMod val="50000"/>
              </a:schemeClr>
            </a:solidFill>
          </a:endParaRPr>
        </a:p>
      </dgm:t>
    </dgm:pt>
    <dgm:pt modelId="{03D1A7EB-7F25-4A49-B019-6A424AA97626}" type="parTrans" cxnId="{99A27FEF-CCA3-4F5A-9A2B-D1001004B022}">
      <dgm:prSet/>
      <dgm:spPr/>
      <dgm:t>
        <a:bodyPr/>
        <a:lstStyle/>
        <a:p>
          <a:endParaRPr lang="es-ES"/>
        </a:p>
      </dgm:t>
    </dgm:pt>
    <dgm:pt modelId="{2CA6E3CA-B370-47A0-859E-07BB8D2ACB53}" type="sibTrans" cxnId="{99A27FEF-CCA3-4F5A-9A2B-D1001004B022}">
      <dgm:prSet/>
      <dgm:spPr/>
      <dgm:t>
        <a:bodyPr/>
        <a:lstStyle/>
        <a:p>
          <a:endParaRPr lang="es-ES"/>
        </a:p>
      </dgm:t>
    </dgm:pt>
    <dgm:pt modelId="{3B4F2D38-5FFE-416E-9CC4-C13F932DA6C6}" type="pres">
      <dgm:prSet presAssocID="{B1E940F8-075C-469E-B88C-100D763CD2ED}" presName="linear" presStyleCnt="0">
        <dgm:presLayoutVars>
          <dgm:animLvl val="lvl"/>
          <dgm:resizeHandles val="exact"/>
        </dgm:presLayoutVars>
      </dgm:prSet>
      <dgm:spPr/>
    </dgm:pt>
    <dgm:pt modelId="{05BD884E-A11E-4F65-B40C-E93DF18FE433}" type="pres">
      <dgm:prSet presAssocID="{64861630-F6BA-43B7-9BDB-AB3722F28CD4}" presName="parentText" presStyleLbl="node1" presStyleIdx="0" presStyleCnt="2" custLinFactNeighborX="-266" custLinFactNeighborY="-136">
        <dgm:presLayoutVars>
          <dgm:chMax val="0"/>
          <dgm:bulletEnabled val="1"/>
        </dgm:presLayoutVars>
      </dgm:prSet>
      <dgm:spPr/>
    </dgm:pt>
    <dgm:pt modelId="{A6BDD151-2F79-425A-8F18-82DECA872BB2}" type="pres">
      <dgm:prSet presAssocID="{64861630-F6BA-43B7-9BDB-AB3722F28CD4}" presName="childText" presStyleLbl="revTx" presStyleIdx="0" presStyleCnt="2">
        <dgm:presLayoutVars>
          <dgm:bulletEnabled val="1"/>
        </dgm:presLayoutVars>
      </dgm:prSet>
      <dgm:spPr/>
    </dgm:pt>
    <dgm:pt modelId="{0E1D17CC-60C7-41D8-8822-5BCF7D81E34F}" type="pres">
      <dgm:prSet presAssocID="{C9196430-271C-4F09-9342-ABC035E2E53F}" presName="parentText" presStyleLbl="node1" presStyleIdx="1" presStyleCnt="2" custLinFactNeighborX="-15947" custLinFactNeighborY="-3007">
        <dgm:presLayoutVars>
          <dgm:chMax val="0"/>
          <dgm:bulletEnabled val="1"/>
        </dgm:presLayoutVars>
      </dgm:prSet>
      <dgm:spPr/>
    </dgm:pt>
    <dgm:pt modelId="{0BD35D93-CF03-4E78-AD57-EB124DB2C5C3}" type="pres">
      <dgm:prSet presAssocID="{C9196430-271C-4F09-9342-ABC035E2E53F}" presName="childText" presStyleLbl="revTx" presStyleIdx="1" presStyleCnt="2">
        <dgm:presLayoutVars>
          <dgm:bulletEnabled val="1"/>
        </dgm:presLayoutVars>
      </dgm:prSet>
      <dgm:spPr/>
    </dgm:pt>
  </dgm:ptLst>
  <dgm:cxnLst>
    <dgm:cxn modelId="{B4F00D05-FEF8-4DB9-AF91-8AE81BD3F4B2}" type="presOf" srcId="{C9196430-271C-4F09-9342-ABC035E2E53F}" destId="{0E1D17CC-60C7-41D8-8822-5BCF7D81E34F}" srcOrd="0" destOrd="0" presId="urn:microsoft.com/office/officeart/2005/8/layout/vList2"/>
    <dgm:cxn modelId="{EABE411E-12DE-4F28-BC5C-56347CAE9380}" srcId="{C9196430-271C-4F09-9342-ABC035E2E53F}" destId="{79CB17D3-6DC5-4FCF-9272-9A3106BE8FB4}" srcOrd="0" destOrd="0" parTransId="{F04E3395-7403-42F5-AF47-1A390AB19D01}" sibTransId="{E1D522F3-F74C-4779-945D-8B2247B10D0E}"/>
    <dgm:cxn modelId="{16C70875-10FD-4D22-9D3F-01FA6E536610}" type="presOf" srcId="{20C7A488-7F24-4180-B96F-F3B532AAE90C}" destId="{A6BDD151-2F79-425A-8F18-82DECA872BB2}" srcOrd="0" destOrd="0" presId="urn:microsoft.com/office/officeart/2005/8/layout/vList2"/>
    <dgm:cxn modelId="{E9DA9E59-1405-4978-B534-943C6FECA385}" type="presOf" srcId="{522B35B4-248A-4000-B407-D7B74CFC42FF}" destId="{0BD35D93-CF03-4E78-AD57-EB124DB2C5C3}" srcOrd="0" destOrd="1" presId="urn:microsoft.com/office/officeart/2005/8/layout/vList2"/>
    <dgm:cxn modelId="{7C397D7F-1C38-4248-BAEC-384CED9CAB38}" srcId="{64861630-F6BA-43B7-9BDB-AB3722F28CD4}" destId="{54A7D9DA-4EB6-4559-B741-3B59BEEAD640}" srcOrd="1" destOrd="0" parTransId="{3977BF41-F1B9-4A20-BDA5-7169139704C8}" sibTransId="{06340EB2-B46A-4F11-BC50-AA914999743E}"/>
    <dgm:cxn modelId="{A6F98084-656A-49FF-B246-E88F9A8BD955}" type="presOf" srcId="{54A7D9DA-4EB6-4559-B741-3B59BEEAD640}" destId="{A6BDD151-2F79-425A-8F18-82DECA872BB2}" srcOrd="0" destOrd="1" presId="urn:microsoft.com/office/officeart/2005/8/layout/vList2"/>
    <dgm:cxn modelId="{DCCDE08C-B7F5-45A8-A29F-C031ECB60B97}" type="presOf" srcId="{79CB17D3-6DC5-4FCF-9272-9A3106BE8FB4}" destId="{0BD35D93-CF03-4E78-AD57-EB124DB2C5C3}" srcOrd="0" destOrd="0" presId="urn:microsoft.com/office/officeart/2005/8/layout/vList2"/>
    <dgm:cxn modelId="{5EB22790-2E24-41D3-8A41-A6D30B57CED1}" srcId="{C9196430-271C-4F09-9342-ABC035E2E53F}" destId="{522B35B4-248A-4000-B407-D7B74CFC42FF}" srcOrd="1" destOrd="0" parTransId="{64795A0B-CAB0-4B9D-90C5-BD9DE65FFE69}" sibTransId="{C50D8FEC-FCB3-4EE3-A4E2-EB6FDFD148AB}"/>
    <dgm:cxn modelId="{4D8F7193-6B22-4971-B006-350868C56207}" type="presOf" srcId="{B1E940F8-075C-469E-B88C-100D763CD2ED}" destId="{3B4F2D38-5FFE-416E-9CC4-C13F932DA6C6}" srcOrd="0" destOrd="0" presId="urn:microsoft.com/office/officeart/2005/8/layout/vList2"/>
    <dgm:cxn modelId="{658D43A1-128E-4B9E-9D77-0F59B24A1A87}" srcId="{B1E940F8-075C-469E-B88C-100D763CD2ED}" destId="{C9196430-271C-4F09-9342-ABC035E2E53F}" srcOrd="1" destOrd="0" parTransId="{73322EAC-04A8-4130-B99E-861F8F2A9A9F}" sibTransId="{D87AF507-D867-4450-B93F-1E79A5E37449}"/>
    <dgm:cxn modelId="{EA2D62A6-0048-4234-BC46-19A35870E56A}" type="presOf" srcId="{64861630-F6BA-43B7-9BDB-AB3722F28CD4}" destId="{05BD884E-A11E-4F65-B40C-E93DF18FE433}" srcOrd="0" destOrd="0" presId="urn:microsoft.com/office/officeart/2005/8/layout/vList2"/>
    <dgm:cxn modelId="{B07E49CB-5585-4395-A6F1-8901F1A61FE1}" srcId="{B1E940F8-075C-469E-B88C-100D763CD2ED}" destId="{64861630-F6BA-43B7-9BDB-AB3722F28CD4}" srcOrd="0" destOrd="0" parTransId="{C8D5625E-3696-4B7D-AF24-69F0E3C19422}" sibTransId="{516800CF-FE5A-4BAD-A1C3-27CFD41D53EF}"/>
    <dgm:cxn modelId="{79623DD8-06DF-49BA-9796-50BF4D663547}" srcId="{64861630-F6BA-43B7-9BDB-AB3722F28CD4}" destId="{20C7A488-7F24-4180-B96F-F3B532AAE90C}" srcOrd="0" destOrd="0" parTransId="{120A6010-3FEB-4EDE-A727-83C31E622C35}" sibTransId="{3A5F7852-98AB-4304-BCBF-C3874B92C7D1}"/>
    <dgm:cxn modelId="{ED8AF1DF-6B19-4DB3-A1C3-8D1416B33C23}" type="presOf" srcId="{26ACB701-B90A-4D1B-AD09-BE2DCF2A4652}" destId="{A6BDD151-2F79-425A-8F18-82DECA872BB2}" srcOrd="0" destOrd="2" presId="urn:microsoft.com/office/officeart/2005/8/layout/vList2"/>
    <dgm:cxn modelId="{99A27FEF-CCA3-4F5A-9A2B-D1001004B022}" srcId="{64861630-F6BA-43B7-9BDB-AB3722F28CD4}" destId="{26ACB701-B90A-4D1B-AD09-BE2DCF2A4652}" srcOrd="2" destOrd="0" parTransId="{03D1A7EB-7F25-4A49-B019-6A424AA97626}" sibTransId="{2CA6E3CA-B370-47A0-859E-07BB8D2ACB53}"/>
    <dgm:cxn modelId="{3366D513-3D31-4DCE-A80A-AA75C5D1C8E4}" type="presParOf" srcId="{3B4F2D38-5FFE-416E-9CC4-C13F932DA6C6}" destId="{05BD884E-A11E-4F65-B40C-E93DF18FE433}" srcOrd="0" destOrd="0" presId="urn:microsoft.com/office/officeart/2005/8/layout/vList2"/>
    <dgm:cxn modelId="{08C22F22-7791-4909-ACB9-A6150224A729}" type="presParOf" srcId="{3B4F2D38-5FFE-416E-9CC4-C13F932DA6C6}" destId="{A6BDD151-2F79-425A-8F18-82DECA872BB2}" srcOrd="1" destOrd="0" presId="urn:microsoft.com/office/officeart/2005/8/layout/vList2"/>
    <dgm:cxn modelId="{C5154C6B-E3EA-4D4E-88D9-735396EF1549}" type="presParOf" srcId="{3B4F2D38-5FFE-416E-9CC4-C13F932DA6C6}" destId="{0E1D17CC-60C7-41D8-8822-5BCF7D81E34F}" srcOrd="2" destOrd="0" presId="urn:microsoft.com/office/officeart/2005/8/layout/vList2"/>
    <dgm:cxn modelId="{AB650614-6860-41AC-9830-8BB8F03D40FA}" type="presParOf" srcId="{3B4F2D38-5FFE-416E-9CC4-C13F932DA6C6}" destId="{0BD35D93-CF03-4E78-AD57-EB124DB2C5C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E940F8-075C-469E-B88C-100D763CD2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406FAD42-A0F4-40CD-B955-D9FCB648B78D}">
      <dgm:prSet phldrT="[Texto]"/>
      <dgm:spPr/>
      <dgm:t>
        <a:bodyPr/>
        <a:lstStyle/>
        <a:p>
          <a:r>
            <a:rPr lang="es-ES" b="1" dirty="0">
              <a:solidFill>
                <a:schemeClr val="bg1"/>
              </a:solidFill>
            </a:rPr>
            <a:t>Fecha de notificación </a:t>
          </a:r>
          <a:endParaRPr lang="es-ES" dirty="0">
            <a:solidFill>
              <a:schemeClr val="bg1"/>
            </a:solidFill>
          </a:endParaRPr>
        </a:p>
      </dgm:t>
    </dgm:pt>
    <dgm:pt modelId="{195DF4EE-DEAB-47AD-96BB-DF174E32B4D1}" type="parTrans" cxnId="{52C56804-DDA1-4966-AE27-819F91D7927E}">
      <dgm:prSet/>
      <dgm:spPr/>
      <dgm:t>
        <a:bodyPr/>
        <a:lstStyle/>
        <a:p>
          <a:endParaRPr lang="es-ES"/>
        </a:p>
      </dgm:t>
    </dgm:pt>
    <dgm:pt modelId="{4EA2D593-C5E2-4CBB-A9C3-E708EC55FD48}" type="sibTrans" cxnId="{52C56804-DDA1-4966-AE27-819F91D7927E}">
      <dgm:prSet/>
      <dgm:spPr/>
      <dgm:t>
        <a:bodyPr/>
        <a:lstStyle/>
        <a:p>
          <a:endParaRPr lang="es-ES"/>
        </a:p>
      </dgm:t>
    </dgm:pt>
    <dgm:pt modelId="{6532F7EB-BA30-4360-AA82-DC95393C1F37}">
      <dgm:prSet phldrT="[Texto]"/>
      <dgm:spPr/>
      <dgm:t>
        <a:bodyPr/>
        <a:lstStyle/>
        <a:p>
          <a:pPr>
            <a:buFont typeface="Courier New" panose="02070309020205020404" pitchFamily="49" charset="0"/>
            <a:buChar char="o"/>
          </a:pPr>
          <a:r>
            <a:rPr lang="es-ES" dirty="0"/>
            <a:t>La fecha a tener en cuenta es la denominada «fecha/hora de envío» que aparece en la carátula del mensaje generado por </a:t>
          </a:r>
          <a:r>
            <a:rPr lang="es-ES" dirty="0" err="1"/>
            <a:t>LexNET</a:t>
          </a:r>
          <a:r>
            <a:rPr lang="es-ES" dirty="0"/>
            <a:t>, porque es la que se corresponde con la fecha y hora de entrada en el buzón del servicio de notificaciones del Colegio de Procuradores. La notificación se entenderá producida al día siguiente hábil y el plazo empieza a correr al siguiente que sea hábil</a:t>
          </a:r>
        </a:p>
      </dgm:t>
    </dgm:pt>
    <dgm:pt modelId="{3C48F3BC-9C1D-47EB-B900-74F560E180D3}" type="parTrans" cxnId="{88D0BE45-CBFD-4561-9740-1217F0DCF6B7}">
      <dgm:prSet/>
      <dgm:spPr/>
      <dgm:t>
        <a:bodyPr/>
        <a:lstStyle/>
        <a:p>
          <a:endParaRPr lang="es-ES"/>
        </a:p>
      </dgm:t>
    </dgm:pt>
    <dgm:pt modelId="{A0A9749D-2A38-4458-BA78-D210FEF25574}" type="sibTrans" cxnId="{88D0BE45-CBFD-4561-9740-1217F0DCF6B7}">
      <dgm:prSet/>
      <dgm:spPr/>
      <dgm:t>
        <a:bodyPr/>
        <a:lstStyle/>
        <a:p>
          <a:endParaRPr lang="es-ES"/>
        </a:p>
      </dgm:t>
    </dgm:pt>
    <dgm:pt modelId="{A39DE914-D476-43A8-A9E9-91EDFEDA3D46}">
      <dgm:prSet/>
      <dgm:spPr/>
      <dgm:t>
        <a:bodyPr/>
        <a:lstStyle/>
        <a:p>
          <a:pPr>
            <a:buFont typeface="Courier New" panose="02070309020205020404" pitchFamily="49" charset="0"/>
            <a:buChar char="o"/>
          </a:pPr>
          <a:r>
            <a:rPr lang="es-ES" dirty="0"/>
            <a:t>No influye la concreta recepción o apertura por el procurador concernido. </a:t>
          </a:r>
        </a:p>
      </dgm:t>
    </dgm:pt>
    <dgm:pt modelId="{D5E44551-CE21-4426-82F2-AF6950ED2AB7}" type="parTrans" cxnId="{F20D00AD-6C25-4439-8D95-BBE2EB787052}">
      <dgm:prSet/>
      <dgm:spPr/>
      <dgm:t>
        <a:bodyPr/>
        <a:lstStyle/>
        <a:p>
          <a:endParaRPr lang="es-ES"/>
        </a:p>
      </dgm:t>
    </dgm:pt>
    <dgm:pt modelId="{D4D16EFD-2BDC-402C-BBA6-1326A47E0AF7}" type="sibTrans" cxnId="{F20D00AD-6C25-4439-8D95-BBE2EB787052}">
      <dgm:prSet/>
      <dgm:spPr/>
      <dgm:t>
        <a:bodyPr/>
        <a:lstStyle/>
        <a:p>
          <a:endParaRPr lang="es-ES"/>
        </a:p>
      </dgm:t>
    </dgm:pt>
    <dgm:pt modelId="{E6C3E91E-DD2E-465D-BCB5-56102E0F86D1}">
      <dgm:prSet/>
      <dgm:spPr/>
      <dgm:t>
        <a:bodyPr/>
        <a:lstStyle/>
        <a:p>
          <a:pPr>
            <a:buFont typeface="Courier New" panose="02070309020205020404" pitchFamily="49" charset="0"/>
            <a:buChar char="o"/>
          </a:pPr>
          <a:r>
            <a:rPr lang="es-ES" dirty="0"/>
            <a:t>STS 490/2021, de 6 de julio; ATS 3/11/2021 (</a:t>
          </a:r>
          <a:r>
            <a:rPr lang="es-ES" dirty="0" err="1"/>
            <a:t>rec.</a:t>
          </a:r>
          <a:r>
            <a:rPr lang="es-ES" dirty="0"/>
            <a:t> 6241/2020, ROJ: ATS 14454/2021) y los que en él se citan; ATS 9/2/2022 (</a:t>
          </a:r>
          <a:r>
            <a:rPr lang="es-ES" dirty="0" err="1"/>
            <a:t>rec.</a:t>
          </a:r>
          <a:r>
            <a:rPr lang="es-ES" dirty="0"/>
            <a:t> 293/2021); ATS 16/02/2022 (</a:t>
          </a:r>
          <a:r>
            <a:rPr lang="es-ES" dirty="0" err="1"/>
            <a:t>rec.</a:t>
          </a:r>
          <a:r>
            <a:rPr lang="es-ES" dirty="0"/>
            <a:t> 97/2021); ATS 28/2/2022 (EJU 24/2020: declaró la nulidad de la sentencia que había apreciado caducidad en la demanda de error judicial, por una providencia remitida al Colegio el 31/7/2020 y que se entendió notificada ese mismo día, cuando la notificación se produjo el siguiente día hábil)</a:t>
          </a:r>
        </a:p>
      </dgm:t>
    </dgm:pt>
    <dgm:pt modelId="{E805FC62-AED4-48A0-8F27-36C597B44B4A}" type="parTrans" cxnId="{DFA8A750-A4F3-4515-9467-DB47D69CE9D7}">
      <dgm:prSet/>
      <dgm:spPr/>
      <dgm:t>
        <a:bodyPr/>
        <a:lstStyle/>
        <a:p>
          <a:endParaRPr lang="es-ES"/>
        </a:p>
      </dgm:t>
    </dgm:pt>
    <dgm:pt modelId="{1869E35D-DFC8-4E58-B97F-BD0D4E4232CE}" type="sibTrans" cxnId="{DFA8A750-A4F3-4515-9467-DB47D69CE9D7}">
      <dgm:prSet/>
      <dgm:spPr/>
      <dgm:t>
        <a:bodyPr/>
        <a:lstStyle/>
        <a:p>
          <a:endParaRPr lang="es-ES"/>
        </a:p>
      </dgm:t>
    </dgm:pt>
    <dgm:pt modelId="{9D2D9D63-9BEA-4F1C-8585-1373DE93BBC3}" type="pres">
      <dgm:prSet presAssocID="{B1E940F8-075C-469E-B88C-100D763CD2ED}" presName="Name0" presStyleCnt="0">
        <dgm:presLayoutVars>
          <dgm:dir/>
          <dgm:animLvl val="lvl"/>
          <dgm:resizeHandles val="exact"/>
        </dgm:presLayoutVars>
      </dgm:prSet>
      <dgm:spPr/>
    </dgm:pt>
    <dgm:pt modelId="{DDC25127-D20A-48C6-9619-E5D14917135C}" type="pres">
      <dgm:prSet presAssocID="{406FAD42-A0F4-40CD-B955-D9FCB648B78D}" presName="composite" presStyleCnt="0"/>
      <dgm:spPr/>
    </dgm:pt>
    <dgm:pt modelId="{3B9C489D-225B-4725-B1F2-8D871CEB8DAB}" type="pres">
      <dgm:prSet presAssocID="{406FAD42-A0F4-40CD-B955-D9FCB648B78D}" presName="parTx" presStyleLbl="alignNode1" presStyleIdx="0" presStyleCnt="1" custLinFactNeighborX="-10" custLinFactNeighborY="-2907">
        <dgm:presLayoutVars>
          <dgm:chMax val="0"/>
          <dgm:chPref val="0"/>
          <dgm:bulletEnabled val="1"/>
        </dgm:presLayoutVars>
      </dgm:prSet>
      <dgm:spPr/>
    </dgm:pt>
    <dgm:pt modelId="{A224D8E7-84F9-45AE-A601-C28C1DDFCD39}" type="pres">
      <dgm:prSet presAssocID="{406FAD42-A0F4-40CD-B955-D9FCB648B78D}" presName="desTx" presStyleLbl="alignAccFollowNode1" presStyleIdx="0" presStyleCnt="1">
        <dgm:presLayoutVars>
          <dgm:bulletEnabled val="1"/>
        </dgm:presLayoutVars>
      </dgm:prSet>
      <dgm:spPr/>
    </dgm:pt>
  </dgm:ptLst>
  <dgm:cxnLst>
    <dgm:cxn modelId="{52C56804-DDA1-4966-AE27-819F91D7927E}" srcId="{B1E940F8-075C-469E-B88C-100D763CD2ED}" destId="{406FAD42-A0F4-40CD-B955-D9FCB648B78D}" srcOrd="0" destOrd="0" parTransId="{195DF4EE-DEAB-47AD-96BB-DF174E32B4D1}" sibTransId="{4EA2D593-C5E2-4CBB-A9C3-E708EC55FD48}"/>
    <dgm:cxn modelId="{B8DBF11C-376C-4D46-A81D-248F65BCAA54}" type="presOf" srcId="{6532F7EB-BA30-4360-AA82-DC95393C1F37}" destId="{A224D8E7-84F9-45AE-A601-C28C1DDFCD39}" srcOrd="0" destOrd="0" presId="urn:microsoft.com/office/officeart/2005/8/layout/hList1"/>
    <dgm:cxn modelId="{8850BE3A-8EE3-4433-B7D9-A386DAECD6AB}" type="presOf" srcId="{B1E940F8-075C-469E-B88C-100D763CD2ED}" destId="{9D2D9D63-9BEA-4F1C-8585-1373DE93BBC3}" srcOrd="0" destOrd="0" presId="urn:microsoft.com/office/officeart/2005/8/layout/hList1"/>
    <dgm:cxn modelId="{88D0BE45-CBFD-4561-9740-1217F0DCF6B7}" srcId="{406FAD42-A0F4-40CD-B955-D9FCB648B78D}" destId="{6532F7EB-BA30-4360-AA82-DC95393C1F37}" srcOrd="0" destOrd="0" parTransId="{3C48F3BC-9C1D-47EB-B900-74F560E180D3}" sibTransId="{A0A9749D-2A38-4458-BA78-D210FEF25574}"/>
    <dgm:cxn modelId="{52C4E36D-D211-4C4E-8D8A-C6237C54CF5F}" type="presOf" srcId="{A39DE914-D476-43A8-A9E9-91EDFEDA3D46}" destId="{A224D8E7-84F9-45AE-A601-C28C1DDFCD39}" srcOrd="0" destOrd="1" presId="urn:microsoft.com/office/officeart/2005/8/layout/hList1"/>
    <dgm:cxn modelId="{DFA8A750-A4F3-4515-9467-DB47D69CE9D7}" srcId="{406FAD42-A0F4-40CD-B955-D9FCB648B78D}" destId="{E6C3E91E-DD2E-465D-BCB5-56102E0F86D1}" srcOrd="2" destOrd="0" parTransId="{E805FC62-AED4-48A0-8F27-36C597B44B4A}" sibTransId="{1869E35D-DFC8-4E58-B97F-BD0D4E4232CE}"/>
    <dgm:cxn modelId="{1ACD3586-2FE6-4B1C-844B-000E36F4ECA4}" type="presOf" srcId="{406FAD42-A0F4-40CD-B955-D9FCB648B78D}" destId="{3B9C489D-225B-4725-B1F2-8D871CEB8DAB}" srcOrd="0" destOrd="0" presId="urn:microsoft.com/office/officeart/2005/8/layout/hList1"/>
    <dgm:cxn modelId="{F20D00AD-6C25-4439-8D95-BBE2EB787052}" srcId="{406FAD42-A0F4-40CD-B955-D9FCB648B78D}" destId="{A39DE914-D476-43A8-A9E9-91EDFEDA3D46}" srcOrd="1" destOrd="0" parTransId="{D5E44551-CE21-4426-82F2-AF6950ED2AB7}" sibTransId="{D4D16EFD-2BDC-402C-BBA6-1326A47E0AF7}"/>
    <dgm:cxn modelId="{EF0D3FF1-49F0-4046-97BC-EC71965EE5F7}" type="presOf" srcId="{E6C3E91E-DD2E-465D-BCB5-56102E0F86D1}" destId="{A224D8E7-84F9-45AE-A601-C28C1DDFCD39}" srcOrd="0" destOrd="2" presId="urn:microsoft.com/office/officeart/2005/8/layout/hList1"/>
    <dgm:cxn modelId="{A6ACD2BC-6579-4B35-BFA4-43EC7F88CD14}" type="presParOf" srcId="{9D2D9D63-9BEA-4F1C-8585-1373DE93BBC3}" destId="{DDC25127-D20A-48C6-9619-E5D14917135C}" srcOrd="0" destOrd="0" presId="urn:microsoft.com/office/officeart/2005/8/layout/hList1"/>
    <dgm:cxn modelId="{ACBE4003-3CF4-4875-962F-797C55C96EF8}" type="presParOf" srcId="{DDC25127-D20A-48C6-9619-E5D14917135C}" destId="{3B9C489D-225B-4725-B1F2-8D871CEB8DAB}" srcOrd="0" destOrd="0" presId="urn:microsoft.com/office/officeart/2005/8/layout/hList1"/>
    <dgm:cxn modelId="{6F3218B1-AF9E-4F81-B2FD-4720D1A9B7B8}" type="presParOf" srcId="{DDC25127-D20A-48C6-9619-E5D14917135C}" destId="{A224D8E7-84F9-45AE-A601-C28C1DDFCD3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E940F8-075C-469E-B88C-100D763CD2E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406FAD42-A0F4-40CD-B955-D9FCB648B78D}">
      <dgm:prSet phldrT="[Texto]"/>
      <dgm:spPr/>
      <dgm:t>
        <a:bodyPr/>
        <a:lstStyle/>
        <a:p>
          <a:r>
            <a:rPr lang="es-ES" b="1" dirty="0">
              <a:solidFill>
                <a:schemeClr val="bg1"/>
              </a:solidFill>
            </a:rPr>
            <a:t>Art. 162.1 LEC</a:t>
          </a:r>
          <a:endParaRPr lang="es-ES" dirty="0">
            <a:solidFill>
              <a:schemeClr val="bg1"/>
            </a:solidFill>
          </a:endParaRPr>
        </a:p>
      </dgm:t>
    </dgm:pt>
    <dgm:pt modelId="{195DF4EE-DEAB-47AD-96BB-DF174E32B4D1}" type="parTrans" cxnId="{52C56804-DDA1-4966-AE27-819F91D7927E}">
      <dgm:prSet/>
      <dgm:spPr/>
      <dgm:t>
        <a:bodyPr/>
        <a:lstStyle/>
        <a:p>
          <a:endParaRPr lang="es-ES"/>
        </a:p>
      </dgm:t>
    </dgm:pt>
    <dgm:pt modelId="{4EA2D593-C5E2-4CBB-A9C3-E708EC55FD48}" type="sibTrans" cxnId="{52C56804-DDA1-4966-AE27-819F91D7927E}">
      <dgm:prSet/>
      <dgm:spPr/>
      <dgm:t>
        <a:bodyPr/>
        <a:lstStyle/>
        <a:p>
          <a:endParaRPr lang="es-ES"/>
        </a:p>
      </dgm:t>
    </dgm:pt>
    <dgm:pt modelId="{6532F7EB-BA30-4360-AA82-DC95393C1F37}">
      <dgm:prSet phldrT="[Texto]"/>
      <dgm:spPr/>
      <dgm:t>
        <a:bodyPr/>
        <a:lstStyle/>
        <a:p>
          <a:pPr>
            <a:buFont typeface="Courier New" panose="02070309020205020404" pitchFamily="49" charset="0"/>
            <a:buNone/>
          </a:pPr>
          <a:r>
            <a:rPr lang="es-ES" dirty="0"/>
            <a:t>Acuerdo no jurisdiccional del Pleno de la Sala 4ª TS de 6 de julio de 2016</a:t>
          </a:r>
        </a:p>
      </dgm:t>
    </dgm:pt>
    <dgm:pt modelId="{3C48F3BC-9C1D-47EB-B900-74F560E180D3}" type="parTrans" cxnId="{88D0BE45-CBFD-4561-9740-1217F0DCF6B7}">
      <dgm:prSet/>
      <dgm:spPr/>
      <dgm:t>
        <a:bodyPr/>
        <a:lstStyle/>
        <a:p>
          <a:endParaRPr lang="es-ES"/>
        </a:p>
      </dgm:t>
    </dgm:pt>
    <dgm:pt modelId="{A0A9749D-2A38-4458-BA78-D210FEF25574}" type="sibTrans" cxnId="{88D0BE45-CBFD-4561-9740-1217F0DCF6B7}">
      <dgm:prSet/>
      <dgm:spPr/>
      <dgm:t>
        <a:bodyPr/>
        <a:lstStyle/>
        <a:p>
          <a:endParaRPr lang="es-ES"/>
        </a:p>
      </dgm:t>
    </dgm:pt>
    <dgm:pt modelId="{051E8E81-A843-4921-A78D-4448BB331920}">
      <dgm:prSet/>
      <dgm:spPr/>
      <dgm:t>
        <a:bodyPr/>
        <a:lstStyle/>
        <a:p>
          <a:pPr>
            <a:buFont typeface="Courier New" panose="02070309020205020404" pitchFamily="49" charset="0"/>
            <a:buNone/>
          </a:pPr>
          <a:r>
            <a:rPr lang="es-ES" dirty="0"/>
            <a:t>B) Si se accede al contenido el día de su remisión o durante los tres días hábiles posteriores, la notificación se entiende realizada al día siguiente de dicho acceso. De este modo, si se accede el día tercero, la notificación se entiende realizada el cuarto día hábil y los plazos comienzan a computar desde el quinto.</a:t>
          </a:r>
        </a:p>
      </dgm:t>
    </dgm:pt>
    <dgm:pt modelId="{27956C53-3216-4577-B488-62FB7088F097}" type="parTrans" cxnId="{197EC53A-19C3-4503-82B4-8E717453D624}">
      <dgm:prSet/>
      <dgm:spPr/>
      <dgm:t>
        <a:bodyPr/>
        <a:lstStyle/>
        <a:p>
          <a:endParaRPr lang="es-ES"/>
        </a:p>
      </dgm:t>
    </dgm:pt>
    <dgm:pt modelId="{5C5C170A-3652-4F06-AC6F-181ABEC81A04}" type="sibTrans" cxnId="{197EC53A-19C3-4503-82B4-8E717453D624}">
      <dgm:prSet/>
      <dgm:spPr/>
      <dgm:t>
        <a:bodyPr/>
        <a:lstStyle/>
        <a:p>
          <a:endParaRPr lang="es-ES"/>
        </a:p>
      </dgm:t>
    </dgm:pt>
    <dgm:pt modelId="{AAA450F6-9C98-419E-9528-CFA2E406CF2A}">
      <dgm:prSet/>
      <dgm:spPr/>
      <dgm:t>
        <a:bodyPr/>
        <a:lstStyle/>
        <a:p>
          <a:pPr>
            <a:buFont typeface="Courier New" panose="02070309020205020404" pitchFamily="49" charset="0"/>
            <a:buNone/>
          </a:pPr>
          <a:r>
            <a:rPr lang="es-ES" dirty="0"/>
            <a:t>A) Cuando haya constancia de la correcta remisión del acto de comunicación y transcurran tres días hábiles sin que el destinatario acceda a su contenido, se entenderá que la comunicación ha sido efectuada con plenos efectos procesales. En este caso los plazos para desarrollar actuaciones impugnatorias comenzarán a computarse desde el día siguiente al tercero, todos ellos hábiles.</a:t>
          </a:r>
        </a:p>
      </dgm:t>
    </dgm:pt>
    <dgm:pt modelId="{A32D2D90-80A6-4DF6-97BE-64482E608729}" type="parTrans" cxnId="{729CFBAD-706C-480A-A754-295AD367DC0B}">
      <dgm:prSet/>
      <dgm:spPr/>
      <dgm:t>
        <a:bodyPr/>
        <a:lstStyle/>
        <a:p>
          <a:endParaRPr lang="es-ES"/>
        </a:p>
      </dgm:t>
    </dgm:pt>
    <dgm:pt modelId="{21A30A1F-B82D-4F0F-BC60-4EEB2B0BED2D}" type="sibTrans" cxnId="{729CFBAD-706C-480A-A754-295AD367DC0B}">
      <dgm:prSet/>
      <dgm:spPr/>
      <dgm:t>
        <a:bodyPr/>
        <a:lstStyle/>
        <a:p>
          <a:endParaRPr lang="es-ES"/>
        </a:p>
      </dgm:t>
    </dgm:pt>
    <dgm:pt modelId="{9D2D9D63-9BEA-4F1C-8585-1373DE93BBC3}" type="pres">
      <dgm:prSet presAssocID="{B1E940F8-075C-469E-B88C-100D763CD2ED}" presName="Name0" presStyleCnt="0">
        <dgm:presLayoutVars>
          <dgm:dir/>
          <dgm:animLvl val="lvl"/>
          <dgm:resizeHandles val="exact"/>
        </dgm:presLayoutVars>
      </dgm:prSet>
      <dgm:spPr/>
    </dgm:pt>
    <dgm:pt modelId="{DDC25127-D20A-48C6-9619-E5D14917135C}" type="pres">
      <dgm:prSet presAssocID="{406FAD42-A0F4-40CD-B955-D9FCB648B78D}" presName="composite" presStyleCnt="0"/>
      <dgm:spPr/>
    </dgm:pt>
    <dgm:pt modelId="{3B9C489D-225B-4725-B1F2-8D871CEB8DAB}" type="pres">
      <dgm:prSet presAssocID="{406FAD42-A0F4-40CD-B955-D9FCB648B78D}" presName="parTx" presStyleLbl="alignNode1" presStyleIdx="0" presStyleCnt="1" custLinFactNeighborY="1630">
        <dgm:presLayoutVars>
          <dgm:chMax val="0"/>
          <dgm:chPref val="0"/>
          <dgm:bulletEnabled val="1"/>
        </dgm:presLayoutVars>
      </dgm:prSet>
      <dgm:spPr/>
    </dgm:pt>
    <dgm:pt modelId="{A224D8E7-84F9-45AE-A601-C28C1DDFCD39}" type="pres">
      <dgm:prSet presAssocID="{406FAD42-A0F4-40CD-B955-D9FCB648B78D}" presName="desTx" presStyleLbl="alignAccFollowNode1" presStyleIdx="0" presStyleCnt="1">
        <dgm:presLayoutVars>
          <dgm:bulletEnabled val="1"/>
        </dgm:presLayoutVars>
      </dgm:prSet>
      <dgm:spPr/>
    </dgm:pt>
  </dgm:ptLst>
  <dgm:cxnLst>
    <dgm:cxn modelId="{52C56804-DDA1-4966-AE27-819F91D7927E}" srcId="{B1E940F8-075C-469E-B88C-100D763CD2ED}" destId="{406FAD42-A0F4-40CD-B955-D9FCB648B78D}" srcOrd="0" destOrd="0" parTransId="{195DF4EE-DEAB-47AD-96BB-DF174E32B4D1}" sibTransId="{4EA2D593-C5E2-4CBB-A9C3-E708EC55FD48}"/>
    <dgm:cxn modelId="{B8DBF11C-376C-4D46-A81D-248F65BCAA54}" type="presOf" srcId="{6532F7EB-BA30-4360-AA82-DC95393C1F37}" destId="{A224D8E7-84F9-45AE-A601-C28C1DDFCD39}" srcOrd="0" destOrd="0" presId="urn:microsoft.com/office/officeart/2005/8/layout/hList1"/>
    <dgm:cxn modelId="{FDDEE52A-BF39-4FCD-844A-0465F82F6AE0}" type="presOf" srcId="{051E8E81-A843-4921-A78D-4448BB331920}" destId="{A224D8E7-84F9-45AE-A601-C28C1DDFCD39}" srcOrd="0" destOrd="2" presId="urn:microsoft.com/office/officeart/2005/8/layout/hList1"/>
    <dgm:cxn modelId="{8850BE3A-8EE3-4433-B7D9-A386DAECD6AB}" type="presOf" srcId="{B1E940F8-075C-469E-B88C-100D763CD2ED}" destId="{9D2D9D63-9BEA-4F1C-8585-1373DE93BBC3}" srcOrd="0" destOrd="0" presId="urn:microsoft.com/office/officeart/2005/8/layout/hList1"/>
    <dgm:cxn modelId="{197EC53A-19C3-4503-82B4-8E717453D624}" srcId="{406FAD42-A0F4-40CD-B955-D9FCB648B78D}" destId="{051E8E81-A843-4921-A78D-4448BB331920}" srcOrd="2" destOrd="0" parTransId="{27956C53-3216-4577-B488-62FB7088F097}" sibTransId="{5C5C170A-3652-4F06-AC6F-181ABEC81A04}"/>
    <dgm:cxn modelId="{88D0BE45-CBFD-4561-9740-1217F0DCF6B7}" srcId="{406FAD42-A0F4-40CD-B955-D9FCB648B78D}" destId="{6532F7EB-BA30-4360-AA82-DC95393C1F37}" srcOrd="0" destOrd="0" parTransId="{3C48F3BC-9C1D-47EB-B900-74F560E180D3}" sibTransId="{A0A9749D-2A38-4458-BA78-D210FEF25574}"/>
    <dgm:cxn modelId="{1ACD3586-2FE6-4B1C-844B-000E36F4ECA4}" type="presOf" srcId="{406FAD42-A0F4-40CD-B955-D9FCB648B78D}" destId="{3B9C489D-225B-4725-B1F2-8D871CEB8DAB}" srcOrd="0" destOrd="0" presId="urn:microsoft.com/office/officeart/2005/8/layout/hList1"/>
    <dgm:cxn modelId="{0BDF9A92-4C33-4FDA-9DAA-A6ECC2A1D2EA}" type="presOf" srcId="{AAA450F6-9C98-419E-9528-CFA2E406CF2A}" destId="{A224D8E7-84F9-45AE-A601-C28C1DDFCD39}" srcOrd="0" destOrd="1" presId="urn:microsoft.com/office/officeart/2005/8/layout/hList1"/>
    <dgm:cxn modelId="{729CFBAD-706C-480A-A754-295AD367DC0B}" srcId="{406FAD42-A0F4-40CD-B955-D9FCB648B78D}" destId="{AAA450F6-9C98-419E-9528-CFA2E406CF2A}" srcOrd="1" destOrd="0" parTransId="{A32D2D90-80A6-4DF6-97BE-64482E608729}" sibTransId="{21A30A1F-B82D-4F0F-BC60-4EEB2B0BED2D}"/>
    <dgm:cxn modelId="{A6ACD2BC-6579-4B35-BFA4-43EC7F88CD14}" type="presParOf" srcId="{9D2D9D63-9BEA-4F1C-8585-1373DE93BBC3}" destId="{DDC25127-D20A-48C6-9619-E5D14917135C}" srcOrd="0" destOrd="0" presId="urn:microsoft.com/office/officeart/2005/8/layout/hList1"/>
    <dgm:cxn modelId="{ACBE4003-3CF4-4875-962F-797C55C96EF8}" type="presParOf" srcId="{DDC25127-D20A-48C6-9619-E5D14917135C}" destId="{3B9C489D-225B-4725-B1F2-8D871CEB8DAB}" srcOrd="0" destOrd="0" presId="urn:microsoft.com/office/officeart/2005/8/layout/hList1"/>
    <dgm:cxn modelId="{6F3218B1-AF9E-4F81-B2FD-4720D1A9B7B8}" type="presParOf" srcId="{DDC25127-D20A-48C6-9619-E5D14917135C}" destId="{A224D8E7-84F9-45AE-A601-C28C1DDFCD3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E940F8-075C-469E-B88C-100D763CD2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2400" b="1" dirty="0">
              <a:solidFill>
                <a:schemeClr val="bg1"/>
              </a:solidFill>
            </a:rPr>
            <a:t>STS 544/2020, de 20 de octubre</a:t>
          </a:r>
          <a:endParaRPr lang="es-ES" sz="2400" dirty="0">
            <a:solidFill>
              <a:schemeClr val="bg1"/>
            </a:solidFill>
          </a:endParaRP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7306154-89DC-4010-8E77-C9EC82A99C51}">
      <dgm:prSet phldrT="[Texto]"/>
      <dgm:spPr/>
      <dgm:t>
        <a:bodyPr/>
        <a:lstStyle/>
        <a:p>
          <a:r>
            <a:rPr lang="es-ES" dirty="0"/>
            <a:t>Medio de transmisión seguro de información que, mediante el uso de técnicas criptográficas, garantiza todos los pasos propios de cualquier proceso de comunicación bidireccional. Art. 13 RD 1065/2015</a:t>
          </a:r>
        </a:p>
      </dgm:t>
    </dgm:pt>
    <dgm:pt modelId="{7D602EF5-11E5-43B3-8F24-3CA8998F4551}" type="parTrans" cxnId="{8AE2CDE1-B229-4DB7-A70F-4DDC8F5B116F}">
      <dgm:prSet/>
      <dgm:spPr/>
      <dgm:t>
        <a:bodyPr/>
        <a:lstStyle/>
        <a:p>
          <a:endParaRPr lang="es-ES"/>
        </a:p>
      </dgm:t>
    </dgm:pt>
    <dgm:pt modelId="{FE0595B3-5007-43F7-A849-15B32238DA89}" type="sibTrans" cxnId="{8AE2CDE1-B229-4DB7-A70F-4DDC8F5B116F}">
      <dgm:prSet/>
      <dgm:spPr/>
      <dgm:t>
        <a:bodyPr/>
        <a:lstStyle/>
        <a:p>
          <a:endParaRPr lang="es-ES"/>
        </a:p>
      </dgm:t>
    </dgm:pt>
    <dgm:pt modelId="{895D5AE5-F1AE-4597-9B62-65061FF145B7}">
      <dgm:prSet phldrT="[Texto]"/>
      <dgm:spPr/>
      <dgm:t>
        <a:bodyPr/>
        <a:lstStyle/>
        <a:p>
          <a:r>
            <a:rPr lang="es-ES" dirty="0"/>
            <a:t>No constituye un fin en sí mismo sino un instrumento para facilitar el trabajo. No puede ser impedimento para la obtención de la tutela judicial efectiva (STC 55/2019 y 34/2020)</a:t>
          </a:r>
        </a:p>
      </dgm:t>
    </dgm:pt>
    <dgm:pt modelId="{21E08216-7DD2-4830-BB38-0D0DB8815CEB}" type="parTrans" cxnId="{C27D946B-0CBE-4FC3-B29E-2FE25F5B454B}">
      <dgm:prSet/>
      <dgm:spPr/>
      <dgm:t>
        <a:bodyPr/>
        <a:lstStyle/>
        <a:p>
          <a:endParaRPr lang="es-ES"/>
        </a:p>
      </dgm:t>
    </dgm:pt>
    <dgm:pt modelId="{9ED6AA5D-233B-435C-8FD6-402514A9D2F5}" type="sibTrans" cxnId="{C27D946B-0CBE-4FC3-B29E-2FE25F5B454B}">
      <dgm:prSet/>
      <dgm:spPr/>
      <dgm:t>
        <a:bodyPr/>
        <a:lstStyle/>
        <a:p>
          <a:endParaRPr lang="es-ES"/>
        </a:p>
      </dgm:t>
    </dgm:pt>
    <dgm:pt modelId="{1BC8A449-90BE-44E3-8F27-9D10ACF46535}">
      <dgm:prSet phldrT="[Texto]"/>
      <dgm:spPr/>
      <dgm:t>
        <a:bodyPr/>
        <a:lstStyle/>
        <a:p>
          <a:r>
            <a:rPr lang="es-ES" b="0" i="0" dirty="0"/>
            <a:t>Las incidencias acaecidas en las comunicaciones electrónicas que puedan afectar a los derechos de las partes deberán ser atendidas y resueltas bien sea por el letrado de la administración de justicia o, en su caso, por el titular del órgano judicial competente. </a:t>
          </a:r>
          <a:endParaRPr lang="es-ES" dirty="0"/>
        </a:p>
      </dgm:t>
    </dgm:pt>
    <dgm:pt modelId="{80EEEE89-19AC-4448-BB57-27A2568A6C8D}" type="parTrans" cxnId="{2F9208DF-C0C7-4A80-B10A-EAD48FD74471}">
      <dgm:prSet/>
      <dgm:spPr/>
      <dgm:t>
        <a:bodyPr/>
        <a:lstStyle/>
        <a:p>
          <a:endParaRPr lang="es-ES"/>
        </a:p>
      </dgm:t>
    </dgm:pt>
    <dgm:pt modelId="{B12C7FC5-9F5A-406D-B183-CEFF645617BC}" type="sibTrans" cxnId="{2F9208DF-C0C7-4A80-B10A-EAD48FD74471}">
      <dgm:prSet/>
      <dgm:spPr/>
      <dgm:t>
        <a:bodyPr/>
        <a:lstStyle/>
        <a:p>
          <a:endParaRPr lang="es-ES"/>
        </a:p>
      </dgm:t>
    </dgm:pt>
    <dgm:pt modelId="{439F91E1-16A9-4D4A-B5E7-BA1E5D5B4F79}" type="pres">
      <dgm:prSet presAssocID="{B1E940F8-075C-469E-B88C-100D763CD2ED}" presName="linear" presStyleCnt="0">
        <dgm:presLayoutVars>
          <dgm:dir/>
          <dgm:animLvl val="lvl"/>
          <dgm:resizeHandles val="exact"/>
        </dgm:presLayoutVars>
      </dgm:prSet>
      <dgm:spPr/>
    </dgm:pt>
    <dgm:pt modelId="{BE5FD650-55B6-485D-AF6D-8F4EB666BA91}" type="pres">
      <dgm:prSet presAssocID="{64861630-F6BA-43B7-9BDB-AB3722F28CD4}" presName="parentLin" presStyleCnt="0"/>
      <dgm:spPr/>
    </dgm:pt>
    <dgm:pt modelId="{AB169684-064B-490C-9C52-844A34A9455E}" type="pres">
      <dgm:prSet presAssocID="{64861630-F6BA-43B7-9BDB-AB3722F28CD4}" presName="parentLeftMargin" presStyleLbl="node1" presStyleIdx="0" presStyleCnt="1"/>
      <dgm:spPr/>
    </dgm:pt>
    <dgm:pt modelId="{F77EB75A-657D-453C-B539-F0176A1554D6}" type="pres">
      <dgm:prSet presAssocID="{64861630-F6BA-43B7-9BDB-AB3722F28CD4}" presName="parentText" presStyleLbl="node1" presStyleIdx="0" presStyleCnt="1">
        <dgm:presLayoutVars>
          <dgm:chMax val="0"/>
          <dgm:bulletEnabled val="1"/>
        </dgm:presLayoutVars>
      </dgm:prSet>
      <dgm:spPr/>
    </dgm:pt>
    <dgm:pt modelId="{1863BA78-0722-4A19-A39F-DC9449300367}" type="pres">
      <dgm:prSet presAssocID="{64861630-F6BA-43B7-9BDB-AB3722F28CD4}" presName="negativeSpace" presStyleCnt="0"/>
      <dgm:spPr/>
    </dgm:pt>
    <dgm:pt modelId="{0D22656C-FBF3-4ECC-BEDC-DB22D9EC37E3}" type="pres">
      <dgm:prSet presAssocID="{64861630-F6BA-43B7-9BDB-AB3722F28CD4}" presName="childText" presStyleLbl="conFgAcc1" presStyleIdx="0" presStyleCnt="1">
        <dgm:presLayoutVars>
          <dgm:bulletEnabled val="1"/>
        </dgm:presLayoutVars>
      </dgm:prSet>
      <dgm:spPr/>
    </dgm:pt>
  </dgm:ptLst>
  <dgm:cxnLst>
    <dgm:cxn modelId="{E6054D3E-3531-4E53-851B-93CAC52F37E9}" type="presOf" srcId="{1BC8A449-90BE-44E3-8F27-9D10ACF46535}" destId="{0D22656C-FBF3-4ECC-BEDC-DB22D9EC37E3}" srcOrd="0" destOrd="2" presId="urn:microsoft.com/office/officeart/2005/8/layout/list1"/>
    <dgm:cxn modelId="{C27D946B-0CBE-4FC3-B29E-2FE25F5B454B}" srcId="{64861630-F6BA-43B7-9BDB-AB3722F28CD4}" destId="{895D5AE5-F1AE-4597-9B62-65061FF145B7}" srcOrd="1" destOrd="0" parTransId="{21E08216-7DD2-4830-BB38-0D0DB8815CEB}" sibTransId="{9ED6AA5D-233B-435C-8FD6-402514A9D2F5}"/>
    <dgm:cxn modelId="{58088D84-E45E-47F0-982C-70CE1F01F154}" type="presOf" srcId="{64861630-F6BA-43B7-9BDB-AB3722F28CD4}" destId="{AB169684-064B-490C-9C52-844A34A9455E}" srcOrd="0" destOrd="0" presId="urn:microsoft.com/office/officeart/2005/8/layout/list1"/>
    <dgm:cxn modelId="{AAC2F1B0-FB88-48B6-9F36-9630663B1B83}" type="presOf" srcId="{895D5AE5-F1AE-4597-9B62-65061FF145B7}" destId="{0D22656C-FBF3-4ECC-BEDC-DB22D9EC37E3}" srcOrd="0" destOrd="1" presId="urn:microsoft.com/office/officeart/2005/8/layout/list1"/>
    <dgm:cxn modelId="{DCBE06C4-723B-48F8-A107-C2C2815CF623}" type="presOf" srcId="{64861630-F6BA-43B7-9BDB-AB3722F28CD4}" destId="{F77EB75A-657D-453C-B539-F0176A1554D6}" srcOrd="1" destOrd="0" presId="urn:microsoft.com/office/officeart/2005/8/layout/list1"/>
    <dgm:cxn modelId="{B07E49CB-5585-4395-A6F1-8901F1A61FE1}" srcId="{B1E940F8-075C-469E-B88C-100D763CD2ED}" destId="{64861630-F6BA-43B7-9BDB-AB3722F28CD4}" srcOrd="0" destOrd="0" parTransId="{C8D5625E-3696-4B7D-AF24-69F0E3C19422}" sibTransId="{516800CF-FE5A-4BAD-A1C3-27CFD41D53EF}"/>
    <dgm:cxn modelId="{985CDFCC-139F-4872-B747-07638707D36D}" type="presOf" srcId="{C7306154-89DC-4010-8E77-C9EC82A99C51}" destId="{0D22656C-FBF3-4ECC-BEDC-DB22D9EC37E3}" srcOrd="0" destOrd="0" presId="urn:microsoft.com/office/officeart/2005/8/layout/list1"/>
    <dgm:cxn modelId="{2F9208DF-C0C7-4A80-B10A-EAD48FD74471}" srcId="{64861630-F6BA-43B7-9BDB-AB3722F28CD4}" destId="{1BC8A449-90BE-44E3-8F27-9D10ACF46535}" srcOrd="2" destOrd="0" parTransId="{80EEEE89-19AC-4448-BB57-27A2568A6C8D}" sibTransId="{B12C7FC5-9F5A-406D-B183-CEFF645617BC}"/>
    <dgm:cxn modelId="{8AE2CDE1-B229-4DB7-A70F-4DDC8F5B116F}" srcId="{64861630-F6BA-43B7-9BDB-AB3722F28CD4}" destId="{C7306154-89DC-4010-8E77-C9EC82A99C51}" srcOrd="0" destOrd="0" parTransId="{7D602EF5-11E5-43B3-8F24-3CA8998F4551}" sibTransId="{FE0595B3-5007-43F7-A849-15B32238DA89}"/>
    <dgm:cxn modelId="{72DDC0E4-C7ED-47A8-94D9-96E935E272CA}" type="presOf" srcId="{B1E940F8-075C-469E-B88C-100D763CD2ED}" destId="{439F91E1-16A9-4D4A-B5E7-BA1E5D5B4F79}" srcOrd="0" destOrd="0" presId="urn:microsoft.com/office/officeart/2005/8/layout/list1"/>
    <dgm:cxn modelId="{3CA135D9-CF1E-4A52-814F-D24700E370D1}" type="presParOf" srcId="{439F91E1-16A9-4D4A-B5E7-BA1E5D5B4F79}" destId="{BE5FD650-55B6-485D-AF6D-8F4EB666BA91}" srcOrd="0" destOrd="0" presId="urn:microsoft.com/office/officeart/2005/8/layout/list1"/>
    <dgm:cxn modelId="{11ABCC6D-7F1F-4AE6-9494-7B63B5487F31}" type="presParOf" srcId="{BE5FD650-55B6-485D-AF6D-8F4EB666BA91}" destId="{AB169684-064B-490C-9C52-844A34A9455E}" srcOrd="0" destOrd="0" presId="urn:microsoft.com/office/officeart/2005/8/layout/list1"/>
    <dgm:cxn modelId="{DC8E0DDF-4BD5-4F7D-969C-D06FBC88511E}" type="presParOf" srcId="{BE5FD650-55B6-485D-AF6D-8F4EB666BA91}" destId="{F77EB75A-657D-453C-B539-F0176A1554D6}" srcOrd="1" destOrd="0" presId="urn:microsoft.com/office/officeart/2005/8/layout/list1"/>
    <dgm:cxn modelId="{F51517E5-2656-4158-B859-BBBD4455D82F}" type="presParOf" srcId="{439F91E1-16A9-4D4A-B5E7-BA1E5D5B4F79}" destId="{1863BA78-0722-4A19-A39F-DC9449300367}" srcOrd="1" destOrd="0" presId="urn:microsoft.com/office/officeart/2005/8/layout/list1"/>
    <dgm:cxn modelId="{5494A351-FA0A-4E83-AD4D-56252BF715A1}" type="presParOf" srcId="{439F91E1-16A9-4D4A-B5E7-BA1E5D5B4F79}" destId="{0D22656C-FBF3-4ECC-BEDC-DB22D9EC37E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E940F8-075C-469E-B88C-100D763CD2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2400" dirty="0"/>
            <a:t>STC 6/2019, de 17 de enero, 55/2019, de 6 de mayo, y 34/2020, de 24 de febrero </a:t>
          </a: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7306154-89DC-4010-8E77-C9EC82A99C51}">
      <dgm:prSet phldrT="[Texto]"/>
      <dgm:spPr/>
      <dgm:t>
        <a:bodyPr/>
        <a:lstStyle/>
        <a:p>
          <a:r>
            <a:rPr lang="es-ES" dirty="0"/>
            <a:t>«No pueden en ningún caso erigirse tales medios tecnológicos, en impedimento o valladar para la obtención de la tutela judicial»</a:t>
          </a:r>
        </a:p>
      </dgm:t>
    </dgm:pt>
    <dgm:pt modelId="{7D602EF5-11E5-43B3-8F24-3CA8998F4551}" type="parTrans" cxnId="{8AE2CDE1-B229-4DB7-A70F-4DDC8F5B116F}">
      <dgm:prSet/>
      <dgm:spPr/>
      <dgm:t>
        <a:bodyPr/>
        <a:lstStyle/>
        <a:p>
          <a:endParaRPr lang="es-ES"/>
        </a:p>
      </dgm:t>
    </dgm:pt>
    <dgm:pt modelId="{FE0595B3-5007-43F7-A849-15B32238DA89}" type="sibTrans" cxnId="{8AE2CDE1-B229-4DB7-A70F-4DDC8F5B116F}">
      <dgm:prSet/>
      <dgm:spPr/>
      <dgm:t>
        <a:bodyPr/>
        <a:lstStyle/>
        <a:p>
          <a:endParaRPr lang="es-ES"/>
        </a:p>
      </dgm:t>
    </dgm:pt>
    <dgm:pt modelId="{34674A14-3623-4768-95AC-EE000AF40550}">
      <dgm:prSet phldrT="[Texto]"/>
      <dgm:spPr/>
      <dgm:t>
        <a:bodyPr/>
        <a:lstStyle/>
        <a:p>
          <a:endParaRPr lang="es-ES" dirty="0"/>
        </a:p>
      </dgm:t>
    </dgm:pt>
    <dgm:pt modelId="{F9E27277-1BB1-4082-99E5-85D52C87671C}" type="parTrans" cxnId="{6AB6F025-90E1-4F0F-BF97-60AD0D522CE9}">
      <dgm:prSet/>
      <dgm:spPr/>
      <dgm:t>
        <a:bodyPr/>
        <a:lstStyle/>
        <a:p>
          <a:endParaRPr lang="es-ES"/>
        </a:p>
      </dgm:t>
    </dgm:pt>
    <dgm:pt modelId="{15F282FD-1583-451E-9C70-63FD27777CD3}" type="sibTrans" cxnId="{6AB6F025-90E1-4F0F-BF97-60AD0D522CE9}">
      <dgm:prSet/>
      <dgm:spPr/>
      <dgm:t>
        <a:bodyPr/>
        <a:lstStyle/>
        <a:p>
          <a:endParaRPr lang="es-ES"/>
        </a:p>
      </dgm:t>
    </dgm:pt>
    <dgm:pt modelId="{A4EB559A-F19E-4E60-A197-AA5922EE4D41}">
      <dgm:prSet phldrT="[Texto]"/>
      <dgm:spPr/>
      <dgm:t>
        <a:bodyPr/>
        <a:lstStyle/>
        <a:p>
          <a:r>
            <a:rPr lang="es-ES" dirty="0"/>
            <a:t>Arts. 135.2 LEC y 30.4 Ley 18/2011: se garantizará la debida información a los usuarios sobre las interrupciones del servicio, sean estas o no planificadas, posibilitando en el segundo caso que el remitente pueda consignar el escrito en la oficina judicial el primer día hábil siguiente, presentando el justificante de la interrupción.</a:t>
          </a:r>
        </a:p>
      </dgm:t>
    </dgm:pt>
    <dgm:pt modelId="{BAB3D3C5-E1B7-4B82-BD10-15FA0EF29392}" type="parTrans" cxnId="{04E48429-2C6D-44F2-B658-97A387B70A89}">
      <dgm:prSet/>
      <dgm:spPr/>
      <dgm:t>
        <a:bodyPr/>
        <a:lstStyle/>
        <a:p>
          <a:endParaRPr lang="es-ES"/>
        </a:p>
      </dgm:t>
    </dgm:pt>
    <dgm:pt modelId="{8BEF0E65-BBE6-4844-A9BF-1BCF77E71D65}" type="sibTrans" cxnId="{04E48429-2C6D-44F2-B658-97A387B70A89}">
      <dgm:prSet/>
      <dgm:spPr/>
      <dgm:t>
        <a:bodyPr/>
        <a:lstStyle/>
        <a:p>
          <a:endParaRPr lang="es-ES"/>
        </a:p>
      </dgm:t>
    </dgm:pt>
    <dgm:pt modelId="{439F91E1-16A9-4D4A-B5E7-BA1E5D5B4F79}" type="pres">
      <dgm:prSet presAssocID="{B1E940F8-075C-469E-B88C-100D763CD2ED}" presName="linear" presStyleCnt="0">
        <dgm:presLayoutVars>
          <dgm:dir/>
          <dgm:animLvl val="lvl"/>
          <dgm:resizeHandles val="exact"/>
        </dgm:presLayoutVars>
      </dgm:prSet>
      <dgm:spPr/>
    </dgm:pt>
    <dgm:pt modelId="{BE5FD650-55B6-485D-AF6D-8F4EB666BA91}" type="pres">
      <dgm:prSet presAssocID="{64861630-F6BA-43B7-9BDB-AB3722F28CD4}" presName="parentLin" presStyleCnt="0"/>
      <dgm:spPr/>
    </dgm:pt>
    <dgm:pt modelId="{AB169684-064B-490C-9C52-844A34A9455E}" type="pres">
      <dgm:prSet presAssocID="{64861630-F6BA-43B7-9BDB-AB3722F28CD4}" presName="parentLeftMargin" presStyleLbl="node1" presStyleIdx="0" presStyleCnt="1"/>
      <dgm:spPr/>
    </dgm:pt>
    <dgm:pt modelId="{F77EB75A-657D-453C-B539-F0176A1554D6}" type="pres">
      <dgm:prSet presAssocID="{64861630-F6BA-43B7-9BDB-AB3722F28CD4}" presName="parentText" presStyleLbl="node1" presStyleIdx="0" presStyleCnt="1" custScaleX="102500" custScaleY="196825" custLinFactNeighborX="-27416" custLinFactNeighborY="-31539">
        <dgm:presLayoutVars>
          <dgm:chMax val="0"/>
          <dgm:bulletEnabled val="1"/>
        </dgm:presLayoutVars>
      </dgm:prSet>
      <dgm:spPr/>
    </dgm:pt>
    <dgm:pt modelId="{1863BA78-0722-4A19-A39F-DC9449300367}" type="pres">
      <dgm:prSet presAssocID="{64861630-F6BA-43B7-9BDB-AB3722F28CD4}" presName="negativeSpace" presStyleCnt="0"/>
      <dgm:spPr/>
    </dgm:pt>
    <dgm:pt modelId="{0D22656C-FBF3-4ECC-BEDC-DB22D9EC37E3}" type="pres">
      <dgm:prSet presAssocID="{64861630-F6BA-43B7-9BDB-AB3722F28CD4}" presName="childText" presStyleLbl="conFgAcc1" presStyleIdx="0" presStyleCnt="1">
        <dgm:presLayoutVars>
          <dgm:bulletEnabled val="1"/>
        </dgm:presLayoutVars>
      </dgm:prSet>
      <dgm:spPr/>
    </dgm:pt>
  </dgm:ptLst>
  <dgm:cxnLst>
    <dgm:cxn modelId="{6AB6F025-90E1-4F0F-BF97-60AD0D522CE9}" srcId="{64861630-F6BA-43B7-9BDB-AB3722F28CD4}" destId="{34674A14-3623-4768-95AC-EE000AF40550}" srcOrd="2" destOrd="0" parTransId="{F9E27277-1BB1-4082-99E5-85D52C87671C}" sibTransId="{15F282FD-1583-451E-9C70-63FD27777CD3}"/>
    <dgm:cxn modelId="{04E48429-2C6D-44F2-B658-97A387B70A89}" srcId="{64861630-F6BA-43B7-9BDB-AB3722F28CD4}" destId="{A4EB559A-F19E-4E60-A197-AA5922EE4D41}" srcOrd="1" destOrd="0" parTransId="{BAB3D3C5-E1B7-4B82-BD10-15FA0EF29392}" sibTransId="{8BEF0E65-BBE6-4844-A9BF-1BCF77E71D65}"/>
    <dgm:cxn modelId="{572E9E33-2BC8-48A2-95C5-9CAC9EA78A8A}" type="presOf" srcId="{34674A14-3623-4768-95AC-EE000AF40550}" destId="{0D22656C-FBF3-4ECC-BEDC-DB22D9EC37E3}" srcOrd="0" destOrd="2" presId="urn:microsoft.com/office/officeart/2005/8/layout/list1"/>
    <dgm:cxn modelId="{E764A751-D504-4C9E-9525-CCD5796AC29F}" type="presOf" srcId="{A4EB559A-F19E-4E60-A197-AA5922EE4D41}" destId="{0D22656C-FBF3-4ECC-BEDC-DB22D9EC37E3}" srcOrd="0" destOrd="1" presId="urn:microsoft.com/office/officeart/2005/8/layout/list1"/>
    <dgm:cxn modelId="{58088D84-E45E-47F0-982C-70CE1F01F154}" type="presOf" srcId="{64861630-F6BA-43B7-9BDB-AB3722F28CD4}" destId="{AB169684-064B-490C-9C52-844A34A9455E}" srcOrd="0" destOrd="0" presId="urn:microsoft.com/office/officeart/2005/8/layout/list1"/>
    <dgm:cxn modelId="{DCBE06C4-723B-48F8-A107-C2C2815CF623}" type="presOf" srcId="{64861630-F6BA-43B7-9BDB-AB3722F28CD4}" destId="{F77EB75A-657D-453C-B539-F0176A1554D6}" srcOrd="1" destOrd="0" presId="urn:microsoft.com/office/officeart/2005/8/layout/list1"/>
    <dgm:cxn modelId="{B07E49CB-5585-4395-A6F1-8901F1A61FE1}" srcId="{B1E940F8-075C-469E-B88C-100D763CD2ED}" destId="{64861630-F6BA-43B7-9BDB-AB3722F28CD4}" srcOrd="0" destOrd="0" parTransId="{C8D5625E-3696-4B7D-AF24-69F0E3C19422}" sibTransId="{516800CF-FE5A-4BAD-A1C3-27CFD41D53EF}"/>
    <dgm:cxn modelId="{985CDFCC-139F-4872-B747-07638707D36D}" type="presOf" srcId="{C7306154-89DC-4010-8E77-C9EC82A99C51}" destId="{0D22656C-FBF3-4ECC-BEDC-DB22D9EC37E3}" srcOrd="0" destOrd="0" presId="urn:microsoft.com/office/officeart/2005/8/layout/list1"/>
    <dgm:cxn modelId="{8AE2CDE1-B229-4DB7-A70F-4DDC8F5B116F}" srcId="{64861630-F6BA-43B7-9BDB-AB3722F28CD4}" destId="{C7306154-89DC-4010-8E77-C9EC82A99C51}" srcOrd="0" destOrd="0" parTransId="{7D602EF5-11E5-43B3-8F24-3CA8998F4551}" sibTransId="{FE0595B3-5007-43F7-A849-15B32238DA89}"/>
    <dgm:cxn modelId="{72DDC0E4-C7ED-47A8-94D9-96E935E272CA}" type="presOf" srcId="{B1E940F8-075C-469E-B88C-100D763CD2ED}" destId="{439F91E1-16A9-4D4A-B5E7-BA1E5D5B4F79}" srcOrd="0" destOrd="0" presId="urn:microsoft.com/office/officeart/2005/8/layout/list1"/>
    <dgm:cxn modelId="{3CA135D9-CF1E-4A52-814F-D24700E370D1}" type="presParOf" srcId="{439F91E1-16A9-4D4A-B5E7-BA1E5D5B4F79}" destId="{BE5FD650-55B6-485D-AF6D-8F4EB666BA91}" srcOrd="0" destOrd="0" presId="urn:microsoft.com/office/officeart/2005/8/layout/list1"/>
    <dgm:cxn modelId="{11ABCC6D-7F1F-4AE6-9494-7B63B5487F31}" type="presParOf" srcId="{BE5FD650-55B6-485D-AF6D-8F4EB666BA91}" destId="{AB169684-064B-490C-9C52-844A34A9455E}" srcOrd="0" destOrd="0" presId="urn:microsoft.com/office/officeart/2005/8/layout/list1"/>
    <dgm:cxn modelId="{DC8E0DDF-4BD5-4F7D-969C-D06FBC88511E}" type="presParOf" srcId="{BE5FD650-55B6-485D-AF6D-8F4EB666BA91}" destId="{F77EB75A-657D-453C-B539-F0176A1554D6}" srcOrd="1" destOrd="0" presId="urn:microsoft.com/office/officeart/2005/8/layout/list1"/>
    <dgm:cxn modelId="{F51517E5-2656-4158-B859-BBBD4455D82F}" type="presParOf" srcId="{439F91E1-16A9-4D4A-B5E7-BA1E5D5B4F79}" destId="{1863BA78-0722-4A19-A39F-DC9449300367}" srcOrd="1" destOrd="0" presId="urn:microsoft.com/office/officeart/2005/8/layout/list1"/>
    <dgm:cxn modelId="{5494A351-FA0A-4E83-AD4D-56252BF715A1}" type="presParOf" srcId="{439F91E1-16A9-4D4A-B5E7-BA1E5D5B4F79}" destId="{0D22656C-FBF3-4ECC-BEDC-DB22D9EC37E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E940F8-075C-469E-B88C-100D763CD2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2400" b="1" dirty="0">
              <a:solidFill>
                <a:schemeClr val="bg1"/>
              </a:solidFill>
            </a:rPr>
            <a:t>ATS de 19 de enero de 2022 (Rec. Queja 294/2021)</a:t>
          </a:r>
          <a:endParaRPr lang="es-ES" sz="2400" dirty="0">
            <a:solidFill>
              <a:schemeClr val="bg1"/>
            </a:solidFill>
          </a:endParaRP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7306154-89DC-4010-8E77-C9EC82A99C51}">
      <dgm:prSet phldrT="[Texto]"/>
      <dgm:spPr/>
      <dgm:t>
        <a:bodyPr/>
        <a:lstStyle/>
        <a:p>
          <a:endParaRPr lang="es-ES" dirty="0"/>
        </a:p>
      </dgm:t>
    </dgm:pt>
    <dgm:pt modelId="{7D602EF5-11E5-43B3-8F24-3CA8998F4551}" type="parTrans" cxnId="{8AE2CDE1-B229-4DB7-A70F-4DDC8F5B116F}">
      <dgm:prSet/>
      <dgm:spPr/>
      <dgm:t>
        <a:bodyPr/>
        <a:lstStyle/>
        <a:p>
          <a:endParaRPr lang="es-ES"/>
        </a:p>
      </dgm:t>
    </dgm:pt>
    <dgm:pt modelId="{FE0595B3-5007-43F7-A849-15B32238DA89}" type="sibTrans" cxnId="{8AE2CDE1-B229-4DB7-A70F-4DDC8F5B116F}">
      <dgm:prSet/>
      <dgm:spPr/>
      <dgm:t>
        <a:bodyPr/>
        <a:lstStyle/>
        <a:p>
          <a:endParaRPr lang="es-ES"/>
        </a:p>
      </dgm:t>
    </dgm:pt>
    <dgm:pt modelId="{34674A14-3623-4768-95AC-EE000AF40550}">
      <dgm:prSet phldrT="[Texto]"/>
      <dgm:spPr/>
      <dgm:t>
        <a:bodyPr/>
        <a:lstStyle/>
        <a:p>
          <a:endParaRPr lang="es-ES" dirty="0"/>
        </a:p>
      </dgm:t>
    </dgm:pt>
    <dgm:pt modelId="{F9E27277-1BB1-4082-99E5-85D52C87671C}" type="parTrans" cxnId="{6AB6F025-90E1-4F0F-BF97-60AD0D522CE9}">
      <dgm:prSet/>
      <dgm:spPr/>
      <dgm:t>
        <a:bodyPr/>
        <a:lstStyle/>
        <a:p>
          <a:endParaRPr lang="es-ES"/>
        </a:p>
      </dgm:t>
    </dgm:pt>
    <dgm:pt modelId="{15F282FD-1583-451E-9C70-63FD27777CD3}" type="sibTrans" cxnId="{6AB6F025-90E1-4F0F-BF97-60AD0D522CE9}">
      <dgm:prSet/>
      <dgm:spPr/>
      <dgm:t>
        <a:bodyPr/>
        <a:lstStyle/>
        <a:p>
          <a:endParaRPr lang="es-ES"/>
        </a:p>
      </dgm:t>
    </dgm:pt>
    <dgm:pt modelId="{4BD72573-0578-4BC5-90A2-B75D49F5D060}">
      <dgm:prSet/>
      <dgm:spPr/>
      <dgm:t>
        <a:bodyPr/>
        <a:lstStyle/>
        <a:p>
          <a:r>
            <a:rPr lang="es-ES">
              <a:solidFill>
                <a:schemeClr val="tx1"/>
              </a:solidFill>
            </a:rPr>
            <a:t>En coherencia con el art. 481.2 LEC, que establece que la remisión de los autos al tribunal competente para resolver el recurso de casación se realizará aunque no se hubiera podido obtener la certificación de la sentencia</a:t>
          </a:r>
          <a:endParaRPr lang="es-ES" dirty="0">
            <a:solidFill>
              <a:schemeClr val="tx1"/>
            </a:solidFill>
          </a:endParaRPr>
        </a:p>
      </dgm:t>
    </dgm:pt>
    <dgm:pt modelId="{CFF9FFA7-94A9-4702-8153-9C090372735F}" type="parTrans" cxnId="{A534F441-415A-4DD6-A1B9-84944D06911C}">
      <dgm:prSet/>
      <dgm:spPr/>
      <dgm:t>
        <a:bodyPr/>
        <a:lstStyle/>
        <a:p>
          <a:endParaRPr lang="es-ES"/>
        </a:p>
      </dgm:t>
    </dgm:pt>
    <dgm:pt modelId="{01514102-8EF3-4EC7-9B57-C2AA8BAF54A1}" type="sibTrans" cxnId="{A534F441-415A-4DD6-A1B9-84944D06911C}">
      <dgm:prSet/>
      <dgm:spPr/>
      <dgm:t>
        <a:bodyPr/>
        <a:lstStyle/>
        <a:p>
          <a:endParaRPr lang="es-ES"/>
        </a:p>
      </dgm:t>
    </dgm:pt>
    <dgm:pt modelId="{E1BE5DBC-04E8-43A8-A90C-28C8A23DBFE5}">
      <dgm:prSet/>
      <dgm:spPr/>
      <dgm:t>
        <a:bodyPr/>
        <a:lstStyle/>
        <a:p>
          <a:r>
            <a:rPr lang="es-ES" dirty="0">
              <a:solidFill>
                <a:schemeClr val="tx1"/>
              </a:solidFill>
            </a:rPr>
            <a:t>La aportación de la certificación de la sentencia carece de una función relevante para la resolución del recurso (autos de 28 de octubre de 2008, 12 de noviembre de 2009, </a:t>
          </a:r>
          <a:r>
            <a:rPr lang="es-ES" dirty="0" err="1">
              <a:solidFill>
                <a:schemeClr val="tx1"/>
              </a:solidFill>
            </a:rPr>
            <a:t>rec.</a:t>
          </a:r>
          <a:r>
            <a:rPr lang="es-ES" dirty="0">
              <a:solidFill>
                <a:schemeClr val="tx1"/>
              </a:solidFill>
            </a:rPr>
            <a:t> 345/2009, 6 de noviembre de 2013, </a:t>
          </a:r>
          <a:r>
            <a:rPr lang="es-ES" dirty="0" err="1">
              <a:solidFill>
                <a:schemeClr val="tx1"/>
              </a:solidFill>
            </a:rPr>
            <a:t>rec.</a:t>
          </a:r>
          <a:r>
            <a:rPr lang="es-ES" dirty="0">
              <a:solidFill>
                <a:schemeClr val="tx1"/>
              </a:solidFill>
            </a:rPr>
            <a:t> 485/2012 y 30 de enero de 2019, </a:t>
          </a:r>
          <a:r>
            <a:rPr lang="es-ES" dirty="0" err="1">
              <a:solidFill>
                <a:schemeClr val="tx1"/>
              </a:solidFill>
            </a:rPr>
            <a:t>rec.</a:t>
          </a:r>
          <a:r>
            <a:rPr lang="es-ES" dirty="0">
              <a:solidFill>
                <a:schemeClr val="tx1"/>
              </a:solidFill>
            </a:rPr>
            <a:t> 285/2018).</a:t>
          </a:r>
        </a:p>
      </dgm:t>
    </dgm:pt>
    <dgm:pt modelId="{F072FCA8-4C7D-4F2C-9B4A-6D91472318A3}" type="parTrans" cxnId="{CCF28856-4824-4D39-83E1-9D2E1349AE54}">
      <dgm:prSet/>
      <dgm:spPr/>
      <dgm:t>
        <a:bodyPr/>
        <a:lstStyle/>
        <a:p>
          <a:endParaRPr lang="es-ES"/>
        </a:p>
      </dgm:t>
    </dgm:pt>
    <dgm:pt modelId="{62BF8D65-4953-4FB8-9B40-243D8BC73BF0}" type="sibTrans" cxnId="{CCF28856-4824-4D39-83E1-9D2E1349AE54}">
      <dgm:prSet/>
      <dgm:spPr/>
      <dgm:t>
        <a:bodyPr/>
        <a:lstStyle/>
        <a:p>
          <a:endParaRPr lang="es-ES"/>
        </a:p>
      </dgm:t>
    </dgm:pt>
    <dgm:pt modelId="{439F91E1-16A9-4D4A-B5E7-BA1E5D5B4F79}" type="pres">
      <dgm:prSet presAssocID="{B1E940F8-075C-469E-B88C-100D763CD2ED}" presName="linear" presStyleCnt="0">
        <dgm:presLayoutVars>
          <dgm:dir/>
          <dgm:animLvl val="lvl"/>
          <dgm:resizeHandles val="exact"/>
        </dgm:presLayoutVars>
      </dgm:prSet>
      <dgm:spPr/>
    </dgm:pt>
    <dgm:pt modelId="{BE5FD650-55B6-485D-AF6D-8F4EB666BA91}" type="pres">
      <dgm:prSet presAssocID="{64861630-F6BA-43B7-9BDB-AB3722F28CD4}" presName="parentLin" presStyleCnt="0"/>
      <dgm:spPr/>
    </dgm:pt>
    <dgm:pt modelId="{AB169684-064B-490C-9C52-844A34A9455E}" type="pres">
      <dgm:prSet presAssocID="{64861630-F6BA-43B7-9BDB-AB3722F28CD4}" presName="parentLeftMargin" presStyleLbl="node1" presStyleIdx="0" presStyleCnt="1"/>
      <dgm:spPr/>
    </dgm:pt>
    <dgm:pt modelId="{F77EB75A-657D-453C-B539-F0176A1554D6}" type="pres">
      <dgm:prSet presAssocID="{64861630-F6BA-43B7-9BDB-AB3722F28CD4}" presName="parentText" presStyleLbl="node1" presStyleIdx="0" presStyleCnt="1" custScaleX="129791" custScaleY="100349" custLinFactNeighborX="-79400" custLinFactNeighborY="41735">
        <dgm:presLayoutVars>
          <dgm:chMax val="0"/>
          <dgm:bulletEnabled val="1"/>
        </dgm:presLayoutVars>
      </dgm:prSet>
      <dgm:spPr/>
    </dgm:pt>
    <dgm:pt modelId="{1863BA78-0722-4A19-A39F-DC9449300367}" type="pres">
      <dgm:prSet presAssocID="{64861630-F6BA-43B7-9BDB-AB3722F28CD4}" presName="negativeSpace" presStyleCnt="0"/>
      <dgm:spPr/>
    </dgm:pt>
    <dgm:pt modelId="{0D22656C-FBF3-4ECC-BEDC-DB22D9EC37E3}" type="pres">
      <dgm:prSet presAssocID="{64861630-F6BA-43B7-9BDB-AB3722F28CD4}" presName="childText" presStyleLbl="conFgAcc1" presStyleIdx="0" presStyleCnt="1">
        <dgm:presLayoutVars>
          <dgm:bulletEnabled val="1"/>
        </dgm:presLayoutVars>
      </dgm:prSet>
      <dgm:spPr/>
    </dgm:pt>
  </dgm:ptLst>
  <dgm:cxnLst>
    <dgm:cxn modelId="{E112DA02-08BF-47FD-AF05-01FEA71DCFEF}" type="presOf" srcId="{E1BE5DBC-04E8-43A8-A90C-28C8A23DBFE5}" destId="{0D22656C-FBF3-4ECC-BEDC-DB22D9EC37E3}" srcOrd="0" destOrd="2" presId="urn:microsoft.com/office/officeart/2005/8/layout/list1"/>
    <dgm:cxn modelId="{6AB6F025-90E1-4F0F-BF97-60AD0D522CE9}" srcId="{64861630-F6BA-43B7-9BDB-AB3722F28CD4}" destId="{34674A14-3623-4768-95AC-EE000AF40550}" srcOrd="1" destOrd="0" parTransId="{F9E27277-1BB1-4082-99E5-85D52C87671C}" sibTransId="{15F282FD-1583-451E-9C70-63FD27777CD3}"/>
    <dgm:cxn modelId="{572E9E33-2BC8-48A2-95C5-9CAC9EA78A8A}" type="presOf" srcId="{34674A14-3623-4768-95AC-EE000AF40550}" destId="{0D22656C-FBF3-4ECC-BEDC-DB22D9EC37E3}" srcOrd="0" destOrd="3" presId="urn:microsoft.com/office/officeart/2005/8/layout/list1"/>
    <dgm:cxn modelId="{A534F441-415A-4DD6-A1B9-84944D06911C}" srcId="{C7306154-89DC-4010-8E77-C9EC82A99C51}" destId="{4BD72573-0578-4BC5-90A2-B75D49F5D060}" srcOrd="0" destOrd="0" parTransId="{CFF9FFA7-94A9-4702-8153-9C090372735F}" sibTransId="{01514102-8EF3-4EC7-9B57-C2AA8BAF54A1}"/>
    <dgm:cxn modelId="{CCF28856-4824-4D39-83E1-9D2E1349AE54}" srcId="{C7306154-89DC-4010-8E77-C9EC82A99C51}" destId="{E1BE5DBC-04E8-43A8-A90C-28C8A23DBFE5}" srcOrd="1" destOrd="0" parTransId="{F072FCA8-4C7D-4F2C-9B4A-6D91472318A3}" sibTransId="{62BF8D65-4953-4FB8-9B40-243D8BC73BF0}"/>
    <dgm:cxn modelId="{58088D84-E45E-47F0-982C-70CE1F01F154}" type="presOf" srcId="{64861630-F6BA-43B7-9BDB-AB3722F28CD4}" destId="{AB169684-064B-490C-9C52-844A34A9455E}" srcOrd="0" destOrd="0" presId="urn:microsoft.com/office/officeart/2005/8/layout/list1"/>
    <dgm:cxn modelId="{A5A14189-745A-47CD-81FB-CFC6FF3669BD}" type="presOf" srcId="{4BD72573-0578-4BC5-90A2-B75D49F5D060}" destId="{0D22656C-FBF3-4ECC-BEDC-DB22D9EC37E3}" srcOrd="0" destOrd="1" presId="urn:microsoft.com/office/officeart/2005/8/layout/list1"/>
    <dgm:cxn modelId="{DCBE06C4-723B-48F8-A107-C2C2815CF623}" type="presOf" srcId="{64861630-F6BA-43B7-9BDB-AB3722F28CD4}" destId="{F77EB75A-657D-453C-B539-F0176A1554D6}" srcOrd="1" destOrd="0" presId="urn:microsoft.com/office/officeart/2005/8/layout/list1"/>
    <dgm:cxn modelId="{B07E49CB-5585-4395-A6F1-8901F1A61FE1}" srcId="{B1E940F8-075C-469E-B88C-100D763CD2ED}" destId="{64861630-F6BA-43B7-9BDB-AB3722F28CD4}" srcOrd="0" destOrd="0" parTransId="{C8D5625E-3696-4B7D-AF24-69F0E3C19422}" sibTransId="{516800CF-FE5A-4BAD-A1C3-27CFD41D53EF}"/>
    <dgm:cxn modelId="{985CDFCC-139F-4872-B747-07638707D36D}" type="presOf" srcId="{C7306154-89DC-4010-8E77-C9EC82A99C51}" destId="{0D22656C-FBF3-4ECC-BEDC-DB22D9EC37E3}" srcOrd="0" destOrd="0" presId="urn:microsoft.com/office/officeart/2005/8/layout/list1"/>
    <dgm:cxn modelId="{8AE2CDE1-B229-4DB7-A70F-4DDC8F5B116F}" srcId="{64861630-F6BA-43B7-9BDB-AB3722F28CD4}" destId="{C7306154-89DC-4010-8E77-C9EC82A99C51}" srcOrd="0" destOrd="0" parTransId="{7D602EF5-11E5-43B3-8F24-3CA8998F4551}" sibTransId="{FE0595B3-5007-43F7-A849-15B32238DA89}"/>
    <dgm:cxn modelId="{72DDC0E4-C7ED-47A8-94D9-96E935E272CA}" type="presOf" srcId="{B1E940F8-075C-469E-B88C-100D763CD2ED}" destId="{439F91E1-16A9-4D4A-B5E7-BA1E5D5B4F79}" srcOrd="0" destOrd="0" presId="urn:microsoft.com/office/officeart/2005/8/layout/list1"/>
    <dgm:cxn modelId="{3CA135D9-CF1E-4A52-814F-D24700E370D1}" type="presParOf" srcId="{439F91E1-16A9-4D4A-B5E7-BA1E5D5B4F79}" destId="{BE5FD650-55B6-485D-AF6D-8F4EB666BA91}" srcOrd="0" destOrd="0" presId="urn:microsoft.com/office/officeart/2005/8/layout/list1"/>
    <dgm:cxn modelId="{11ABCC6D-7F1F-4AE6-9494-7B63B5487F31}" type="presParOf" srcId="{BE5FD650-55B6-485D-AF6D-8F4EB666BA91}" destId="{AB169684-064B-490C-9C52-844A34A9455E}" srcOrd="0" destOrd="0" presId="urn:microsoft.com/office/officeart/2005/8/layout/list1"/>
    <dgm:cxn modelId="{DC8E0DDF-4BD5-4F7D-969C-D06FBC88511E}" type="presParOf" srcId="{BE5FD650-55B6-485D-AF6D-8F4EB666BA91}" destId="{F77EB75A-657D-453C-B539-F0176A1554D6}" srcOrd="1" destOrd="0" presId="urn:microsoft.com/office/officeart/2005/8/layout/list1"/>
    <dgm:cxn modelId="{F51517E5-2656-4158-B859-BBBD4455D82F}" type="presParOf" srcId="{439F91E1-16A9-4D4A-B5E7-BA1E5D5B4F79}" destId="{1863BA78-0722-4A19-A39F-DC9449300367}" srcOrd="1" destOrd="0" presId="urn:microsoft.com/office/officeart/2005/8/layout/list1"/>
    <dgm:cxn modelId="{5494A351-FA0A-4E83-AD4D-56252BF715A1}" type="presParOf" srcId="{439F91E1-16A9-4D4A-B5E7-BA1E5D5B4F79}" destId="{0D22656C-FBF3-4ECC-BEDC-DB22D9EC37E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E940F8-075C-469E-B88C-100D763CD2E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64861630-F6BA-43B7-9BDB-AB3722F28CD4}">
      <dgm:prSet phldrT="[Texto]" custT="1"/>
      <dgm:spPr/>
      <dgm:t>
        <a:bodyPr/>
        <a:lstStyle/>
        <a:p>
          <a:r>
            <a:rPr lang="es-ES" sz="2000" b="1" dirty="0">
              <a:solidFill>
                <a:schemeClr val="bg1"/>
              </a:solidFill>
            </a:rPr>
            <a:t>Diferencias entre el art. 215.5. LEC y el art. 267.9 LOPJ</a:t>
          </a:r>
          <a:endParaRPr lang="es-ES" sz="2000" dirty="0">
            <a:solidFill>
              <a:schemeClr val="bg1"/>
            </a:solidFill>
          </a:endParaRPr>
        </a:p>
      </dgm:t>
    </dgm:pt>
    <dgm:pt modelId="{C8D5625E-3696-4B7D-AF24-69F0E3C19422}" type="parTrans" cxnId="{B07E49CB-5585-4395-A6F1-8901F1A61FE1}">
      <dgm:prSet/>
      <dgm:spPr/>
      <dgm:t>
        <a:bodyPr/>
        <a:lstStyle/>
        <a:p>
          <a:endParaRPr lang="es-ES"/>
        </a:p>
      </dgm:t>
    </dgm:pt>
    <dgm:pt modelId="{516800CF-FE5A-4BAD-A1C3-27CFD41D53EF}" type="sibTrans" cxnId="{B07E49CB-5585-4395-A6F1-8901F1A61FE1}">
      <dgm:prSet/>
      <dgm:spPr/>
      <dgm:t>
        <a:bodyPr/>
        <a:lstStyle/>
        <a:p>
          <a:endParaRPr lang="es-ES"/>
        </a:p>
      </dgm:t>
    </dgm:pt>
    <dgm:pt modelId="{C7306154-89DC-4010-8E77-C9EC82A99C51}">
      <dgm:prSet phldrT="[Texto]" custT="1"/>
      <dgm:spPr/>
      <dgm:t>
        <a:bodyPr/>
        <a:lstStyle/>
        <a:p>
          <a:r>
            <a:rPr lang="es-ES" sz="1600" dirty="0"/>
            <a:t>Art. 215.5 LEC: los plazos para recurrir se interrumpen, </a:t>
          </a:r>
          <a:r>
            <a:rPr lang="es-ES" sz="1600" u="sng" dirty="0"/>
            <a:t>continuando el cómputo</a:t>
          </a:r>
          <a:r>
            <a:rPr lang="es-ES" sz="1600" dirty="0"/>
            <a:t> desde el día siguiente a la notificación de la resolución que resuelva esas peticiones</a:t>
          </a:r>
        </a:p>
      </dgm:t>
    </dgm:pt>
    <dgm:pt modelId="{7D602EF5-11E5-43B3-8F24-3CA8998F4551}" type="parTrans" cxnId="{8AE2CDE1-B229-4DB7-A70F-4DDC8F5B116F}">
      <dgm:prSet/>
      <dgm:spPr/>
      <dgm:t>
        <a:bodyPr/>
        <a:lstStyle/>
        <a:p>
          <a:endParaRPr lang="es-ES"/>
        </a:p>
      </dgm:t>
    </dgm:pt>
    <dgm:pt modelId="{FE0595B3-5007-43F7-A849-15B32238DA89}" type="sibTrans" cxnId="{8AE2CDE1-B229-4DB7-A70F-4DDC8F5B116F}">
      <dgm:prSet/>
      <dgm:spPr/>
      <dgm:t>
        <a:bodyPr/>
        <a:lstStyle/>
        <a:p>
          <a:endParaRPr lang="es-ES"/>
        </a:p>
      </dgm:t>
    </dgm:pt>
    <dgm:pt modelId="{C9196430-271C-4F09-9342-ABC035E2E53F}">
      <dgm:prSet phldrT="[Texto]" custT="1"/>
      <dgm:spPr/>
      <dgm:t>
        <a:bodyPr/>
        <a:lstStyle/>
        <a:p>
          <a:r>
            <a:rPr lang="es-ES" sz="2000" b="1" dirty="0">
              <a:solidFill>
                <a:schemeClr val="bg1"/>
              </a:solidFill>
            </a:rPr>
            <a:t>ATS (Pleno) 4 de octubre de 2011: se reinicia el plazo</a:t>
          </a:r>
        </a:p>
      </dgm:t>
    </dgm:pt>
    <dgm:pt modelId="{73322EAC-04A8-4130-B99E-861F8F2A9A9F}" type="parTrans" cxnId="{658D43A1-128E-4B9E-9D77-0F59B24A1A87}">
      <dgm:prSet/>
      <dgm:spPr/>
      <dgm:t>
        <a:bodyPr/>
        <a:lstStyle/>
        <a:p>
          <a:endParaRPr lang="es-ES"/>
        </a:p>
      </dgm:t>
    </dgm:pt>
    <dgm:pt modelId="{D87AF507-D867-4450-B93F-1E79A5E37449}" type="sibTrans" cxnId="{658D43A1-128E-4B9E-9D77-0F59B24A1A87}">
      <dgm:prSet/>
      <dgm:spPr/>
      <dgm:t>
        <a:bodyPr/>
        <a:lstStyle/>
        <a:p>
          <a:endParaRPr lang="es-ES"/>
        </a:p>
      </dgm:t>
    </dgm:pt>
    <dgm:pt modelId="{54A99822-A936-44E9-8A31-620F07FDCB01}">
      <dgm:prSet phldrT="[Texto]" custT="1"/>
      <dgm:spPr/>
      <dgm:t>
        <a:bodyPr/>
        <a:lstStyle/>
        <a:p>
          <a:r>
            <a:rPr lang="es-ES" sz="1600" dirty="0"/>
            <a:t>Art. 267.9 LOPJ: los plazos se trate se interrumpirán desde la solicitud y, en todo caso, </a:t>
          </a:r>
          <a:r>
            <a:rPr lang="es-ES" sz="1600" u="sng" dirty="0"/>
            <a:t>comenzarán a computarse </a:t>
          </a:r>
          <a:r>
            <a:rPr lang="es-ES" sz="1600" dirty="0"/>
            <a:t>desde el día siguiente a la notificación del auto o decreto</a:t>
          </a:r>
        </a:p>
      </dgm:t>
    </dgm:pt>
    <dgm:pt modelId="{A3DD7038-2F7C-423B-883B-67CD4C7DC24E}" type="parTrans" cxnId="{C214D88D-2329-40B5-936B-7E74C6568ADF}">
      <dgm:prSet/>
      <dgm:spPr/>
      <dgm:t>
        <a:bodyPr/>
        <a:lstStyle/>
        <a:p>
          <a:endParaRPr lang="es-ES"/>
        </a:p>
      </dgm:t>
    </dgm:pt>
    <dgm:pt modelId="{190E2406-17F8-4D16-8E7A-5F0AA2DF1CA8}" type="sibTrans" cxnId="{C214D88D-2329-40B5-936B-7E74C6568ADF}">
      <dgm:prSet/>
      <dgm:spPr/>
      <dgm:t>
        <a:bodyPr/>
        <a:lstStyle/>
        <a:p>
          <a:endParaRPr lang="es-ES"/>
        </a:p>
      </dgm:t>
    </dgm:pt>
    <dgm:pt modelId="{BFCF93C7-16F0-49D1-B5F3-AC932CE2164F}">
      <dgm:prSet phldrT="[Texto]" custT="1"/>
      <dgm:spPr/>
      <dgm:t>
        <a:bodyPr/>
        <a:lstStyle/>
        <a:p>
          <a:r>
            <a:rPr lang="es-ES" sz="2000" b="1" dirty="0">
              <a:solidFill>
                <a:schemeClr val="bg1"/>
              </a:solidFill>
            </a:rPr>
            <a:t>Sigue siendo un problema relativamente recurrente </a:t>
          </a:r>
        </a:p>
      </dgm:t>
    </dgm:pt>
    <dgm:pt modelId="{807B1589-44A5-43E8-BDDE-B495F827B0C7}" type="parTrans" cxnId="{DB042F39-0165-4727-B26C-64049B639AFD}">
      <dgm:prSet/>
      <dgm:spPr/>
      <dgm:t>
        <a:bodyPr/>
        <a:lstStyle/>
        <a:p>
          <a:endParaRPr lang="es-ES"/>
        </a:p>
      </dgm:t>
    </dgm:pt>
    <dgm:pt modelId="{B918A8CE-462F-455B-8548-376C2D5E16D0}" type="sibTrans" cxnId="{DB042F39-0165-4727-B26C-64049B639AFD}">
      <dgm:prSet/>
      <dgm:spPr/>
      <dgm:t>
        <a:bodyPr/>
        <a:lstStyle/>
        <a:p>
          <a:endParaRPr lang="es-ES"/>
        </a:p>
      </dgm:t>
    </dgm:pt>
    <dgm:pt modelId="{B3A1782E-D8FC-467E-9E3F-585DBB9B4865}">
      <dgm:prSet phldrT="[Texto]" custT="1"/>
      <dgm:spPr/>
      <dgm:t>
        <a:bodyPr/>
        <a:lstStyle/>
        <a:p>
          <a:pPr>
            <a:buFont typeface="Arial" panose="020B0604020202020204" pitchFamily="34" charset="0"/>
            <a:buChar char="•"/>
          </a:pPr>
          <a:r>
            <a:rPr lang="es-ES" sz="1600" dirty="0"/>
            <a:t>ATS 13 de enero de 2021, 8 de mayo de 2019 y STS 163/2019, de 14 de marzo, 198/2018, de 10 de abril y 293/2020, de 12 de junio. </a:t>
          </a:r>
        </a:p>
      </dgm:t>
    </dgm:pt>
    <dgm:pt modelId="{A4963B53-EAA5-4BCF-9F17-343FED2137F0}" type="parTrans" cxnId="{21D1B79D-76C8-4D34-A46A-BA976EAFE387}">
      <dgm:prSet/>
      <dgm:spPr/>
      <dgm:t>
        <a:bodyPr/>
        <a:lstStyle/>
        <a:p>
          <a:endParaRPr lang="es-ES"/>
        </a:p>
      </dgm:t>
    </dgm:pt>
    <dgm:pt modelId="{C183AAA7-5E5F-43F6-9DB2-BE5D2D7B7132}" type="sibTrans" cxnId="{21D1B79D-76C8-4D34-A46A-BA976EAFE387}">
      <dgm:prSet/>
      <dgm:spPr/>
      <dgm:t>
        <a:bodyPr/>
        <a:lstStyle/>
        <a:p>
          <a:endParaRPr lang="es-ES"/>
        </a:p>
      </dgm:t>
    </dgm:pt>
    <dgm:pt modelId="{ED08D627-0DA8-45C5-AC11-DD03367176B6}">
      <dgm:prSet custT="1"/>
      <dgm:spPr/>
      <dgm:t>
        <a:bodyPr/>
        <a:lstStyle/>
        <a:p>
          <a:r>
            <a:rPr lang="es-ES" sz="1600" dirty="0"/>
            <a:t>STC 96/2021, de 10 de mayo</a:t>
          </a:r>
        </a:p>
      </dgm:t>
    </dgm:pt>
    <dgm:pt modelId="{6755B992-D85F-4791-B273-8C555944C2BF}" type="parTrans" cxnId="{FF2973AD-9926-475B-BE81-D037063F1A5A}">
      <dgm:prSet/>
      <dgm:spPr/>
      <dgm:t>
        <a:bodyPr/>
        <a:lstStyle/>
        <a:p>
          <a:endParaRPr lang="es-ES"/>
        </a:p>
      </dgm:t>
    </dgm:pt>
    <dgm:pt modelId="{912293C4-A002-4F7E-B50F-DF216EEB8838}" type="sibTrans" cxnId="{FF2973AD-9926-475B-BE81-D037063F1A5A}">
      <dgm:prSet/>
      <dgm:spPr/>
      <dgm:t>
        <a:bodyPr/>
        <a:lstStyle/>
        <a:p>
          <a:endParaRPr lang="es-ES"/>
        </a:p>
      </dgm:t>
    </dgm:pt>
    <dgm:pt modelId="{439F91E1-16A9-4D4A-B5E7-BA1E5D5B4F79}" type="pres">
      <dgm:prSet presAssocID="{B1E940F8-075C-469E-B88C-100D763CD2ED}" presName="linear" presStyleCnt="0">
        <dgm:presLayoutVars>
          <dgm:dir/>
          <dgm:animLvl val="lvl"/>
          <dgm:resizeHandles val="exact"/>
        </dgm:presLayoutVars>
      </dgm:prSet>
      <dgm:spPr/>
    </dgm:pt>
    <dgm:pt modelId="{BE5FD650-55B6-485D-AF6D-8F4EB666BA91}" type="pres">
      <dgm:prSet presAssocID="{64861630-F6BA-43B7-9BDB-AB3722F28CD4}" presName="parentLin" presStyleCnt="0"/>
      <dgm:spPr/>
    </dgm:pt>
    <dgm:pt modelId="{AB169684-064B-490C-9C52-844A34A9455E}" type="pres">
      <dgm:prSet presAssocID="{64861630-F6BA-43B7-9BDB-AB3722F28CD4}" presName="parentLeftMargin" presStyleLbl="node1" presStyleIdx="0" presStyleCnt="3"/>
      <dgm:spPr/>
    </dgm:pt>
    <dgm:pt modelId="{F77EB75A-657D-453C-B539-F0176A1554D6}" type="pres">
      <dgm:prSet presAssocID="{64861630-F6BA-43B7-9BDB-AB3722F28CD4}" presName="parentText" presStyleLbl="node1" presStyleIdx="0" presStyleCnt="3" custScaleX="108711" custScaleY="159022">
        <dgm:presLayoutVars>
          <dgm:chMax val="0"/>
          <dgm:bulletEnabled val="1"/>
        </dgm:presLayoutVars>
      </dgm:prSet>
      <dgm:spPr/>
    </dgm:pt>
    <dgm:pt modelId="{1863BA78-0722-4A19-A39F-DC9449300367}" type="pres">
      <dgm:prSet presAssocID="{64861630-F6BA-43B7-9BDB-AB3722F28CD4}" presName="negativeSpace" presStyleCnt="0"/>
      <dgm:spPr/>
    </dgm:pt>
    <dgm:pt modelId="{0D22656C-FBF3-4ECC-BEDC-DB22D9EC37E3}" type="pres">
      <dgm:prSet presAssocID="{64861630-F6BA-43B7-9BDB-AB3722F28CD4}" presName="childText" presStyleLbl="conFgAcc1" presStyleIdx="0" presStyleCnt="3">
        <dgm:presLayoutVars>
          <dgm:bulletEnabled val="1"/>
        </dgm:presLayoutVars>
      </dgm:prSet>
      <dgm:spPr/>
    </dgm:pt>
    <dgm:pt modelId="{1B674D72-20D0-45D4-A828-A823DE11F3FF}" type="pres">
      <dgm:prSet presAssocID="{516800CF-FE5A-4BAD-A1C3-27CFD41D53EF}" presName="spaceBetweenRectangles" presStyleCnt="0"/>
      <dgm:spPr/>
    </dgm:pt>
    <dgm:pt modelId="{5386B276-12B0-4BD3-8BD9-127F15DDE74B}" type="pres">
      <dgm:prSet presAssocID="{C9196430-271C-4F09-9342-ABC035E2E53F}" presName="parentLin" presStyleCnt="0"/>
      <dgm:spPr/>
    </dgm:pt>
    <dgm:pt modelId="{9138CD5E-E090-46F3-A54D-B34229D22F2F}" type="pres">
      <dgm:prSet presAssocID="{C9196430-271C-4F09-9342-ABC035E2E53F}" presName="parentLeftMargin" presStyleLbl="node1" presStyleIdx="0" presStyleCnt="3"/>
      <dgm:spPr/>
    </dgm:pt>
    <dgm:pt modelId="{226CD113-6A96-4A90-8265-C48F8C86207E}" type="pres">
      <dgm:prSet presAssocID="{C9196430-271C-4F09-9342-ABC035E2E53F}" presName="parentText" presStyleLbl="node1" presStyleIdx="1" presStyleCnt="3" custScaleX="102091" custScaleY="109401" custLinFactNeighborX="-18699" custLinFactNeighborY="-2984">
        <dgm:presLayoutVars>
          <dgm:chMax val="0"/>
          <dgm:bulletEnabled val="1"/>
        </dgm:presLayoutVars>
      </dgm:prSet>
      <dgm:spPr/>
    </dgm:pt>
    <dgm:pt modelId="{49746F1F-7FB0-46A4-9E1B-8A119DDD76C6}" type="pres">
      <dgm:prSet presAssocID="{C9196430-271C-4F09-9342-ABC035E2E53F}" presName="negativeSpace" presStyleCnt="0"/>
      <dgm:spPr/>
    </dgm:pt>
    <dgm:pt modelId="{3BCB6FA9-FCE2-4039-8F63-CBAF2A7DBFE8}" type="pres">
      <dgm:prSet presAssocID="{C9196430-271C-4F09-9342-ABC035E2E53F}" presName="childText" presStyleLbl="conFgAcc1" presStyleIdx="1" presStyleCnt="3">
        <dgm:presLayoutVars>
          <dgm:bulletEnabled val="1"/>
        </dgm:presLayoutVars>
      </dgm:prSet>
      <dgm:spPr/>
    </dgm:pt>
    <dgm:pt modelId="{5D6223E4-E717-4D64-A91D-56F6A4458620}" type="pres">
      <dgm:prSet presAssocID="{D87AF507-D867-4450-B93F-1E79A5E37449}" presName="spaceBetweenRectangles" presStyleCnt="0"/>
      <dgm:spPr/>
    </dgm:pt>
    <dgm:pt modelId="{3F3A58A1-033F-4460-B3C0-1CDF34F8222F}" type="pres">
      <dgm:prSet presAssocID="{BFCF93C7-16F0-49D1-B5F3-AC932CE2164F}" presName="parentLin" presStyleCnt="0"/>
      <dgm:spPr/>
    </dgm:pt>
    <dgm:pt modelId="{EFB92C9F-AD74-4525-859C-EBE0A5C982F5}" type="pres">
      <dgm:prSet presAssocID="{BFCF93C7-16F0-49D1-B5F3-AC932CE2164F}" presName="parentLeftMargin" presStyleLbl="node1" presStyleIdx="1" presStyleCnt="3"/>
      <dgm:spPr/>
    </dgm:pt>
    <dgm:pt modelId="{A182B42B-DED3-4E2D-93D3-CD4CD48C7D11}" type="pres">
      <dgm:prSet presAssocID="{BFCF93C7-16F0-49D1-B5F3-AC932CE2164F}" presName="parentText" presStyleLbl="node1" presStyleIdx="2" presStyleCnt="3" custScaleX="109292" custScaleY="110477" custLinFactNeighborX="-5799" custLinFactNeighborY="-2978">
        <dgm:presLayoutVars>
          <dgm:chMax val="0"/>
          <dgm:bulletEnabled val="1"/>
        </dgm:presLayoutVars>
      </dgm:prSet>
      <dgm:spPr/>
    </dgm:pt>
    <dgm:pt modelId="{75215CBA-4048-4EFE-B230-1C36EEFDBE48}" type="pres">
      <dgm:prSet presAssocID="{BFCF93C7-16F0-49D1-B5F3-AC932CE2164F}" presName="negativeSpace" presStyleCnt="0"/>
      <dgm:spPr/>
    </dgm:pt>
    <dgm:pt modelId="{7AA17DE7-6CEB-41DA-95CF-36519B4AF2C7}" type="pres">
      <dgm:prSet presAssocID="{BFCF93C7-16F0-49D1-B5F3-AC932CE2164F}" presName="childText" presStyleLbl="conFgAcc1" presStyleIdx="2" presStyleCnt="3">
        <dgm:presLayoutVars>
          <dgm:bulletEnabled val="1"/>
        </dgm:presLayoutVars>
      </dgm:prSet>
      <dgm:spPr/>
    </dgm:pt>
  </dgm:ptLst>
  <dgm:cxnLst>
    <dgm:cxn modelId="{60886925-3E8B-4F18-9AE7-9CF9659466F0}" type="presOf" srcId="{ED08D627-0DA8-45C5-AC11-DD03367176B6}" destId="{7AA17DE7-6CEB-41DA-95CF-36519B4AF2C7}" srcOrd="0" destOrd="1" presId="urn:microsoft.com/office/officeart/2005/8/layout/list1"/>
    <dgm:cxn modelId="{B19B0534-45FE-4900-8AFC-50C0C5FBFB4D}" type="presOf" srcId="{C9196430-271C-4F09-9342-ABC035E2E53F}" destId="{9138CD5E-E090-46F3-A54D-B34229D22F2F}" srcOrd="0" destOrd="0" presId="urn:microsoft.com/office/officeart/2005/8/layout/list1"/>
    <dgm:cxn modelId="{DB042F39-0165-4727-B26C-64049B639AFD}" srcId="{B1E940F8-075C-469E-B88C-100D763CD2ED}" destId="{BFCF93C7-16F0-49D1-B5F3-AC932CE2164F}" srcOrd="2" destOrd="0" parTransId="{807B1589-44A5-43E8-BDDE-B495F827B0C7}" sibTransId="{B918A8CE-462F-455B-8548-376C2D5E16D0}"/>
    <dgm:cxn modelId="{58088D84-E45E-47F0-982C-70CE1F01F154}" type="presOf" srcId="{64861630-F6BA-43B7-9BDB-AB3722F28CD4}" destId="{AB169684-064B-490C-9C52-844A34A9455E}" srcOrd="0" destOrd="0" presId="urn:microsoft.com/office/officeart/2005/8/layout/list1"/>
    <dgm:cxn modelId="{C214D88D-2329-40B5-936B-7E74C6568ADF}" srcId="{64861630-F6BA-43B7-9BDB-AB3722F28CD4}" destId="{54A99822-A936-44E9-8A31-620F07FDCB01}" srcOrd="1" destOrd="0" parTransId="{A3DD7038-2F7C-423B-883B-67CD4C7DC24E}" sibTransId="{190E2406-17F8-4D16-8E7A-5F0AA2DF1CA8}"/>
    <dgm:cxn modelId="{21D1B79D-76C8-4D34-A46A-BA976EAFE387}" srcId="{BFCF93C7-16F0-49D1-B5F3-AC932CE2164F}" destId="{B3A1782E-D8FC-467E-9E3F-585DBB9B4865}" srcOrd="0" destOrd="0" parTransId="{A4963B53-EAA5-4BCF-9F17-343FED2137F0}" sibTransId="{C183AAA7-5E5F-43F6-9DB2-BE5D2D7B7132}"/>
    <dgm:cxn modelId="{658D43A1-128E-4B9E-9D77-0F59B24A1A87}" srcId="{B1E940F8-075C-469E-B88C-100D763CD2ED}" destId="{C9196430-271C-4F09-9342-ABC035E2E53F}" srcOrd="1" destOrd="0" parTransId="{73322EAC-04A8-4130-B99E-861F8F2A9A9F}" sibTransId="{D87AF507-D867-4450-B93F-1E79A5E37449}"/>
    <dgm:cxn modelId="{C0F7BDA7-CC19-45AB-92C7-665F5E4894BC}" type="presOf" srcId="{54A99822-A936-44E9-8A31-620F07FDCB01}" destId="{0D22656C-FBF3-4ECC-BEDC-DB22D9EC37E3}" srcOrd="0" destOrd="1" presId="urn:microsoft.com/office/officeart/2005/8/layout/list1"/>
    <dgm:cxn modelId="{24FF9BAB-6305-4DAF-85C7-B4DD9FE26E0E}" type="presOf" srcId="{BFCF93C7-16F0-49D1-B5F3-AC932CE2164F}" destId="{EFB92C9F-AD74-4525-859C-EBE0A5C982F5}" srcOrd="0" destOrd="0" presId="urn:microsoft.com/office/officeart/2005/8/layout/list1"/>
    <dgm:cxn modelId="{FF2973AD-9926-475B-BE81-D037063F1A5A}" srcId="{BFCF93C7-16F0-49D1-B5F3-AC932CE2164F}" destId="{ED08D627-0DA8-45C5-AC11-DD03367176B6}" srcOrd="1" destOrd="0" parTransId="{6755B992-D85F-4791-B273-8C555944C2BF}" sibTransId="{912293C4-A002-4F7E-B50F-DF216EEB8838}"/>
    <dgm:cxn modelId="{CE38AFB9-70AA-4705-B2D3-64F95586AA23}" type="presOf" srcId="{B3A1782E-D8FC-467E-9E3F-585DBB9B4865}" destId="{7AA17DE7-6CEB-41DA-95CF-36519B4AF2C7}" srcOrd="0" destOrd="0" presId="urn:microsoft.com/office/officeart/2005/8/layout/list1"/>
    <dgm:cxn modelId="{DCBE06C4-723B-48F8-A107-C2C2815CF623}" type="presOf" srcId="{64861630-F6BA-43B7-9BDB-AB3722F28CD4}" destId="{F77EB75A-657D-453C-B539-F0176A1554D6}" srcOrd="1" destOrd="0" presId="urn:microsoft.com/office/officeart/2005/8/layout/list1"/>
    <dgm:cxn modelId="{B07E49CB-5585-4395-A6F1-8901F1A61FE1}" srcId="{B1E940F8-075C-469E-B88C-100D763CD2ED}" destId="{64861630-F6BA-43B7-9BDB-AB3722F28CD4}" srcOrd="0" destOrd="0" parTransId="{C8D5625E-3696-4B7D-AF24-69F0E3C19422}" sibTransId="{516800CF-FE5A-4BAD-A1C3-27CFD41D53EF}"/>
    <dgm:cxn modelId="{985CDFCC-139F-4872-B747-07638707D36D}" type="presOf" srcId="{C7306154-89DC-4010-8E77-C9EC82A99C51}" destId="{0D22656C-FBF3-4ECC-BEDC-DB22D9EC37E3}" srcOrd="0" destOrd="0" presId="urn:microsoft.com/office/officeart/2005/8/layout/list1"/>
    <dgm:cxn modelId="{77B4CBD2-3A1F-4AA1-90DF-BF3D712C0357}" type="presOf" srcId="{C9196430-271C-4F09-9342-ABC035E2E53F}" destId="{226CD113-6A96-4A90-8265-C48F8C86207E}" srcOrd="1" destOrd="0" presId="urn:microsoft.com/office/officeart/2005/8/layout/list1"/>
    <dgm:cxn modelId="{8AE2CDE1-B229-4DB7-A70F-4DDC8F5B116F}" srcId="{64861630-F6BA-43B7-9BDB-AB3722F28CD4}" destId="{C7306154-89DC-4010-8E77-C9EC82A99C51}" srcOrd="0" destOrd="0" parTransId="{7D602EF5-11E5-43B3-8F24-3CA8998F4551}" sibTransId="{FE0595B3-5007-43F7-A849-15B32238DA89}"/>
    <dgm:cxn modelId="{72DDC0E4-C7ED-47A8-94D9-96E935E272CA}" type="presOf" srcId="{B1E940F8-075C-469E-B88C-100D763CD2ED}" destId="{439F91E1-16A9-4D4A-B5E7-BA1E5D5B4F79}" srcOrd="0" destOrd="0" presId="urn:microsoft.com/office/officeart/2005/8/layout/list1"/>
    <dgm:cxn modelId="{194987FF-6B17-4649-A833-D6BA5D5D3DE2}" type="presOf" srcId="{BFCF93C7-16F0-49D1-B5F3-AC932CE2164F}" destId="{A182B42B-DED3-4E2D-93D3-CD4CD48C7D11}" srcOrd="1" destOrd="0" presId="urn:microsoft.com/office/officeart/2005/8/layout/list1"/>
    <dgm:cxn modelId="{3CA135D9-CF1E-4A52-814F-D24700E370D1}" type="presParOf" srcId="{439F91E1-16A9-4D4A-B5E7-BA1E5D5B4F79}" destId="{BE5FD650-55B6-485D-AF6D-8F4EB666BA91}" srcOrd="0" destOrd="0" presId="urn:microsoft.com/office/officeart/2005/8/layout/list1"/>
    <dgm:cxn modelId="{11ABCC6D-7F1F-4AE6-9494-7B63B5487F31}" type="presParOf" srcId="{BE5FD650-55B6-485D-AF6D-8F4EB666BA91}" destId="{AB169684-064B-490C-9C52-844A34A9455E}" srcOrd="0" destOrd="0" presId="urn:microsoft.com/office/officeart/2005/8/layout/list1"/>
    <dgm:cxn modelId="{DC8E0DDF-4BD5-4F7D-969C-D06FBC88511E}" type="presParOf" srcId="{BE5FD650-55B6-485D-AF6D-8F4EB666BA91}" destId="{F77EB75A-657D-453C-B539-F0176A1554D6}" srcOrd="1" destOrd="0" presId="urn:microsoft.com/office/officeart/2005/8/layout/list1"/>
    <dgm:cxn modelId="{F51517E5-2656-4158-B859-BBBD4455D82F}" type="presParOf" srcId="{439F91E1-16A9-4D4A-B5E7-BA1E5D5B4F79}" destId="{1863BA78-0722-4A19-A39F-DC9449300367}" srcOrd="1" destOrd="0" presId="urn:microsoft.com/office/officeart/2005/8/layout/list1"/>
    <dgm:cxn modelId="{5494A351-FA0A-4E83-AD4D-56252BF715A1}" type="presParOf" srcId="{439F91E1-16A9-4D4A-B5E7-BA1E5D5B4F79}" destId="{0D22656C-FBF3-4ECC-BEDC-DB22D9EC37E3}" srcOrd="2" destOrd="0" presId="urn:microsoft.com/office/officeart/2005/8/layout/list1"/>
    <dgm:cxn modelId="{395353B6-3E4D-4D8B-9BD7-B719D8206E2C}" type="presParOf" srcId="{439F91E1-16A9-4D4A-B5E7-BA1E5D5B4F79}" destId="{1B674D72-20D0-45D4-A828-A823DE11F3FF}" srcOrd="3" destOrd="0" presId="urn:microsoft.com/office/officeart/2005/8/layout/list1"/>
    <dgm:cxn modelId="{C3177559-AD93-4B66-BCA0-83A5A0FF5E96}" type="presParOf" srcId="{439F91E1-16A9-4D4A-B5E7-BA1E5D5B4F79}" destId="{5386B276-12B0-4BD3-8BD9-127F15DDE74B}" srcOrd="4" destOrd="0" presId="urn:microsoft.com/office/officeart/2005/8/layout/list1"/>
    <dgm:cxn modelId="{BFACC835-BF4A-4833-AEDC-6EF75E614413}" type="presParOf" srcId="{5386B276-12B0-4BD3-8BD9-127F15DDE74B}" destId="{9138CD5E-E090-46F3-A54D-B34229D22F2F}" srcOrd="0" destOrd="0" presId="urn:microsoft.com/office/officeart/2005/8/layout/list1"/>
    <dgm:cxn modelId="{8FF9F786-AE8F-4F3D-AED5-050432023553}" type="presParOf" srcId="{5386B276-12B0-4BD3-8BD9-127F15DDE74B}" destId="{226CD113-6A96-4A90-8265-C48F8C86207E}" srcOrd="1" destOrd="0" presId="urn:microsoft.com/office/officeart/2005/8/layout/list1"/>
    <dgm:cxn modelId="{1E11AB10-D4A1-42EF-8B1A-E01E829B87D5}" type="presParOf" srcId="{439F91E1-16A9-4D4A-B5E7-BA1E5D5B4F79}" destId="{49746F1F-7FB0-46A4-9E1B-8A119DDD76C6}" srcOrd="5" destOrd="0" presId="urn:microsoft.com/office/officeart/2005/8/layout/list1"/>
    <dgm:cxn modelId="{BCF50A04-1324-40B5-8E36-F153B1587E23}" type="presParOf" srcId="{439F91E1-16A9-4D4A-B5E7-BA1E5D5B4F79}" destId="{3BCB6FA9-FCE2-4039-8F63-CBAF2A7DBFE8}" srcOrd="6" destOrd="0" presId="urn:microsoft.com/office/officeart/2005/8/layout/list1"/>
    <dgm:cxn modelId="{51DB9B64-6411-4BA2-B337-E38F30AF432D}" type="presParOf" srcId="{439F91E1-16A9-4D4A-B5E7-BA1E5D5B4F79}" destId="{5D6223E4-E717-4D64-A91D-56F6A4458620}" srcOrd="7" destOrd="0" presId="urn:microsoft.com/office/officeart/2005/8/layout/list1"/>
    <dgm:cxn modelId="{4B9654DA-7E59-4D68-BF85-FCCD384BC13B}" type="presParOf" srcId="{439F91E1-16A9-4D4A-B5E7-BA1E5D5B4F79}" destId="{3F3A58A1-033F-4460-B3C0-1CDF34F8222F}" srcOrd="8" destOrd="0" presId="urn:microsoft.com/office/officeart/2005/8/layout/list1"/>
    <dgm:cxn modelId="{B33A03F0-B715-4357-9A19-E5525DF143F4}" type="presParOf" srcId="{3F3A58A1-033F-4460-B3C0-1CDF34F8222F}" destId="{EFB92C9F-AD74-4525-859C-EBE0A5C982F5}" srcOrd="0" destOrd="0" presId="urn:microsoft.com/office/officeart/2005/8/layout/list1"/>
    <dgm:cxn modelId="{BB839227-16CC-4205-98C1-8C5D33E39F9C}" type="presParOf" srcId="{3F3A58A1-033F-4460-B3C0-1CDF34F8222F}" destId="{A182B42B-DED3-4E2D-93D3-CD4CD48C7D11}" srcOrd="1" destOrd="0" presId="urn:microsoft.com/office/officeart/2005/8/layout/list1"/>
    <dgm:cxn modelId="{EB2FD088-BD13-4E43-99EF-85E036675A77}" type="presParOf" srcId="{439F91E1-16A9-4D4A-B5E7-BA1E5D5B4F79}" destId="{75215CBA-4048-4EFE-B230-1C36EEFDBE48}" srcOrd="9" destOrd="0" presId="urn:microsoft.com/office/officeart/2005/8/layout/list1"/>
    <dgm:cxn modelId="{70FF5AFD-A505-4788-B1F3-68405CF858F0}" type="presParOf" srcId="{439F91E1-16A9-4D4A-B5E7-BA1E5D5B4F79}" destId="{7AA17DE7-6CEB-41DA-95CF-36519B4AF2C7}"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983F57-3696-41DB-88A8-9021E00B081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A766CEAF-09A0-401F-95AB-5BDCCF175A7B}">
      <dgm:prSet phldrT="[Texto]"/>
      <dgm:spPr/>
      <dgm:t>
        <a:bodyPr/>
        <a:lstStyle/>
        <a:p>
          <a:r>
            <a:rPr lang="es-ES" b="1" dirty="0">
              <a:solidFill>
                <a:schemeClr val="bg1"/>
              </a:solidFill>
            </a:rPr>
            <a:t>Peticiones “obligatorias”</a:t>
          </a:r>
          <a:endParaRPr lang="es-ES" dirty="0">
            <a:solidFill>
              <a:schemeClr val="bg1"/>
            </a:solidFill>
          </a:endParaRPr>
        </a:p>
      </dgm:t>
    </dgm:pt>
    <dgm:pt modelId="{D7817785-7315-43EB-896A-2AD650E6E4C7}" type="parTrans" cxnId="{CADF699B-66F2-4997-880D-95C90FB627D4}">
      <dgm:prSet/>
      <dgm:spPr/>
      <dgm:t>
        <a:bodyPr/>
        <a:lstStyle/>
        <a:p>
          <a:endParaRPr lang="es-ES"/>
        </a:p>
      </dgm:t>
    </dgm:pt>
    <dgm:pt modelId="{8F036CAD-F473-4292-81D2-9519E84EF7BD}" type="sibTrans" cxnId="{CADF699B-66F2-4997-880D-95C90FB627D4}">
      <dgm:prSet/>
      <dgm:spPr/>
      <dgm:t>
        <a:bodyPr/>
        <a:lstStyle/>
        <a:p>
          <a:endParaRPr lang="es-ES"/>
        </a:p>
      </dgm:t>
    </dgm:pt>
    <dgm:pt modelId="{974F64E7-47FE-449F-A3DA-CC8E5499658A}">
      <dgm:prSet phldrT="[Texto]"/>
      <dgm:spPr/>
      <dgm:t>
        <a:bodyPr/>
        <a:lstStyle/>
        <a:p>
          <a:r>
            <a:rPr lang="es-ES" dirty="0"/>
            <a:t>Peticiones de complemento del art. 215 en casos reales de incongruencia omisiva. </a:t>
          </a:r>
        </a:p>
      </dgm:t>
    </dgm:pt>
    <dgm:pt modelId="{08404707-4536-4C63-8EA7-92507A64EC23}" type="parTrans" cxnId="{C868C757-C285-4724-B24F-404E12EC3EDC}">
      <dgm:prSet/>
      <dgm:spPr/>
      <dgm:t>
        <a:bodyPr/>
        <a:lstStyle/>
        <a:p>
          <a:endParaRPr lang="es-ES"/>
        </a:p>
      </dgm:t>
    </dgm:pt>
    <dgm:pt modelId="{597A5413-8E18-4D1F-8704-AE60B65A807F}" type="sibTrans" cxnId="{C868C757-C285-4724-B24F-404E12EC3EDC}">
      <dgm:prSet/>
      <dgm:spPr/>
      <dgm:t>
        <a:bodyPr/>
        <a:lstStyle/>
        <a:p>
          <a:endParaRPr lang="es-ES"/>
        </a:p>
      </dgm:t>
    </dgm:pt>
    <dgm:pt modelId="{B7956741-3EA0-4C96-ADBB-D5FB4937B25E}">
      <dgm:prSet phldrT="[Texto]"/>
      <dgm:spPr/>
      <dgm:t>
        <a:bodyPr/>
        <a:lstStyle/>
        <a:p>
          <a:r>
            <a:rPr lang="es-ES" b="1" dirty="0">
              <a:solidFill>
                <a:schemeClr val="bg1"/>
              </a:solidFill>
            </a:rPr>
            <a:t>Pautas generales sobre lo que es posible dentro de cada categoría </a:t>
          </a:r>
          <a:endParaRPr lang="es-ES" dirty="0">
            <a:solidFill>
              <a:schemeClr val="bg1"/>
            </a:solidFill>
          </a:endParaRPr>
        </a:p>
      </dgm:t>
    </dgm:pt>
    <dgm:pt modelId="{A629612D-A27B-4304-9011-DAF3238B4DD4}" type="parTrans" cxnId="{30FE79FF-47B0-4BA0-87E3-8A0D4D59FF80}">
      <dgm:prSet/>
      <dgm:spPr/>
      <dgm:t>
        <a:bodyPr/>
        <a:lstStyle/>
        <a:p>
          <a:endParaRPr lang="es-ES"/>
        </a:p>
      </dgm:t>
    </dgm:pt>
    <dgm:pt modelId="{4829C9A8-31F1-4CA7-AAE3-9A4302338DE6}" type="sibTrans" cxnId="{30FE79FF-47B0-4BA0-87E3-8A0D4D59FF80}">
      <dgm:prSet/>
      <dgm:spPr/>
      <dgm:t>
        <a:bodyPr/>
        <a:lstStyle/>
        <a:p>
          <a:endParaRPr lang="es-ES"/>
        </a:p>
      </dgm:t>
    </dgm:pt>
    <dgm:pt modelId="{E33F0E7B-CCC9-4DD5-9856-AD48182D1C17}">
      <dgm:prSet/>
      <dgm:spPr/>
      <dgm:t>
        <a:bodyPr/>
        <a:lstStyle/>
        <a:p>
          <a:r>
            <a:rPr lang="es-ES"/>
            <a:t>STS 230/2021, de 27 de abril: su utilización es requisito para denunciar la incongruencia en apelación (art. 459 LEC) y en el  extraordinario por infracción procesal (art. 469.2 LEC). La falta de ejercicio de la petición de complemento impide plantear en el recurso devolutivo la incongruencia omisiva</a:t>
          </a:r>
          <a:endParaRPr lang="es-ES" dirty="0"/>
        </a:p>
      </dgm:t>
    </dgm:pt>
    <dgm:pt modelId="{F1E4DF81-57B0-4A72-BBC2-2645DEC7EF69}" type="parTrans" cxnId="{EB2E6D30-C202-43B7-BA22-0F12F1C34C4C}">
      <dgm:prSet/>
      <dgm:spPr/>
      <dgm:t>
        <a:bodyPr/>
        <a:lstStyle/>
        <a:p>
          <a:endParaRPr lang="es-ES"/>
        </a:p>
      </dgm:t>
    </dgm:pt>
    <dgm:pt modelId="{77C32728-30ED-4320-9A57-2E7855E4B835}" type="sibTrans" cxnId="{EB2E6D30-C202-43B7-BA22-0F12F1C34C4C}">
      <dgm:prSet/>
      <dgm:spPr/>
      <dgm:t>
        <a:bodyPr/>
        <a:lstStyle/>
        <a:p>
          <a:endParaRPr lang="es-ES"/>
        </a:p>
      </dgm:t>
    </dgm:pt>
    <dgm:pt modelId="{7CE91458-3F3C-4F48-9E13-87CBEE1C1C6E}">
      <dgm:prSet/>
      <dgm:spPr/>
      <dgm:t>
        <a:bodyPr/>
        <a:lstStyle/>
        <a:p>
          <a:r>
            <a:rPr lang="es-ES"/>
            <a:t>Deslindar el verdadero concepto de incongruencia omisiva (STS 1/2021, de 13 de enero)</a:t>
          </a:r>
          <a:endParaRPr lang="es-ES" dirty="0"/>
        </a:p>
      </dgm:t>
    </dgm:pt>
    <dgm:pt modelId="{49BFA097-8EDA-404A-B393-0AB3DA8D0938}" type="parTrans" cxnId="{FAB4382E-3323-4AF1-9E9D-528447BAAD9B}">
      <dgm:prSet/>
      <dgm:spPr/>
      <dgm:t>
        <a:bodyPr/>
        <a:lstStyle/>
        <a:p>
          <a:endParaRPr lang="es-ES"/>
        </a:p>
      </dgm:t>
    </dgm:pt>
    <dgm:pt modelId="{73198735-858C-4082-BD50-7CFD8629D53C}" type="sibTrans" cxnId="{FAB4382E-3323-4AF1-9E9D-528447BAAD9B}">
      <dgm:prSet/>
      <dgm:spPr/>
      <dgm:t>
        <a:bodyPr/>
        <a:lstStyle/>
        <a:p>
          <a:endParaRPr lang="es-ES"/>
        </a:p>
      </dgm:t>
    </dgm:pt>
    <dgm:pt modelId="{79DB4D8F-2EF2-42C3-B75B-D2F4E971A17F}">
      <dgm:prSet phldrT="[Texto]"/>
      <dgm:spPr/>
      <dgm:t>
        <a:bodyPr/>
        <a:lstStyle/>
        <a:p>
          <a:r>
            <a:rPr lang="es-ES" u="none"/>
            <a:t>Están más destinadas a marcar los límites que no se pueden trasvasar, </a:t>
          </a:r>
          <a:r>
            <a:rPr lang="es-ES"/>
            <a:t>más que a decidir lo que es manifiestamente improcedente.</a:t>
          </a:r>
          <a:endParaRPr lang="es-ES" dirty="0"/>
        </a:p>
      </dgm:t>
    </dgm:pt>
    <dgm:pt modelId="{71130DB2-9BAE-4FE7-ACBE-96BCFF2C776F}" type="parTrans" cxnId="{3CD6D6D1-8B62-4EB5-95CA-F0A80C5FD28E}">
      <dgm:prSet/>
      <dgm:spPr/>
      <dgm:t>
        <a:bodyPr/>
        <a:lstStyle/>
        <a:p>
          <a:endParaRPr lang="es-ES"/>
        </a:p>
      </dgm:t>
    </dgm:pt>
    <dgm:pt modelId="{95D232CA-8A50-4518-AAED-78C29A5CADBD}" type="sibTrans" cxnId="{3CD6D6D1-8B62-4EB5-95CA-F0A80C5FD28E}">
      <dgm:prSet/>
      <dgm:spPr/>
      <dgm:t>
        <a:bodyPr/>
        <a:lstStyle/>
        <a:p>
          <a:endParaRPr lang="es-ES"/>
        </a:p>
      </dgm:t>
    </dgm:pt>
    <dgm:pt modelId="{7D5D6336-282A-40C0-85D8-502CE19386EE}">
      <dgm:prSet/>
      <dgm:spPr/>
      <dgm:t>
        <a:bodyPr/>
        <a:lstStyle/>
        <a:p>
          <a:r>
            <a:rPr lang="es-ES"/>
            <a:t>STS </a:t>
          </a:r>
          <a:r>
            <a:rPr lang="es-ES_tradnl"/>
            <a:t>208/2019 de 5 de abril (ámbitos de la aclaración y del complemento, no transvasados) </a:t>
          </a:r>
          <a:endParaRPr lang="es-ES" b="0" dirty="0">
            <a:solidFill>
              <a:schemeClr val="accent6">
                <a:lumMod val="50000"/>
              </a:schemeClr>
            </a:solidFill>
          </a:endParaRPr>
        </a:p>
      </dgm:t>
    </dgm:pt>
    <dgm:pt modelId="{CF9EA298-1493-4645-8C25-28ACE4779C01}" type="parTrans" cxnId="{9376BF2F-803C-49A7-BBF5-326B6EDE0809}">
      <dgm:prSet/>
      <dgm:spPr/>
      <dgm:t>
        <a:bodyPr/>
        <a:lstStyle/>
        <a:p>
          <a:endParaRPr lang="es-ES"/>
        </a:p>
      </dgm:t>
    </dgm:pt>
    <dgm:pt modelId="{2A3BB34C-6247-4006-8D74-3084DDED83FA}" type="sibTrans" cxnId="{9376BF2F-803C-49A7-BBF5-326B6EDE0809}">
      <dgm:prSet/>
      <dgm:spPr/>
      <dgm:t>
        <a:bodyPr/>
        <a:lstStyle/>
        <a:p>
          <a:endParaRPr lang="es-ES"/>
        </a:p>
      </dgm:t>
    </dgm:pt>
    <dgm:pt modelId="{0387B19D-B27B-4358-A442-7DCBC590FD01}">
      <dgm:prSet/>
      <dgm:spPr/>
      <dgm:t>
        <a:bodyPr/>
        <a:lstStyle/>
        <a:p>
          <a:r>
            <a:rPr lang="es-ES" b="0">
              <a:solidFill>
                <a:schemeClr val="accent6">
                  <a:lumMod val="50000"/>
                </a:schemeClr>
              </a:solidFill>
            </a:rPr>
            <a:t>STS 431/2019, de 17 de junio (auto aclaratorio que desborda los límites)</a:t>
          </a:r>
          <a:endParaRPr lang="es-ES" b="1" dirty="0">
            <a:solidFill>
              <a:schemeClr val="accent6">
                <a:lumMod val="50000"/>
              </a:schemeClr>
            </a:solidFill>
          </a:endParaRPr>
        </a:p>
      </dgm:t>
    </dgm:pt>
    <dgm:pt modelId="{7EFFB609-A343-4512-BBB0-5BE7290F918E}" type="parTrans" cxnId="{726309A4-46C1-447A-AF47-DCEF84F37050}">
      <dgm:prSet/>
      <dgm:spPr/>
      <dgm:t>
        <a:bodyPr/>
        <a:lstStyle/>
        <a:p>
          <a:endParaRPr lang="es-ES"/>
        </a:p>
      </dgm:t>
    </dgm:pt>
    <dgm:pt modelId="{8645D4DE-5B46-48B0-AAF6-DE786C72E0E0}" type="sibTrans" cxnId="{726309A4-46C1-447A-AF47-DCEF84F37050}">
      <dgm:prSet/>
      <dgm:spPr/>
      <dgm:t>
        <a:bodyPr/>
        <a:lstStyle/>
        <a:p>
          <a:endParaRPr lang="es-ES"/>
        </a:p>
      </dgm:t>
    </dgm:pt>
    <dgm:pt modelId="{D6C9D474-5658-4E1B-8625-09464AA75860}">
      <dgm:prSet/>
      <dgm:spPr/>
      <dgm:t>
        <a:bodyPr/>
        <a:lstStyle/>
        <a:p>
          <a:r>
            <a:rPr lang="es-ES" b="0">
              <a:solidFill>
                <a:schemeClr val="accent6">
                  <a:lumMod val="50000"/>
                </a:schemeClr>
              </a:solidFill>
            </a:rPr>
            <a:t>STS 705/2021, de 19 de octubre (ampara la </a:t>
          </a:r>
          <a:r>
            <a:rPr lang="es-ES"/>
            <a:t>modificación de pronunciamientos que deban reputarse erróneos por ser contrarios a la fundamentación) </a:t>
          </a:r>
          <a:endParaRPr lang="es-ES" b="0" dirty="0">
            <a:solidFill>
              <a:schemeClr val="accent6">
                <a:lumMod val="50000"/>
              </a:schemeClr>
            </a:solidFill>
          </a:endParaRPr>
        </a:p>
      </dgm:t>
    </dgm:pt>
    <dgm:pt modelId="{9A762B54-C451-4817-B799-2A467241E8CB}" type="parTrans" cxnId="{A33C4BA9-1FBF-4716-8131-63406BA8D443}">
      <dgm:prSet/>
      <dgm:spPr/>
      <dgm:t>
        <a:bodyPr/>
        <a:lstStyle/>
        <a:p>
          <a:endParaRPr lang="es-ES"/>
        </a:p>
      </dgm:t>
    </dgm:pt>
    <dgm:pt modelId="{282362D3-3701-42B9-9692-4D583E36534A}" type="sibTrans" cxnId="{A33C4BA9-1FBF-4716-8131-63406BA8D443}">
      <dgm:prSet/>
      <dgm:spPr/>
      <dgm:t>
        <a:bodyPr/>
        <a:lstStyle/>
        <a:p>
          <a:endParaRPr lang="es-ES"/>
        </a:p>
      </dgm:t>
    </dgm:pt>
    <dgm:pt modelId="{C3105936-0CF7-4DA8-BE39-BD5508A646EA}" type="pres">
      <dgm:prSet presAssocID="{B6983F57-3696-41DB-88A8-9021E00B0814}" presName="Name0" presStyleCnt="0">
        <dgm:presLayoutVars>
          <dgm:dir/>
          <dgm:animLvl val="lvl"/>
          <dgm:resizeHandles val="exact"/>
        </dgm:presLayoutVars>
      </dgm:prSet>
      <dgm:spPr/>
    </dgm:pt>
    <dgm:pt modelId="{DFB5B273-3216-40AF-8D3C-47D296952EC3}" type="pres">
      <dgm:prSet presAssocID="{A766CEAF-09A0-401F-95AB-5BDCCF175A7B}" presName="composite" presStyleCnt="0"/>
      <dgm:spPr/>
    </dgm:pt>
    <dgm:pt modelId="{77DF6A69-C730-4952-933C-8CD4CF955C2A}" type="pres">
      <dgm:prSet presAssocID="{A766CEAF-09A0-401F-95AB-5BDCCF175A7B}" presName="parTx" presStyleLbl="alignNode1" presStyleIdx="0" presStyleCnt="2" custLinFactNeighborX="-1" custLinFactNeighborY="-4850">
        <dgm:presLayoutVars>
          <dgm:chMax val="0"/>
          <dgm:chPref val="0"/>
          <dgm:bulletEnabled val="1"/>
        </dgm:presLayoutVars>
      </dgm:prSet>
      <dgm:spPr/>
    </dgm:pt>
    <dgm:pt modelId="{28DAC573-0CF2-4BEE-96DA-C99C224AE984}" type="pres">
      <dgm:prSet presAssocID="{A766CEAF-09A0-401F-95AB-5BDCCF175A7B}" presName="desTx" presStyleLbl="alignAccFollowNode1" presStyleIdx="0" presStyleCnt="2">
        <dgm:presLayoutVars>
          <dgm:bulletEnabled val="1"/>
        </dgm:presLayoutVars>
      </dgm:prSet>
      <dgm:spPr/>
    </dgm:pt>
    <dgm:pt modelId="{75E57A71-46D5-4271-8221-7D084ADBAE79}" type="pres">
      <dgm:prSet presAssocID="{8F036CAD-F473-4292-81D2-9519E84EF7BD}" presName="space" presStyleCnt="0"/>
      <dgm:spPr/>
    </dgm:pt>
    <dgm:pt modelId="{FD8BC7C8-18E2-4BAB-88EA-B612C7823C65}" type="pres">
      <dgm:prSet presAssocID="{B7956741-3EA0-4C96-ADBB-D5FB4937B25E}" presName="composite" presStyleCnt="0"/>
      <dgm:spPr/>
    </dgm:pt>
    <dgm:pt modelId="{3E850116-D868-423A-B9A9-695103F94EE3}" type="pres">
      <dgm:prSet presAssocID="{B7956741-3EA0-4C96-ADBB-D5FB4937B25E}" presName="parTx" presStyleLbl="alignNode1" presStyleIdx="1" presStyleCnt="2">
        <dgm:presLayoutVars>
          <dgm:chMax val="0"/>
          <dgm:chPref val="0"/>
          <dgm:bulletEnabled val="1"/>
        </dgm:presLayoutVars>
      </dgm:prSet>
      <dgm:spPr/>
    </dgm:pt>
    <dgm:pt modelId="{7D29CAAE-4DAD-461E-A686-B80D48923F3A}" type="pres">
      <dgm:prSet presAssocID="{B7956741-3EA0-4C96-ADBB-D5FB4937B25E}" presName="desTx" presStyleLbl="alignAccFollowNode1" presStyleIdx="1" presStyleCnt="2">
        <dgm:presLayoutVars>
          <dgm:bulletEnabled val="1"/>
        </dgm:presLayoutVars>
      </dgm:prSet>
      <dgm:spPr/>
    </dgm:pt>
  </dgm:ptLst>
  <dgm:cxnLst>
    <dgm:cxn modelId="{0167431D-8B65-4038-9276-0771C1D1B022}" type="presOf" srcId="{79DB4D8F-2EF2-42C3-B75B-D2F4E971A17F}" destId="{7D29CAAE-4DAD-461E-A686-B80D48923F3A}" srcOrd="0" destOrd="0" presId="urn:microsoft.com/office/officeart/2005/8/layout/hList1"/>
    <dgm:cxn modelId="{9065B728-2262-4E12-A605-6B5F36271FF0}" type="presOf" srcId="{A766CEAF-09A0-401F-95AB-5BDCCF175A7B}" destId="{77DF6A69-C730-4952-933C-8CD4CF955C2A}" srcOrd="0" destOrd="0" presId="urn:microsoft.com/office/officeart/2005/8/layout/hList1"/>
    <dgm:cxn modelId="{5092CD29-6FD3-45FF-B8AB-64E850EC15DB}" type="presOf" srcId="{E33F0E7B-CCC9-4DD5-9856-AD48182D1C17}" destId="{28DAC573-0CF2-4BEE-96DA-C99C224AE984}" srcOrd="0" destOrd="1" presId="urn:microsoft.com/office/officeart/2005/8/layout/hList1"/>
    <dgm:cxn modelId="{01F9D42D-CA47-40A8-858A-E415535526DB}" type="presOf" srcId="{D6C9D474-5658-4E1B-8625-09464AA75860}" destId="{7D29CAAE-4DAD-461E-A686-B80D48923F3A}" srcOrd="0" destOrd="3" presId="urn:microsoft.com/office/officeart/2005/8/layout/hList1"/>
    <dgm:cxn modelId="{FAB4382E-3323-4AF1-9E9D-528447BAAD9B}" srcId="{974F64E7-47FE-449F-A3DA-CC8E5499658A}" destId="{7CE91458-3F3C-4F48-9E13-87CBEE1C1C6E}" srcOrd="1" destOrd="0" parTransId="{49BFA097-8EDA-404A-B393-0AB3DA8D0938}" sibTransId="{73198735-858C-4082-BD50-7CFD8629D53C}"/>
    <dgm:cxn modelId="{9376BF2F-803C-49A7-BBF5-326B6EDE0809}" srcId="{79DB4D8F-2EF2-42C3-B75B-D2F4E971A17F}" destId="{7D5D6336-282A-40C0-85D8-502CE19386EE}" srcOrd="0" destOrd="0" parTransId="{CF9EA298-1493-4645-8C25-28ACE4779C01}" sibTransId="{2A3BB34C-6247-4006-8D74-3084DDED83FA}"/>
    <dgm:cxn modelId="{EB2E6D30-C202-43B7-BA22-0F12F1C34C4C}" srcId="{974F64E7-47FE-449F-A3DA-CC8E5499658A}" destId="{E33F0E7B-CCC9-4DD5-9856-AD48182D1C17}" srcOrd="0" destOrd="0" parTransId="{F1E4DF81-57B0-4A72-BBC2-2645DEC7EF69}" sibTransId="{77C32728-30ED-4320-9A57-2E7855E4B835}"/>
    <dgm:cxn modelId="{C868C757-C285-4724-B24F-404E12EC3EDC}" srcId="{A766CEAF-09A0-401F-95AB-5BDCCF175A7B}" destId="{974F64E7-47FE-449F-A3DA-CC8E5499658A}" srcOrd="0" destOrd="0" parTransId="{08404707-4536-4C63-8EA7-92507A64EC23}" sibTransId="{597A5413-8E18-4D1F-8704-AE60B65A807F}"/>
    <dgm:cxn modelId="{27BB8D86-1CEF-460B-B7A9-86A7FE5783CC}" type="presOf" srcId="{B7956741-3EA0-4C96-ADBB-D5FB4937B25E}" destId="{3E850116-D868-423A-B9A9-695103F94EE3}" srcOrd="0" destOrd="0" presId="urn:microsoft.com/office/officeart/2005/8/layout/hList1"/>
    <dgm:cxn modelId="{57B72B93-3E16-4C88-8F07-A87B31FAED11}" type="presOf" srcId="{0387B19D-B27B-4358-A442-7DCBC590FD01}" destId="{7D29CAAE-4DAD-461E-A686-B80D48923F3A}" srcOrd="0" destOrd="2" presId="urn:microsoft.com/office/officeart/2005/8/layout/hList1"/>
    <dgm:cxn modelId="{6B54ED97-D039-47A6-B143-F7692CC7ED54}" type="presOf" srcId="{974F64E7-47FE-449F-A3DA-CC8E5499658A}" destId="{28DAC573-0CF2-4BEE-96DA-C99C224AE984}" srcOrd="0" destOrd="0" presId="urn:microsoft.com/office/officeart/2005/8/layout/hList1"/>
    <dgm:cxn modelId="{CADF699B-66F2-4997-880D-95C90FB627D4}" srcId="{B6983F57-3696-41DB-88A8-9021E00B0814}" destId="{A766CEAF-09A0-401F-95AB-5BDCCF175A7B}" srcOrd="0" destOrd="0" parTransId="{D7817785-7315-43EB-896A-2AD650E6E4C7}" sibTransId="{8F036CAD-F473-4292-81D2-9519E84EF7BD}"/>
    <dgm:cxn modelId="{726309A4-46C1-447A-AF47-DCEF84F37050}" srcId="{79DB4D8F-2EF2-42C3-B75B-D2F4E971A17F}" destId="{0387B19D-B27B-4358-A442-7DCBC590FD01}" srcOrd="1" destOrd="0" parTransId="{7EFFB609-A343-4512-BBB0-5BE7290F918E}" sibTransId="{8645D4DE-5B46-48B0-AAF6-DE786C72E0E0}"/>
    <dgm:cxn modelId="{A33C4BA9-1FBF-4716-8131-63406BA8D443}" srcId="{79DB4D8F-2EF2-42C3-B75B-D2F4E971A17F}" destId="{D6C9D474-5658-4E1B-8625-09464AA75860}" srcOrd="2" destOrd="0" parTransId="{9A762B54-C451-4817-B799-2A467241E8CB}" sibTransId="{282362D3-3701-42B9-9692-4D583E36534A}"/>
    <dgm:cxn modelId="{6BB79AB2-1258-45E6-939B-B77163A0B763}" type="presOf" srcId="{7CE91458-3F3C-4F48-9E13-87CBEE1C1C6E}" destId="{28DAC573-0CF2-4BEE-96DA-C99C224AE984}" srcOrd="0" destOrd="2" presId="urn:microsoft.com/office/officeart/2005/8/layout/hList1"/>
    <dgm:cxn modelId="{712024C4-04DF-432B-8C88-ACF1118601BA}" type="presOf" srcId="{7D5D6336-282A-40C0-85D8-502CE19386EE}" destId="{7D29CAAE-4DAD-461E-A686-B80D48923F3A}" srcOrd="0" destOrd="1" presId="urn:microsoft.com/office/officeart/2005/8/layout/hList1"/>
    <dgm:cxn modelId="{ACD521D0-B21A-40C5-B793-176884AA0936}" type="presOf" srcId="{B6983F57-3696-41DB-88A8-9021E00B0814}" destId="{C3105936-0CF7-4DA8-BE39-BD5508A646EA}" srcOrd="0" destOrd="0" presId="urn:microsoft.com/office/officeart/2005/8/layout/hList1"/>
    <dgm:cxn modelId="{3CD6D6D1-8B62-4EB5-95CA-F0A80C5FD28E}" srcId="{B7956741-3EA0-4C96-ADBB-D5FB4937B25E}" destId="{79DB4D8F-2EF2-42C3-B75B-D2F4E971A17F}" srcOrd="0" destOrd="0" parTransId="{71130DB2-9BAE-4FE7-ACBE-96BCFF2C776F}" sibTransId="{95D232CA-8A50-4518-AAED-78C29A5CADBD}"/>
    <dgm:cxn modelId="{30FE79FF-47B0-4BA0-87E3-8A0D4D59FF80}" srcId="{B6983F57-3696-41DB-88A8-9021E00B0814}" destId="{B7956741-3EA0-4C96-ADBB-D5FB4937B25E}" srcOrd="1" destOrd="0" parTransId="{A629612D-A27B-4304-9011-DAF3238B4DD4}" sibTransId="{4829C9A8-31F1-4CA7-AAE3-9A4302338DE6}"/>
    <dgm:cxn modelId="{AAAEEBB3-8E90-44A4-B83F-B445998C85ED}" type="presParOf" srcId="{C3105936-0CF7-4DA8-BE39-BD5508A646EA}" destId="{DFB5B273-3216-40AF-8D3C-47D296952EC3}" srcOrd="0" destOrd="0" presId="urn:microsoft.com/office/officeart/2005/8/layout/hList1"/>
    <dgm:cxn modelId="{F6501821-933C-4613-94B2-77C82B6B6BC3}" type="presParOf" srcId="{DFB5B273-3216-40AF-8D3C-47D296952EC3}" destId="{77DF6A69-C730-4952-933C-8CD4CF955C2A}" srcOrd="0" destOrd="0" presId="urn:microsoft.com/office/officeart/2005/8/layout/hList1"/>
    <dgm:cxn modelId="{E4F536EB-2689-4C42-A7F3-20679CB14B28}" type="presParOf" srcId="{DFB5B273-3216-40AF-8D3C-47D296952EC3}" destId="{28DAC573-0CF2-4BEE-96DA-C99C224AE984}" srcOrd="1" destOrd="0" presId="urn:microsoft.com/office/officeart/2005/8/layout/hList1"/>
    <dgm:cxn modelId="{E60EAC74-BF0E-4C1F-9B1E-7BD3A8297883}" type="presParOf" srcId="{C3105936-0CF7-4DA8-BE39-BD5508A646EA}" destId="{75E57A71-46D5-4271-8221-7D084ADBAE79}" srcOrd="1" destOrd="0" presId="urn:microsoft.com/office/officeart/2005/8/layout/hList1"/>
    <dgm:cxn modelId="{57A845F6-3AD9-4A6B-80EB-E4095B7370BD}" type="presParOf" srcId="{C3105936-0CF7-4DA8-BE39-BD5508A646EA}" destId="{FD8BC7C8-18E2-4BAB-88EA-B612C7823C65}" srcOrd="2" destOrd="0" presId="urn:microsoft.com/office/officeart/2005/8/layout/hList1"/>
    <dgm:cxn modelId="{F583AE05-8085-46F3-9D5C-E333E0D50720}" type="presParOf" srcId="{FD8BC7C8-18E2-4BAB-88EA-B612C7823C65}" destId="{3E850116-D868-423A-B9A9-695103F94EE3}" srcOrd="0" destOrd="0" presId="urn:microsoft.com/office/officeart/2005/8/layout/hList1"/>
    <dgm:cxn modelId="{EAF776A8-838D-4395-9FD0-085E999C4F3C}" type="presParOf" srcId="{FD8BC7C8-18E2-4BAB-88EA-B612C7823C65}" destId="{7D29CAAE-4DAD-461E-A686-B80D48923F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477B22-0FDA-49FA-9D7A-AB4D250A066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6E43A682-EC17-48D1-B8E9-18E9931BF5D2}">
      <dgm:prSet phldrT="[Texto]"/>
      <dgm:spPr/>
      <dgm:t>
        <a:bodyPr/>
        <a:lstStyle/>
        <a:p>
          <a:r>
            <a:rPr lang="es-ES" b="1" dirty="0">
              <a:solidFill>
                <a:schemeClr val="bg1"/>
              </a:solidFill>
            </a:rPr>
            <a:t>Presunción</a:t>
          </a:r>
          <a:r>
            <a:rPr lang="es-ES" b="1" baseline="0" dirty="0">
              <a:solidFill>
                <a:schemeClr val="bg1"/>
              </a:solidFill>
            </a:rPr>
            <a:t> general de pertinencia </a:t>
          </a:r>
          <a:endParaRPr lang="es-ES" dirty="0">
            <a:solidFill>
              <a:schemeClr val="bg1"/>
            </a:solidFill>
          </a:endParaRPr>
        </a:p>
      </dgm:t>
    </dgm:pt>
    <dgm:pt modelId="{4BF3019B-85FE-48CF-8CB7-6E16AF60603A}" type="parTrans" cxnId="{8884920C-3408-4704-9E15-07F0F946CA39}">
      <dgm:prSet/>
      <dgm:spPr/>
      <dgm:t>
        <a:bodyPr/>
        <a:lstStyle/>
        <a:p>
          <a:endParaRPr lang="es-ES"/>
        </a:p>
      </dgm:t>
    </dgm:pt>
    <dgm:pt modelId="{6C0CD54B-9A01-437B-BA91-2A9AF8E172FE}" type="sibTrans" cxnId="{8884920C-3408-4704-9E15-07F0F946CA39}">
      <dgm:prSet/>
      <dgm:spPr/>
      <dgm:t>
        <a:bodyPr/>
        <a:lstStyle/>
        <a:p>
          <a:endParaRPr lang="es-ES"/>
        </a:p>
      </dgm:t>
    </dgm:pt>
    <dgm:pt modelId="{D66141CE-F47B-4403-817F-7F52E23859A9}">
      <dgm:prSet phldrT="[Texto]"/>
      <dgm:spPr/>
      <dgm:t>
        <a:bodyPr/>
        <a:lstStyle/>
        <a:p>
          <a:r>
            <a:rPr lang="es-ES" dirty="0"/>
            <a:t>STS 163/2019, de 14 de marzo de 2019: la calificación de una solicitud como manifiestamente improcedente ha de ser objeto de una interpretación restrictiva</a:t>
          </a:r>
        </a:p>
      </dgm:t>
    </dgm:pt>
    <dgm:pt modelId="{72AD4ED9-325D-41DC-8241-B0CDED8E81C1}" type="parTrans" cxnId="{C784B3B1-05CF-4A83-A10E-7CD4DB7FCE48}">
      <dgm:prSet/>
      <dgm:spPr/>
      <dgm:t>
        <a:bodyPr/>
        <a:lstStyle/>
        <a:p>
          <a:endParaRPr lang="es-ES"/>
        </a:p>
      </dgm:t>
    </dgm:pt>
    <dgm:pt modelId="{FE024CE3-3C7E-483F-8122-6A2A9B10DDA6}" type="sibTrans" cxnId="{C784B3B1-05CF-4A83-A10E-7CD4DB7FCE48}">
      <dgm:prSet/>
      <dgm:spPr/>
      <dgm:t>
        <a:bodyPr/>
        <a:lstStyle/>
        <a:p>
          <a:endParaRPr lang="es-ES"/>
        </a:p>
      </dgm:t>
    </dgm:pt>
    <dgm:pt modelId="{970D6504-E999-40D9-9112-441FFBF93AF0}">
      <dgm:prSet phldrT="[Texto]"/>
      <dgm:spPr/>
      <dgm:t>
        <a:bodyPr/>
        <a:lstStyle/>
        <a:p>
          <a:r>
            <a:rPr lang="es-ES" b="1" dirty="0">
              <a:solidFill>
                <a:schemeClr val="bg1"/>
              </a:solidFill>
            </a:rPr>
            <a:t>Ejemplos de petición manifiestamente improcedente</a:t>
          </a:r>
          <a:endParaRPr lang="es-ES" dirty="0">
            <a:solidFill>
              <a:schemeClr val="bg1"/>
            </a:solidFill>
          </a:endParaRPr>
        </a:p>
      </dgm:t>
    </dgm:pt>
    <dgm:pt modelId="{DF70D07C-5B25-4A02-8D93-8F9175CAD673}" type="parTrans" cxnId="{AFB98F24-9BF1-45E6-97CD-DF1DF3BA91F1}">
      <dgm:prSet/>
      <dgm:spPr/>
      <dgm:t>
        <a:bodyPr/>
        <a:lstStyle/>
        <a:p>
          <a:endParaRPr lang="es-ES"/>
        </a:p>
      </dgm:t>
    </dgm:pt>
    <dgm:pt modelId="{9C81F3D6-D429-4FF6-A3A3-13E78FB9B6A5}" type="sibTrans" cxnId="{AFB98F24-9BF1-45E6-97CD-DF1DF3BA91F1}">
      <dgm:prSet/>
      <dgm:spPr/>
      <dgm:t>
        <a:bodyPr/>
        <a:lstStyle/>
        <a:p>
          <a:endParaRPr lang="es-ES"/>
        </a:p>
      </dgm:t>
    </dgm:pt>
    <dgm:pt modelId="{E2CA9AE6-ED4B-4EBE-8B3A-57430DAF42CE}">
      <dgm:prSet/>
      <dgm:spPr/>
      <dgm:t>
        <a:bodyPr/>
        <a:lstStyle/>
        <a:p>
          <a:r>
            <a:rPr lang="es-ES" dirty="0"/>
            <a:t>STS 198/2018, de 10 de abril: pautas para aplicar la regla general y la excepción</a:t>
          </a:r>
        </a:p>
      </dgm:t>
    </dgm:pt>
    <dgm:pt modelId="{11C576BC-7CC5-41BF-AC6D-371FAAEDCB04}" type="parTrans" cxnId="{5C051BD3-8369-4C02-827F-010A23052D82}">
      <dgm:prSet/>
      <dgm:spPr/>
      <dgm:t>
        <a:bodyPr/>
        <a:lstStyle/>
        <a:p>
          <a:endParaRPr lang="es-ES"/>
        </a:p>
      </dgm:t>
    </dgm:pt>
    <dgm:pt modelId="{DCD3C20F-24B6-4A82-B021-613EADBDAE66}" type="sibTrans" cxnId="{5C051BD3-8369-4C02-827F-010A23052D82}">
      <dgm:prSet/>
      <dgm:spPr/>
      <dgm:t>
        <a:bodyPr/>
        <a:lstStyle/>
        <a:p>
          <a:endParaRPr lang="es-ES"/>
        </a:p>
      </dgm:t>
    </dgm:pt>
    <dgm:pt modelId="{A20B4DE2-778E-46C7-A253-ABA015798718}">
      <dgm:prSet/>
      <dgm:spPr/>
      <dgm:t>
        <a:bodyPr/>
        <a:lstStyle/>
        <a:p>
          <a:r>
            <a:rPr lang="es-ES"/>
            <a:t>STS 743/2013, de 26 de noviembre: para aplicar la regla general no es posible entrar a juzgar la mayor o menor corrección de lo solicitado, salvo fraude procesal, claro ánimo dilatorio etc.</a:t>
          </a:r>
          <a:endParaRPr lang="es-ES" dirty="0"/>
        </a:p>
      </dgm:t>
    </dgm:pt>
    <dgm:pt modelId="{8214EBC6-1A6D-4DE4-A51E-E29CA95058A8}" type="parTrans" cxnId="{B2AAEA50-691F-4DFC-8D43-B1F59F93D535}">
      <dgm:prSet/>
      <dgm:spPr/>
      <dgm:t>
        <a:bodyPr/>
        <a:lstStyle/>
        <a:p>
          <a:endParaRPr lang="es-ES"/>
        </a:p>
      </dgm:t>
    </dgm:pt>
    <dgm:pt modelId="{A089932F-C99F-4F04-823A-E3FC98293C1D}" type="sibTrans" cxnId="{B2AAEA50-691F-4DFC-8D43-B1F59F93D535}">
      <dgm:prSet/>
      <dgm:spPr/>
      <dgm:t>
        <a:bodyPr/>
        <a:lstStyle/>
        <a:p>
          <a:endParaRPr lang="es-ES"/>
        </a:p>
      </dgm:t>
    </dgm:pt>
    <dgm:pt modelId="{8C9FBEE0-6071-4DE7-9592-D4D2A1E1F1D8}">
      <dgm:prSet phldrT="[Texto]"/>
      <dgm:spPr/>
      <dgm:t>
        <a:bodyPr/>
        <a:lstStyle/>
        <a:p>
          <a:r>
            <a:rPr lang="es-ES"/>
            <a:t>ATS de 25 de junio de 2019</a:t>
          </a:r>
          <a:endParaRPr lang="es-ES" dirty="0"/>
        </a:p>
      </dgm:t>
    </dgm:pt>
    <dgm:pt modelId="{EDCBBAB8-CFA5-424B-826E-CFA34FE556FD}" type="parTrans" cxnId="{15BEAA20-BB74-4560-8A01-97CA92B3D150}">
      <dgm:prSet/>
      <dgm:spPr/>
      <dgm:t>
        <a:bodyPr/>
        <a:lstStyle/>
        <a:p>
          <a:endParaRPr lang="es-ES"/>
        </a:p>
      </dgm:t>
    </dgm:pt>
    <dgm:pt modelId="{0F1C3B80-4A0A-4E16-A01E-149DB0EEF723}" type="sibTrans" cxnId="{15BEAA20-BB74-4560-8A01-97CA92B3D150}">
      <dgm:prSet/>
      <dgm:spPr/>
      <dgm:t>
        <a:bodyPr/>
        <a:lstStyle/>
        <a:p>
          <a:endParaRPr lang="es-ES"/>
        </a:p>
      </dgm:t>
    </dgm:pt>
    <dgm:pt modelId="{09C97FAA-633B-4541-A88A-89D42E3125A3}">
      <dgm:prSet/>
      <dgm:spPr/>
      <dgm:t>
        <a:bodyPr/>
        <a:lstStyle/>
        <a:p>
          <a:r>
            <a:rPr lang="es-ES"/>
            <a:t>Petición extemporánea, denuncia de  incongruencia interna improcedente y  reiteración de una petición similar previamente rechazada</a:t>
          </a:r>
          <a:endParaRPr lang="es-ES" b="1" dirty="0">
            <a:solidFill>
              <a:schemeClr val="accent6">
                <a:lumMod val="50000"/>
              </a:schemeClr>
            </a:solidFill>
          </a:endParaRPr>
        </a:p>
      </dgm:t>
    </dgm:pt>
    <dgm:pt modelId="{B66204DE-61BC-4219-8AE1-A46403E07B14}" type="parTrans" cxnId="{709142C8-B941-4494-A3C5-236B290BFBAD}">
      <dgm:prSet/>
      <dgm:spPr/>
      <dgm:t>
        <a:bodyPr/>
        <a:lstStyle/>
        <a:p>
          <a:endParaRPr lang="es-ES"/>
        </a:p>
      </dgm:t>
    </dgm:pt>
    <dgm:pt modelId="{67429AF2-E7B3-438C-94E4-C9C2B14DE5BB}" type="sibTrans" cxnId="{709142C8-B941-4494-A3C5-236B290BFBAD}">
      <dgm:prSet/>
      <dgm:spPr/>
      <dgm:t>
        <a:bodyPr/>
        <a:lstStyle/>
        <a:p>
          <a:endParaRPr lang="es-ES"/>
        </a:p>
      </dgm:t>
    </dgm:pt>
    <dgm:pt modelId="{06D4EDEA-6D3B-4BB8-B1E9-756B427D54D7}">
      <dgm:prSet/>
      <dgm:spPr/>
      <dgm:t>
        <a:bodyPr/>
        <a:lstStyle/>
        <a:p>
          <a:r>
            <a:rPr lang="es-ES" b="0">
              <a:solidFill>
                <a:schemeClr val="accent6">
                  <a:lumMod val="50000"/>
                </a:schemeClr>
              </a:solidFill>
            </a:rPr>
            <a:t>STS 163/2019, de 14 de marzo (petición de complemento posterior al auto de aclaración y fuera de plazo; escrito desabrido que solo era expresión de la discrepancia –se imputaba arbitrariedad y falta de motivación-)</a:t>
          </a:r>
          <a:endParaRPr lang="es-ES" b="0" dirty="0">
            <a:solidFill>
              <a:schemeClr val="accent6">
                <a:lumMod val="50000"/>
              </a:schemeClr>
            </a:solidFill>
          </a:endParaRPr>
        </a:p>
      </dgm:t>
    </dgm:pt>
    <dgm:pt modelId="{206D7B34-BAFD-47EB-9B0B-D25EADAB1990}" type="parTrans" cxnId="{33FC153E-37B4-4344-8F4F-D5F08631AABA}">
      <dgm:prSet/>
      <dgm:spPr/>
      <dgm:t>
        <a:bodyPr/>
        <a:lstStyle/>
        <a:p>
          <a:endParaRPr lang="es-ES"/>
        </a:p>
      </dgm:t>
    </dgm:pt>
    <dgm:pt modelId="{E1096017-1183-4D4F-9061-CDA8B35884D0}" type="sibTrans" cxnId="{33FC153E-37B4-4344-8F4F-D5F08631AABA}">
      <dgm:prSet/>
      <dgm:spPr/>
      <dgm:t>
        <a:bodyPr/>
        <a:lstStyle/>
        <a:p>
          <a:endParaRPr lang="es-ES"/>
        </a:p>
      </dgm:t>
    </dgm:pt>
    <dgm:pt modelId="{4987ADB3-F336-4F2E-8416-BD5EAE89FB21}" type="pres">
      <dgm:prSet presAssocID="{2B477B22-0FDA-49FA-9D7A-AB4D250A0664}" presName="Name0" presStyleCnt="0">
        <dgm:presLayoutVars>
          <dgm:dir/>
          <dgm:animLvl val="lvl"/>
          <dgm:resizeHandles val="exact"/>
        </dgm:presLayoutVars>
      </dgm:prSet>
      <dgm:spPr/>
    </dgm:pt>
    <dgm:pt modelId="{EAFE0E1E-CC47-4557-A192-E1F1A1E55C6D}" type="pres">
      <dgm:prSet presAssocID="{6E43A682-EC17-48D1-B8E9-18E9931BF5D2}" presName="composite" presStyleCnt="0"/>
      <dgm:spPr/>
    </dgm:pt>
    <dgm:pt modelId="{57CCC83D-456F-4A2C-A208-81AC308FB7C9}" type="pres">
      <dgm:prSet presAssocID="{6E43A682-EC17-48D1-B8E9-18E9931BF5D2}" presName="parTx" presStyleLbl="alignNode1" presStyleIdx="0" presStyleCnt="2">
        <dgm:presLayoutVars>
          <dgm:chMax val="0"/>
          <dgm:chPref val="0"/>
          <dgm:bulletEnabled val="1"/>
        </dgm:presLayoutVars>
      </dgm:prSet>
      <dgm:spPr/>
    </dgm:pt>
    <dgm:pt modelId="{353C603F-1F44-4D76-9ACC-875AF0D97E48}" type="pres">
      <dgm:prSet presAssocID="{6E43A682-EC17-48D1-B8E9-18E9931BF5D2}" presName="desTx" presStyleLbl="alignAccFollowNode1" presStyleIdx="0" presStyleCnt="2">
        <dgm:presLayoutVars>
          <dgm:bulletEnabled val="1"/>
        </dgm:presLayoutVars>
      </dgm:prSet>
      <dgm:spPr/>
    </dgm:pt>
    <dgm:pt modelId="{06C4EBCC-73DE-4CCC-81B9-F3E9E0F7E27C}" type="pres">
      <dgm:prSet presAssocID="{6C0CD54B-9A01-437B-BA91-2A9AF8E172FE}" presName="space" presStyleCnt="0"/>
      <dgm:spPr/>
    </dgm:pt>
    <dgm:pt modelId="{D5094E34-ED3C-4DEB-95E8-D54208C57C6B}" type="pres">
      <dgm:prSet presAssocID="{970D6504-E999-40D9-9112-441FFBF93AF0}" presName="composite" presStyleCnt="0"/>
      <dgm:spPr/>
    </dgm:pt>
    <dgm:pt modelId="{86C885B1-3CB3-4D83-A308-693B2FBA03AB}" type="pres">
      <dgm:prSet presAssocID="{970D6504-E999-40D9-9112-441FFBF93AF0}" presName="parTx" presStyleLbl="alignNode1" presStyleIdx="1" presStyleCnt="2">
        <dgm:presLayoutVars>
          <dgm:chMax val="0"/>
          <dgm:chPref val="0"/>
          <dgm:bulletEnabled val="1"/>
        </dgm:presLayoutVars>
      </dgm:prSet>
      <dgm:spPr/>
    </dgm:pt>
    <dgm:pt modelId="{BB34DEAE-DCA1-4B03-935E-5B1EE38621C1}" type="pres">
      <dgm:prSet presAssocID="{970D6504-E999-40D9-9112-441FFBF93AF0}" presName="desTx" presStyleLbl="alignAccFollowNode1" presStyleIdx="1" presStyleCnt="2">
        <dgm:presLayoutVars>
          <dgm:bulletEnabled val="1"/>
        </dgm:presLayoutVars>
      </dgm:prSet>
      <dgm:spPr/>
    </dgm:pt>
  </dgm:ptLst>
  <dgm:cxnLst>
    <dgm:cxn modelId="{8884920C-3408-4704-9E15-07F0F946CA39}" srcId="{2B477B22-0FDA-49FA-9D7A-AB4D250A0664}" destId="{6E43A682-EC17-48D1-B8E9-18E9931BF5D2}" srcOrd="0" destOrd="0" parTransId="{4BF3019B-85FE-48CF-8CB7-6E16AF60603A}" sibTransId="{6C0CD54B-9A01-437B-BA91-2A9AF8E172FE}"/>
    <dgm:cxn modelId="{DF8C1912-F91D-4E75-BA69-A2176B3B5A3B}" type="presOf" srcId="{E2CA9AE6-ED4B-4EBE-8B3A-57430DAF42CE}" destId="{353C603F-1F44-4D76-9ACC-875AF0D97E48}" srcOrd="0" destOrd="1" presId="urn:microsoft.com/office/officeart/2005/8/layout/hList1"/>
    <dgm:cxn modelId="{E3D5551E-BAE7-4706-BB82-D4F6ED327512}" type="presOf" srcId="{8C9FBEE0-6071-4DE7-9592-D4D2A1E1F1D8}" destId="{BB34DEAE-DCA1-4B03-935E-5B1EE38621C1}" srcOrd="0" destOrd="0" presId="urn:microsoft.com/office/officeart/2005/8/layout/hList1"/>
    <dgm:cxn modelId="{15BEAA20-BB74-4560-8A01-97CA92B3D150}" srcId="{970D6504-E999-40D9-9112-441FFBF93AF0}" destId="{8C9FBEE0-6071-4DE7-9592-D4D2A1E1F1D8}" srcOrd="0" destOrd="0" parTransId="{EDCBBAB8-CFA5-424B-826E-CFA34FE556FD}" sibTransId="{0F1C3B80-4A0A-4E16-A01E-149DB0EEF723}"/>
    <dgm:cxn modelId="{AFB98F24-9BF1-45E6-97CD-DF1DF3BA91F1}" srcId="{2B477B22-0FDA-49FA-9D7A-AB4D250A0664}" destId="{970D6504-E999-40D9-9112-441FFBF93AF0}" srcOrd="1" destOrd="0" parTransId="{DF70D07C-5B25-4A02-8D93-8F9175CAD673}" sibTransId="{9C81F3D6-D429-4FF6-A3A3-13E78FB9B6A5}"/>
    <dgm:cxn modelId="{33FC153E-37B4-4344-8F4F-D5F08631AABA}" srcId="{970D6504-E999-40D9-9112-441FFBF93AF0}" destId="{06D4EDEA-6D3B-4BB8-B1E9-756B427D54D7}" srcOrd="1" destOrd="0" parTransId="{206D7B34-BAFD-47EB-9B0B-D25EADAB1990}" sibTransId="{E1096017-1183-4D4F-9061-CDA8B35884D0}"/>
    <dgm:cxn modelId="{18CADF4A-7929-4566-80E7-7983924B130D}" type="presOf" srcId="{A20B4DE2-778E-46C7-A253-ABA015798718}" destId="{353C603F-1F44-4D76-9ACC-875AF0D97E48}" srcOrd="0" destOrd="2" presId="urn:microsoft.com/office/officeart/2005/8/layout/hList1"/>
    <dgm:cxn modelId="{B2AAEA50-691F-4DFC-8D43-B1F59F93D535}" srcId="{6E43A682-EC17-48D1-B8E9-18E9931BF5D2}" destId="{A20B4DE2-778E-46C7-A253-ABA015798718}" srcOrd="2" destOrd="0" parTransId="{8214EBC6-1A6D-4DE4-A51E-E29CA95058A8}" sibTransId="{A089932F-C99F-4F04-823A-E3FC98293C1D}"/>
    <dgm:cxn modelId="{FE2A6E78-B5CA-4DD5-B393-7207B9FF613C}" type="presOf" srcId="{970D6504-E999-40D9-9112-441FFBF93AF0}" destId="{86C885B1-3CB3-4D83-A308-693B2FBA03AB}" srcOrd="0" destOrd="0" presId="urn:microsoft.com/office/officeart/2005/8/layout/hList1"/>
    <dgm:cxn modelId="{578C6792-9AEC-4735-9DFD-E6004698590D}" type="presOf" srcId="{2B477B22-0FDA-49FA-9D7A-AB4D250A0664}" destId="{4987ADB3-F336-4F2E-8416-BD5EAE89FB21}" srcOrd="0" destOrd="0" presId="urn:microsoft.com/office/officeart/2005/8/layout/hList1"/>
    <dgm:cxn modelId="{0B97F69D-4777-42C0-A77F-162D37D5D64B}" type="presOf" srcId="{6E43A682-EC17-48D1-B8E9-18E9931BF5D2}" destId="{57CCC83D-456F-4A2C-A208-81AC308FB7C9}" srcOrd="0" destOrd="0" presId="urn:microsoft.com/office/officeart/2005/8/layout/hList1"/>
    <dgm:cxn modelId="{48642B9F-1360-457B-B107-39CE413F4DEA}" type="presOf" srcId="{06D4EDEA-6D3B-4BB8-B1E9-756B427D54D7}" destId="{BB34DEAE-DCA1-4B03-935E-5B1EE38621C1}" srcOrd="0" destOrd="2" presId="urn:microsoft.com/office/officeart/2005/8/layout/hList1"/>
    <dgm:cxn modelId="{C784B3B1-05CF-4A83-A10E-7CD4DB7FCE48}" srcId="{6E43A682-EC17-48D1-B8E9-18E9931BF5D2}" destId="{D66141CE-F47B-4403-817F-7F52E23859A9}" srcOrd="0" destOrd="0" parTransId="{72AD4ED9-325D-41DC-8241-B0CDED8E81C1}" sibTransId="{FE024CE3-3C7E-483F-8122-6A2A9B10DDA6}"/>
    <dgm:cxn modelId="{A9774CB4-0AE4-47C1-8090-892DC811797C}" type="presOf" srcId="{09C97FAA-633B-4541-A88A-89D42E3125A3}" destId="{BB34DEAE-DCA1-4B03-935E-5B1EE38621C1}" srcOrd="0" destOrd="1" presId="urn:microsoft.com/office/officeart/2005/8/layout/hList1"/>
    <dgm:cxn modelId="{225B3AC0-8500-4CE4-BB60-A26B71F555BA}" type="presOf" srcId="{D66141CE-F47B-4403-817F-7F52E23859A9}" destId="{353C603F-1F44-4D76-9ACC-875AF0D97E48}" srcOrd="0" destOrd="0" presId="urn:microsoft.com/office/officeart/2005/8/layout/hList1"/>
    <dgm:cxn modelId="{709142C8-B941-4494-A3C5-236B290BFBAD}" srcId="{8C9FBEE0-6071-4DE7-9592-D4D2A1E1F1D8}" destId="{09C97FAA-633B-4541-A88A-89D42E3125A3}" srcOrd="0" destOrd="0" parTransId="{B66204DE-61BC-4219-8AE1-A46403E07B14}" sibTransId="{67429AF2-E7B3-438C-94E4-C9C2B14DE5BB}"/>
    <dgm:cxn modelId="{5C051BD3-8369-4C02-827F-010A23052D82}" srcId="{6E43A682-EC17-48D1-B8E9-18E9931BF5D2}" destId="{E2CA9AE6-ED4B-4EBE-8B3A-57430DAF42CE}" srcOrd="1" destOrd="0" parTransId="{11C576BC-7CC5-41BF-AC6D-371FAAEDCB04}" sibTransId="{DCD3C20F-24B6-4A82-B021-613EADBDAE66}"/>
    <dgm:cxn modelId="{1B63D1CC-0E76-46C1-B388-EDA962490900}" type="presParOf" srcId="{4987ADB3-F336-4F2E-8416-BD5EAE89FB21}" destId="{EAFE0E1E-CC47-4557-A192-E1F1A1E55C6D}" srcOrd="0" destOrd="0" presId="urn:microsoft.com/office/officeart/2005/8/layout/hList1"/>
    <dgm:cxn modelId="{FB3FF504-C153-44B3-A072-3727151CDDAD}" type="presParOf" srcId="{EAFE0E1E-CC47-4557-A192-E1F1A1E55C6D}" destId="{57CCC83D-456F-4A2C-A208-81AC308FB7C9}" srcOrd="0" destOrd="0" presId="urn:microsoft.com/office/officeart/2005/8/layout/hList1"/>
    <dgm:cxn modelId="{E804878A-F44A-43D7-AF29-6D19DCD4FE9E}" type="presParOf" srcId="{EAFE0E1E-CC47-4557-A192-E1F1A1E55C6D}" destId="{353C603F-1F44-4D76-9ACC-875AF0D97E48}" srcOrd="1" destOrd="0" presId="urn:microsoft.com/office/officeart/2005/8/layout/hList1"/>
    <dgm:cxn modelId="{F9CC1BB6-2011-47C9-BA84-2818E6CDF9A8}" type="presParOf" srcId="{4987ADB3-F336-4F2E-8416-BD5EAE89FB21}" destId="{06C4EBCC-73DE-4CCC-81B9-F3E9E0F7E27C}" srcOrd="1" destOrd="0" presId="urn:microsoft.com/office/officeart/2005/8/layout/hList1"/>
    <dgm:cxn modelId="{5F654064-0DAB-402A-9B58-36DA81615606}" type="presParOf" srcId="{4987ADB3-F336-4F2E-8416-BD5EAE89FB21}" destId="{D5094E34-ED3C-4DEB-95E8-D54208C57C6B}" srcOrd="2" destOrd="0" presId="urn:microsoft.com/office/officeart/2005/8/layout/hList1"/>
    <dgm:cxn modelId="{531BEBB4-CC3D-4E1D-B1EB-3848FFEEAE0C}" type="presParOf" srcId="{D5094E34-ED3C-4DEB-95E8-D54208C57C6B}" destId="{86C885B1-3CB3-4D83-A308-693B2FBA03AB}" srcOrd="0" destOrd="0" presId="urn:microsoft.com/office/officeart/2005/8/layout/hList1"/>
    <dgm:cxn modelId="{B1624265-31FB-43A2-945A-FDE8104A9F40}" type="presParOf" srcId="{D5094E34-ED3C-4DEB-95E8-D54208C57C6B}" destId="{BB34DEAE-DCA1-4B03-935E-5B1EE38621C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039E75-7036-4C79-9C05-00219011A677}">
      <dsp:nvSpPr>
        <dsp:cNvPr id="0" name=""/>
        <dsp:cNvSpPr/>
      </dsp:nvSpPr>
      <dsp:spPr>
        <a:xfrm>
          <a:off x="22574" y="157184"/>
          <a:ext cx="417238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rPr>
            <a:t>Contenido</a:t>
          </a:r>
          <a:r>
            <a:rPr lang="es-ES" sz="1800" kern="1200" dirty="0">
              <a:solidFill>
                <a:schemeClr val="bg1"/>
              </a:solidFill>
            </a:rPr>
            <a:t> </a:t>
          </a:r>
        </a:p>
      </dsp:txBody>
      <dsp:txXfrm>
        <a:off x="22574" y="157184"/>
        <a:ext cx="4172384" cy="518400"/>
      </dsp:txXfrm>
    </dsp:sp>
    <dsp:sp modelId="{5CC22C08-5D91-4476-AB06-6A1DAAE4DD0B}">
      <dsp:nvSpPr>
        <dsp:cNvPr id="0" name=""/>
        <dsp:cNvSpPr/>
      </dsp:nvSpPr>
      <dsp:spPr>
        <a:xfrm>
          <a:off x="43" y="701654"/>
          <a:ext cx="4172384"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a:t>Los actos de comunicación que se practiquen por medios electrónicos y a través de los servicios de notificaciones organizados por los Colegios de Procuradores (también con M. Fiscal y servicios jurídicos de la administración) se tendrán por realizados el día siguiente hábil a la fecha de recepción que conste en el resguardo acreditativo de su recepción</a:t>
          </a:r>
        </a:p>
      </dsp:txBody>
      <dsp:txXfrm>
        <a:off x="43" y="701654"/>
        <a:ext cx="4172384" cy="2766960"/>
      </dsp:txXfrm>
    </dsp:sp>
    <dsp:sp modelId="{3B9C489D-225B-4725-B1F2-8D871CEB8DAB}">
      <dsp:nvSpPr>
        <dsp:cNvPr id="0" name=""/>
        <dsp:cNvSpPr/>
      </dsp:nvSpPr>
      <dsp:spPr>
        <a:xfrm>
          <a:off x="4756145" y="168185"/>
          <a:ext cx="4172384"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rPr>
            <a:t>Fecha de recepción </a:t>
          </a:r>
          <a:r>
            <a:rPr lang="es-ES" sz="1800" kern="1200" dirty="0">
              <a:solidFill>
                <a:schemeClr val="bg1"/>
              </a:solidFill>
            </a:rPr>
            <a:t> </a:t>
          </a:r>
        </a:p>
      </dsp:txBody>
      <dsp:txXfrm>
        <a:off x="4756145" y="168185"/>
        <a:ext cx="4172384" cy="518400"/>
      </dsp:txXfrm>
    </dsp:sp>
    <dsp:sp modelId="{A224D8E7-84F9-45AE-A601-C28C1DDFCD39}">
      <dsp:nvSpPr>
        <dsp:cNvPr id="0" name=""/>
        <dsp:cNvSpPr/>
      </dsp:nvSpPr>
      <dsp:spPr>
        <a:xfrm>
          <a:off x="4756562" y="701654"/>
          <a:ext cx="4172384"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Courier New" panose="02070309020205020404" pitchFamily="49" charset="0"/>
            <a:buChar char="o"/>
          </a:pPr>
          <a:r>
            <a:rPr lang="es-ES" sz="1800" kern="1200" dirty="0"/>
            <a:t>Si el acto de comunicación se remite por el órgano judicial </a:t>
          </a:r>
          <a:r>
            <a:rPr lang="es-ES" sz="1800" b="1" kern="1200" dirty="0"/>
            <a:t>antes de las 15:00 horas</a:t>
          </a:r>
          <a:r>
            <a:rPr lang="es-ES" sz="1800" kern="1200" dirty="0"/>
            <a:t>, que es lo habitual, se tendrá por recibido en </a:t>
          </a:r>
          <a:r>
            <a:rPr lang="es-ES" sz="1800" kern="1200"/>
            <a:t>esa fecha.</a:t>
          </a:r>
          <a:endParaRPr lang="es-ES" sz="1800" kern="1200" dirty="0"/>
        </a:p>
        <a:p>
          <a:pPr marL="171450" lvl="1" indent="-171450" algn="l" defTabSz="800100">
            <a:lnSpc>
              <a:spcPct val="90000"/>
            </a:lnSpc>
            <a:spcBef>
              <a:spcPct val="0"/>
            </a:spcBef>
            <a:spcAft>
              <a:spcPct val="15000"/>
            </a:spcAft>
            <a:buFont typeface="Courier New" panose="02070309020205020404" pitchFamily="49" charset="0"/>
            <a:buChar char="o"/>
          </a:pPr>
          <a:r>
            <a:rPr lang="es-ES" sz="1800" kern="1200" dirty="0"/>
            <a:t>Si el acto de comunicación se remite desde el órgano judicial </a:t>
          </a:r>
          <a:r>
            <a:rPr lang="es-ES" sz="1800" b="1" kern="1200" dirty="0"/>
            <a:t>con posterioridad a las 15:00 horas</a:t>
          </a:r>
          <a:r>
            <a:rPr lang="es-ES" sz="1800" kern="1200" dirty="0"/>
            <a:t>, se tendrá por recibido al día siguiente hábil</a:t>
          </a:r>
        </a:p>
      </dsp:txBody>
      <dsp:txXfrm>
        <a:off x="4756562" y="701654"/>
        <a:ext cx="4172384" cy="27669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C74CF-3880-4C6F-B4EA-10E532BACAB5}">
      <dsp:nvSpPr>
        <dsp:cNvPr id="0" name=""/>
        <dsp:cNvSpPr/>
      </dsp:nvSpPr>
      <dsp:spPr>
        <a:xfrm rot="5400000">
          <a:off x="-310820" y="311514"/>
          <a:ext cx="2072138" cy="14504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Peculiaridades</a:t>
          </a:r>
        </a:p>
      </dsp:txBody>
      <dsp:txXfrm rot="-5400000">
        <a:off x="1" y="725941"/>
        <a:ext cx="1450496" cy="621642"/>
      </dsp:txXfrm>
    </dsp:sp>
    <dsp:sp modelId="{069A5A39-77D0-40C2-A70C-3D23FBB96BD2}">
      <dsp:nvSpPr>
        <dsp:cNvPr id="0" name=""/>
        <dsp:cNvSpPr/>
      </dsp:nvSpPr>
      <dsp:spPr>
        <a:xfrm rot="5400000">
          <a:off x="4569408" y="-3097651"/>
          <a:ext cx="1346889" cy="75847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Silencio de la norma (salvo referencia sorpresiva en art. 267.9 LOPJ y 215.5 LEC)</a:t>
          </a:r>
        </a:p>
        <a:p>
          <a:pPr marL="114300" lvl="1" indent="-114300" algn="l" defTabSz="666750">
            <a:lnSpc>
              <a:spcPct val="90000"/>
            </a:lnSpc>
            <a:spcBef>
              <a:spcPct val="0"/>
            </a:spcBef>
            <a:spcAft>
              <a:spcPct val="15000"/>
            </a:spcAft>
            <a:buChar char="•"/>
          </a:pPr>
          <a:r>
            <a:rPr lang="es-ES" sz="1500" kern="1200"/>
            <a:t>Las peticiones pueden ser presentadas en cualquier momento (art. 214.3) </a:t>
          </a:r>
          <a:endParaRPr lang="es-ES" sz="1500" kern="1200" dirty="0"/>
        </a:p>
      </dsp:txBody>
      <dsp:txXfrm rot="-5400000">
        <a:off x="1450496" y="87011"/>
        <a:ext cx="7518964" cy="1215389"/>
      </dsp:txXfrm>
    </dsp:sp>
    <dsp:sp modelId="{A3A21FA2-7CE2-4089-88AB-45C9AD9F377F}">
      <dsp:nvSpPr>
        <dsp:cNvPr id="0" name=""/>
        <dsp:cNvSpPr/>
      </dsp:nvSpPr>
      <dsp:spPr>
        <a:xfrm rot="5400000">
          <a:off x="-310820" y="2095933"/>
          <a:ext cx="2072138" cy="14504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ES" sz="1900" kern="1200" dirty="0"/>
            <a:t>Reglas </a:t>
          </a:r>
        </a:p>
      </dsp:txBody>
      <dsp:txXfrm rot="-5400000">
        <a:off x="1" y="2510360"/>
        <a:ext cx="1450496" cy="621642"/>
      </dsp:txXfrm>
    </dsp:sp>
    <dsp:sp modelId="{B78A70A5-76D5-40E5-B8F0-ACDB381B02BF}">
      <dsp:nvSpPr>
        <dsp:cNvPr id="0" name=""/>
        <dsp:cNvSpPr/>
      </dsp:nvSpPr>
      <dsp:spPr>
        <a:xfrm rot="5400000">
          <a:off x="4569408" y="-1333798"/>
          <a:ext cx="1346889" cy="758471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9525" rIns="9525" bIns="952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a:t>A las peticiones de rectificación de errores materiales presentadas dentro de plazo se les aplican las mismas reglas</a:t>
          </a:r>
        </a:p>
        <a:p>
          <a:pPr marL="114300" lvl="1" indent="-114300" algn="l" defTabSz="666750">
            <a:lnSpc>
              <a:spcPct val="90000"/>
            </a:lnSpc>
            <a:spcBef>
              <a:spcPct val="0"/>
            </a:spcBef>
            <a:spcAft>
              <a:spcPct val="15000"/>
            </a:spcAft>
            <a:buChar char="•"/>
          </a:pPr>
          <a:r>
            <a:rPr lang="es-ES" sz="1500" kern="1200" dirty="0"/>
            <a:t>No confundir con la petición extemporánea (ATS de 13/1/2021), 26/5/2021 y 30/6/2009) ni con la rectificación de oficio del tribunal (ATS de 27/5/2020). La regla general se invierte y el plazo para recurrir no se verá afectado, salvo indefensión evidente.</a:t>
          </a:r>
          <a:endParaRPr lang="es-ES" sz="1500" b="1" kern="1200" dirty="0">
            <a:solidFill>
              <a:schemeClr val="accent6">
                <a:lumMod val="50000"/>
              </a:schemeClr>
            </a:solidFill>
          </a:endParaRPr>
        </a:p>
      </dsp:txBody>
      <dsp:txXfrm rot="-5400000">
        <a:off x="1450496" y="1850864"/>
        <a:ext cx="7518964" cy="12153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48861-6FC2-4523-91A5-2BF95F1C493F}">
      <dsp:nvSpPr>
        <dsp:cNvPr id="0" name=""/>
        <dsp:cNvSpPr/>
      </dsp:nvSpPr>
      <dsp:spPr>
        <a:xfrm>
          <a:off x="4504" y="0"/>
          <a:ext cx="4333007" cy="400881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ES" sz="2200" b="1" kern="1200" dirty="0"/>
            <a:t>STS 163/2019, de 14 de marzo </a:t>
          </a:r>
        </a:p>
      </dsp:txBody>
      <dsp:txXfrm>
        <a:off x="4504" y="0"/>
        <a:ext cx="4333007" cy="1202645"/>
      </dsp:txXfrm>
    </dsp:sp>
    <dsp:sp modelId="{8D6593A1-618B-42CF-984C-E479B3CD0FAA}">
      <dsp:nvSpPr>
        <dsp:cNvPr id="0" name=""/>
        <dsp:cNvSpPr/>
      </dsp:nvSpPr>
      <dsp:spPr>
        <a:xfrm>
          <a:off x="478015" y="976989"/>
          <a:ext cx="3466406" cy="26057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s-ES" sz="1800" kern="1200" dirty="0"/>
            <a:t>No es obligado formular simultáneamente la solicitud de aclaración o rectificación de errores materiales y la solicitud de complemento, pero ello no supone que la solicitud de complemento pueda formularse fuera del plazo de los cinco días  (</a:t>
          </a:r>
          <a:r>
            <a:rPr lang="es-ES" sz="1800" b="1" kern="1200" dirty="0"/>
            <a:t>regla general</a:t>
          </a:r>
          <a:r>
            <a:rPr lang="es-ES" sz="1800" kern="1200" dirty="0"/>
            <a:t>)</a:t>
          </a:r>
          <a:endParaRPr lang="es-ES" sz="2300" kern="1200" dirty="0"/>
        </a:p>
      </dsp:txBody>
      <dsp:txXfrm>
        <a:off x="554334" y="1053308"/>
        <a:ext cx="3313768" cy="2453093"/>
      </dsp:txXfrm>
    </dsp:sp>
    <dsp:sp modelId="{4E913E48-046F-4B1A-ACF9-C3C52035888C}">
      <dsp:nvSpPr>
        <dsp:cNvPr id="0" name=""/>
        <dsp:cNvSpPr/>
      </dsp:nvSpPr>
      <dsp:spPr>
        <a:xfrm>
          <a:off x="4666992" y="5"/>
          <a:ext cx="4333007" cy="359999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kern="1200" dirty="0"/>
            <a:t>Dos posibles excepciones </a:t>
          </a:r>
          <a:r>
            <a:rPr lang="es-ES" sz="2400" b="1" kern="1200" dirty="0"/>
            <a:t> </a:t>
          </a:r>
        </a:p>
      </dsp:txBody>
      <dsp:txXfrm>
        <a:off x="4666992" y="5"/>
        <a:ext cx="4333007" cy="1079999"/>
      </dsp:txXfrm>
    </dsp:sp>
    <dsp:sp modelId="{291F92C9-E8C9-4718-ACF2-B9D3A8982738}">
      <dsp:nvSpPr>
        <dsp:cNvPr id="0" name=""/>
        <dsp:cNvSpPr/>
      </dsp:nvSpPr>
      <dsp:spPr>
        <a:xfrm>
          <a:off x="5086533" y="774288"/>
          <a:ext cx="3466406" cy="12087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Font typeface="Wingdings" panose="05000000000000000000" pitchFamily="2" charset="2"/>
            <a:buNone/>
          </a:pPr>
          <a:r>
            <a:rPr lang="es-ES" sz="1600" kern="1200" dirty="0"/>
            <a:t>Si las circunstancias lo justifican, la solicitud de aclaración o de corrección de error material puede pedirse en los dos días siguientes a la notificación del auto de complemento, </a:t>
          </a:r>
          <a:endParaRPr lang="es-ES" sz="1600" b="1" kern="1200" dirty="0"/>
        </a:p>
      </dsp:txBody>
      <dsp:txXfrm>
        <a:off x="5121935" y="809690"/>
        <a:ext cx="3395602" cy="1137909"/>
      </dsp:txXfrm>
    </dsp:sp>
    <dsp:sp modelId="{B81A1596-98CC-46CD-A57D-7C55FAFD9480}">
      <dsp:nvSpPr>
        <dsp:cNvPr id="0" name=""/>
        <dsp:cNvSpPr/>
      </dsp:nvSpPr>
      <dsp:spPr>
        <a:xfrm>
          <a:off x="5158530" y="2154127"/>
          <a:ext cx="3466406" cy="120871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s-ES" sz="1600" kern="1200" dirty="0"/>
            <a:t>O la solicitud de complemento se puede  presentar en los cinco días siguientes a la notificación del auto si la omisión de pronunciamiento se ha hecho evidente a raí de dicho auto</a:t>
          </a:r>
        </a:p>
      </dsp:txBody>
      <dsp:txXfrm>
        <a:off x="5193932" y="2189529"/>
        <a:ext cx="3395602" cy="11379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13E48-046F-4B1A-ACF9-C3C52035888C}">
      <dsp:nvSpPr>
        <dsp:cNvPr id="0" name=""/>
        <dsp:cNvSpPr/>
      </dsp:nvSpPr>
      <dsp:spPr>
        <a:xfrm>
          <a:off x="0" y="0"/>
          <a:ext cx="9000000" cy="3599998"/>
        </a:xfrm>
        <a:prstGeom prst="roundRect">
          <a:avLst>
            <a:gd name="adj" fmla="val 10000"/>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kern="1200" dirty="0"/>
            <a:t>STS 705/2021, de 19 de octubre </a:t>
          </a:r>
          <a:r>
            <a:rPr lang="es-ES" sz="2300" b="1" kern="1200" baseline="0" dirty="0">
              <a:solidFill>
                <a:schemeClr val="accent6">
                  <a:lumMod val="50000"/>
                </a:schemeClr>
              </a:solidFill>
            </a:rPr>
            <a:t> </a:t>
          </a:r>
          <a:endParaRPr lang="es-ES" sz="2400" b="1" kern="1200" dirty="0"/>
        </a:p>
      </dsp:txBody>
      <dsp:txXfrm>
        <a:off x="0" y="0"/>
        <a:ext cx="9000000" cy="1079999"/>
      </dsp:txXfrm>
    </dsp:sp>
    <dsp:sp modelId="{F9E2284D-9FA2-4F1A-8562-9246D0FCFAB3}">
      <dsp:nvSpPr>
        <dsp:cNvPr id="0" name=""/>
        <dsp:cNvSpPr/>
      </dsp:nvSpPr>
      <dsp:spPr>
        <a:xfrm>
          <a:off x="910440" y="864104"/>
          <a:ext cx="7200000" cy="26057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mj-lt"/>
            <a:buNone/>
          </a:pPr>
          <a:r>
            <a:rPr lang="es-ES" sz="2000" kern="1200" dirty="0"/>
            <a:t>A falta de disposición expresa en contra, no hay razón por la que deba negarse la posibilidad de solicitar la aclaración de un auto de aclaración, cuando concurran los presupuestos genéricos que permiten tal resolución, tal y como había sucedido en el caso que analiza.</a:t>
          </a:r>
        </a:p>
      </dsp:txBody>
      <dsp:txXfrm>
        <a:off x="986759" y="940423"/>
        <a:ext cx="7047362" cy="245309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7FDC1-0386-42B3-B205-1C0DC69B7A00}">
      <dsp:nvSpPr>
        <dsp:cNvPr id="0" name=""/>
        <dsp:cNvSpPr/>
      </dsp:nvSpPr>
      <dsp:spPr>
        <a:xfrm rot="5400000">
          <a:off x="-236340" y="537065"/>
          <a:ext cx="1731217" cy="12118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accent6">
                  <a:lumMod val="50000"/>
                </a:schemeClr>
              </a:solidFill>
            </a:rPr>
            <a:t> </a:t>
          </a:r>
          <a:r>
            <a:rPr lang="es-ES" sz="1800" b="1" kern="1200" dirty="0">
              <a:solidFill>
                <a:schemeClr val="bg1"/>
              </a:solidFill>
            </a:rPr>
            <a:t>STS 360/2018, 15 junio</a:t>
          </a:r>
        </a:p>
      </dsp:txBody>
      <dsp:txXfrm rot="-5400000">
        <a:off x="23343" y="883308"/>
        <a:ext cx="1211852" cy="519365"/>
      </dsp:txXfrm>
    </dsp:sp>
    <dsp:sp modelId="{EF3921A4-5CB5-411B-A8A7-09DB9105CD52}">
      <dsp:nvSpPr>
        <dsp:cNvPr id="0" name=""/>
        <dsp:cNvSpPr/>
      </dsp:nvSpPr>
      <dsp:spPr>
        <a:xfrm rot="5400000">
          <a:off x="3688536" y="-2418240"/>
          <a:ext cx="1674672" cy="65111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No sirve a efectos de subsanación. No supone una ampliación del plazo para recurrir si el recurso se interpone el último día de plazo, aun restando el día de gracia, sin el traslado de copias, al tratarse de un requisito insubsanable, el juego del art. 277 y de los arts. 133.1, 134 y 135.5 LEC determinará de facto la extemporaneidad del recurso</a:t>
          </a:r>
        </a:p>
      </dsp:txBody>
      <dsp:txXfrm rot="-5400000">
        <a:off x="1270292" y="81755"/>
        <a:ext cx="6429411" cy="1511170"/>
      </dsp:txXfrm>
    </dsp:sp>
    <dsp:sp modelId="{405E47E6-1858-4B02-A27D-9015FFBE2DE1}">
      <dsp:nvSpPr>
        <dsp:cNvPr id="0" name=""/>
        <dsp:cNvSpPr/>
      </dsp:nvSpPr>
      <dsp:spPr>
        <a:xfrm rot="5400000">
          <a:off x="-259682" y="2200932"/>
          <a:ext cx="1731217" cy="12118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rPr>
            <a:t>Las 15 h son las 15 h</a:t>
          </a:r>
          <a:endParaRPr lang="es-ES" sz="1800" b="1" kern="1200" dirty="0">
            <a:solidFill>
              <a:schemeClr val="accent6">
                <a:lumMod val="50000"/>
              </a:schemeClr>
            </a:solidFill>
          </a:endParaRPr>
        </a:p>
      </dsp:txBody>
      <dsp:txXfrm rot="-5400000">
        <a:off x="1" y="2547175"/>
        <a:ext cx="1211852" cy="519365"/>
      </dsp:txXfrm>
    </dsp:sp>
    <dsp:sp modelId="{7DBD4031-85F7-4360-9BBE-7198F4CB8BC0}">
      <dsp:nvSpPr>
        <dsp:cNvPr id="0" name=""/>
        <dsp:cNvSpPr/>
      </dsp:nvSpPr>
      <dsp:spPr>
        <a:xfrm rot="5400000">
          <a:off x="4414206" y="-1374842"/>
          <a:ext cx="1527965" cy="77926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b="1" kern="1200" dirty="0">
              <a:solidFill>
                <a:schemeClr val="accent6">
                  <a:lumMod val="50000"/>
                </a:schemeClr>
              </a:solidFill>
            </a:rPr>
            <a:t>ATS 13/10/2021 (</a:t>
          </a:r>
          <a:r>
            <a:rPr lang="es-ES" sz="1800" b="1" kern="1200" dirty="0" err="1">
              <a:solidFill>
                <a:schemeClr val="accent6">
                  <a:lumMod val="50000"/>
                </a:schemeClr>
              </a:solidFill>
            </a:rPr>
            <a:t>rec.</a:t>
          </a:r>
          <a:r>
            <a:rPr lang="es-ES" sz="1800" b="1" kern="1200" dirty="0">
              <a:solidFill>
                <a:schemeClr val="accent6">
                  <a:lumMod val="50000"/>
                </a:schemeClr>
              </a:solidFill>
            </a:rPr>
            <a:t> 199/2021). Recurso presentado a las 15:04: extemporáneo</a:t>
          </a:r>
        </a:p>
        <a:p>
          <a:pPr marL="171450" lvl="1" indent="-171450" algn="l" defTabSz="800100">
            <a:lnSpc>
              <a:spcPct val="90000"/>
            </a:lnSpc>
            <a:spcBef>
              <a:spcPct val="0"/>
            </a:spcBef>
            <a:spcAft>
              <a:spcPct val="15000"/>
            </a:spcAft>
            <a:buChar char="•"/>
          </a:pPr>
          <a:r>
            <a:rPr lang="es-ES" sz="1800" b="0" kern="1200" dirty="0">
              <a:solidFill>
                <a:schemeClr val="accent6">
                  <a:lumMod val="50000"/>
                </a:schemeClr>
              </a:solidFill>
            </a:rPr>
            <a:t>ATS (Sala 4ª) 21/06/2022 (</a:t>
          </a:r>
          <a:r>
            <a:rPr lang="es-ES" sz="1800" b="0" kern="1200" dirty="0" err="1">
              <a:solidFill>
                <a:schemeClr val="accent6">
                  <a:lumMod val="50000"/>
                </a:schemeClr>
              </a:solidFill>
            </a:rPr>
            <a:t>rec.</a:t>
          </a:r>
          <a:r>
            <a:rPr lang="es-ES" sz="1800" b="0" kern="1200" dirty="0">
              <a:solidFill>
                <a:schemeClr val="accent6">
                  <a:lumMod val="50000"/>
                </a:schemeClr>
              </a:solidFill>
            </a:rPr>
            <a:t> 53/2022). </a:t>
          </a:r>
          <a:r>
            <a:rPr lang="es-ES" sz="1800" b="1" kern="1200" dirty="0">
              <a:solidFill>
                <a:schemeClr val="accent6">
                  <a:lumMod val="50000"/>
                </a:schemeClr>
              </a:solidFill>
            </a:rPr>
            <a:t>Recurso presentado antes de las 15:01: dentro de plazo </a:t>
          </a:r>
          <a:endParaRPr lang="es-ES" sz="1800" b="0" kern="1200" dirty="0">
            <a:solidFill>
              <a:schemeClr val="accent6">
                <a:lumMod val="50000"/>
              </a:schemeClr>
            </a:solidFill>
          </a:endParaRPr>
        </a:p>
      </dsp:txBody>
      <dsp:txXfrm rot="-5400000">
        <a:off x="1281880" y="1832073"/>
        <a:ext cx="7718029" cy="137878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7FDC1-0386-42B3-B205-1C0DC69B7A00}">
      <dsp:nvSpPr>
        <dsp:cNvPr id="0" name=""/>
        <dsp:cNvSpPr/>
      </dsp:nvSpPr>
      <dsp:spPr>
        <a:xfrm rot="5400000">
          <a:off x="-236340" y="537065"/>
          <a:ext cx="1731217" cy="12118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accent6">
                  <a:lumMod val="50000"/>
                </a:schemeClr>
              </a:solidFill>
            </a:rPr>
            <a:t> </a:t>
          </a:r>
          <a:r>
            <a:rPr lang="es-ES" sz="1800" b="1" kern="1200" dirty="0">
              <a:solidFill>
                <a:schemeClr val="bg1"/>
              </a:solidFill>
            </a:rPr>
            <a:t>Contenido de la reforma</a:t>
          </a:r>
        </a:p>
      </dsp:txBody>
      <dsp:txXfrm rot="-5400000">
        <a:off x="23343" y="883308"/>
        <a:ext cx="1211852" cy="519365"/>
      </dsp:txXfrm>
    </dsp:sp>
    <dsp:sp modelId="{EF3921A4-5CB5-411B-A8A7-09DB9105CD52}">
      <dsp:nvSpPr>
        <dsp:cNvPr id="0" name=""/>
        <dsp:cNvSpPr/>
      </dsp:nvSpPr>
      <dsp:spPr>
        <a:xfrm rot="5400000">
          <a:off x="4246154" y="-2415256"/>
          <a:ext cx="1674672" cy="651116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Posibilidad de presentar escritos en formato electrónico todos los días del año durante las 24 h. Si la presentación se produce en día u hora inhábil a efectos procesales, se entenderá efectuada el primer día y hora hábil siguiente</a:t>
          </a:r>
        </a:p>
        <a:p>
          <a:pPr marL="171450" lvl="1" indent="-171450" algn="l" defTabSz="800100">
            <a:lnSpc>
              <a:spcPct val="90000"/>
            </a:lnSpc>
            <a:spcBef>
              <a:spcPct val="0"/>
            </a:spcBef>
            <a:spcAft>
              <a:spcPct val="15000"/>
            </a:spcAft>
            <a:buChar char="•"/>
          </a:pPr>
          <a:r>
            <a:rPr lang="es-ES" sz="1800" kern="1200" dirty="0"/>
            <a:t>Mantiene el día de gracia para la presentación de escritos de término, «cualquiera que fuera la forma» de presentación</a:t>
          </a:r>
        </a:p>
      </dsp:txBody>
      <dsp:txXfrm rot="-5400000">
        <a:off x="1827910" y="84739"/>
        <a:ext cx="6429411" cy="1511170"/>
      </dsp:txXfrm>
    </dsp:sp>
    <dsp:sp modelId="{405E47E6-1858-4B02-A27D-9015FFBE2DE1}">
      <dsp:nvSpPr>
        <dsp:cNvPr id="0" name=""/>
        <dsp:cNvSpPr/>
      </dsp:nvSpPr>
      <dsp:spPr>
        <a:xfrm rot="5400000">
          <a:off x="-259682" y="2200932"/>
          <a:ext cx="1731217" cy="12118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rPr>
            <a:t>Dudas</a:t>
          </a:r>
          <a:r>
            <a:rPr lang="es-ES" sz="1800" b="1" kern="1200" dirty="0">
              <a:solidFill>
                <a:schemeClr val="accent6">
                  <a:lumMod val="50000"/>
                </a:schemeClr>
              </a:solidFill>
            </a:rPr>
            <a:t>  </a:t>
          </a:r>
        </a:p>
      </dsp:txBody>
      <dsp:txXfrm rot="-5400000">
        <a:off x="1" y="2547175"/>
        <a:ext cx="1211852" cy="519365"/>
      </dsp:txXfrm>
    </dsp:sp>
    <dsp:sp modelId="{7DBD4031-85F7-4360-9BBE-7198F4CB8BC0}">
      <dsp:nvSpPr>
        <dsp:cNvPr id="0" name=""/>
        <dsp:cNvSpPr/>
      </dsp:nvSpPr>
      <dsp:spPr>
        <a:xfrm rot="5400000">
          <a:off x="4414206" y="-1374842"/>
          <a:ext cx="1527965" cy="77926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ES" sz="1800" kern="1200" dirty="0"/>
            <a:t>¿Tiene sentido ya el día de gracia? </a:t>
          </a:r>
          <a:endParaRPr lang="es-ES" sz="1800" b="1" kern="1200" dirty="0">
            <a:solidFill>
              <a:schemeClr val="accent6">
                <a:lumMod val="50000"/>
              </a:schemeClr>
            </a:solidFill>
          </a:endParaRPr>
        </a:p>
        <a:p>
          <a:pPr marL="171450" lvl="1" indent="-171450" algn="l" defTabSz="800100">
            <a:lnSpc>
              <a:spcPct val="90000"/>
            </a:lnSpc>
            <a:spcBef>
              <a:spcPct val="0"/>
            </a:spcBef>
            <a:spcAft>
              <a:spcPct val="15000"/>
            </a:spcAft>
            <a:buChar char="•"/>
          </a:pPr>
          <a:r>
            <a:rPr lang="es-ES" sz="1800" b="0" kern="1200" dirty="0">
              <a:solidFill>
                <a:schemeClr val="accent6">
                  <a:lumMod val="50000"/>
                </a:schemeClr>
              </a:solidFill>
            </a:rPr>
            <a:t>Para el legislador, sí: la reforma de la Ley 42/2015 añadió el inciso </a:t>
          </a:r>
          <a:r>
            <a:rPr lang="es-ES" sz="1800" kern="1200" dirty="0"/>
            <a:t>«cualquiera que fuera la forma de presentación» (en trámite de enmiendas)</a:t>
          </a:r>
          <a:endParaRPr lang="es-ES" sz="1800" b="0" kern="1200" dirty="0">
            <a:solidFill>
              <a:schemeClr val="accent6">
                <a:lumMod val="50000"/>
              </a:schemeClr>
            </a:solidFill>
          </a:endParaRPr>
        </a:p>
      </dsp:txBody>
      <dsp:txXfrm rot="-5400000">
        <a:off x="1281880" y="1832073"/>
        <a:ext cx="7718029" cy="13787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D884E-A11E-4F65-B40C-E93DF18FE433}">
      <dsp:nvSpPr>
        <dsp:cNvPr id="0" name=""/>
        <dsp:cNvSpPr/>
      </dsp:nvSpPr>
      <dsp:spPr>
        <a:xfrm>
          <a:off x="0" y="0"/>
          <a:ext cx="9097841" cy="486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accent6">
                  <a:lumMod val="50000"/>
                </a:schemeClr>
              </a:solidFill>
            </a:rPr>
            <a:t> </a:t>
          </a:r>
          <a:r>
            <a:rPr lang="es-ES" sz="1600" b="1" kern="1200" dirty="0">
              <a:solidFill>
                <a:schemeClr val="bg1"/>
              </a:solidFill>
            </a:rPr>
            <a:t>No hay pronunciamiento expreso de la Sala 1ª TS </a:t>
          </a:r>
        </a:p>
      </dsp:txBody>
      <dsp:txXfrm>
        <a:off x="23760" y="23760"/>
        <a:ext cx="9050321" cy="439200"/>
      </dsp:txXfrm>
    </dsp:sp>
    <dsp:sp modelId="{DB38C0D6-B796-4F75-8995-32A72E289F1C}">
      <dsp:nvSpPr>
        <dsp:cNvPr id="0" name=""/>
        <dsp:cNvSpPr/>
      </dsp:nvSpPr>
      <dsp:spPr>
        <a:xfrm>
          <a:off x="0" y="494286"/>
          <a:ext cx="9097841" cy="49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8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 sz="1600" kern="1200" dirty="0"/>
            <a:t>Todas las resoluciones que abordan el problema se refieren a demandas presentadas antes de la entrada en vigor de la Ley 1/2015</a:t>
          </a:r>
        </a:p>
      </dsp:txBody>
      <dsp:txXfrm>
        <a:off x="0" y="494286"/>
        <a:ext cx="9097841" cy="497835"/>
      </dsp:txXfrm>
    </dsp:sp>
    <dsp:sp modelId="{0E1D17CC-60C7-41D8-8822-5BCF7D81E34F}">
      <dsp:nvSpPr>
        <dsp:cNvPr id="0" name=""/>
        <dsp:cNvSpPr/>
      </dsp:nvSpPr>
      <dsp:spPr>
        <a:xfrm>
          <a:off x="0" y="992121"/>
          <a:ext cx="9097841" cy="4867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bg1"/>
              </a:solidFill>
            </a:rPr>
            <a:t>Pronunciamientos anteriores  </a:t>
          </a:r>
        </a:p>
      </dsp:txBody>
      <dsp:txXfrm>
        <a:off x="23760" y="1015881"/>
        <a:ext cx="9050321" cy="439200"/>
      </dsp:txXfrm>
    </dsp:sp>
    <dsp:sp modelId="{0BD35D93-CF03-4E78-AD57-EB124DB2C5C3}">
      <dsp:nvSpPr>
        <dsp:cNvPr id="0" name=""/>
        <dsp:cNvSpPr/>
      </dsp:nvSpPr>
      <dsp:spPr>
        <a:xfrm>
          <a:off x="0" y="1478841"/>
          <a:ext cx="9097841" cy="2206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8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 sz="1600" kern="1200" dirty="0"/>
            <a:t>STS 287/2009, de 29 de abril, de Pleno; STS 150/2015, de 25 de marzo y 94/2016, de 9 de febrero (aplicación del 135.5. a los plazos sustantivos como el de los retractos, o  efectos de prescripción o caducidad)</a:t>
          </a:r>
          <a:endParaRPr lang="es-ES" sz="1600" b="1" kern="1200" dirty="0">
            <a:solidFill>
              <a:schemeClr val="accent6">
                <a:lumMod val="50000"/>
              </a:schemeClr>
            </a:solidFill>
          </a:endParaRPr>
        </a:p>
        <a:p>
          <a:pPr marL="342900" lvl="2" indent="-171450" algn="l" defTabSz="711200">
            <a:lnSpc>
              <a:spcPct val="90000"/>
            </a:lnSpc>
            <a:spcBef>
              <a:spcPct val="0"/>
            </a:spcBef>
            <a:spcAft>
              <a:spcPct val="20000"/>
            </a:spcAft>
            <a:buFont typeface="Wingdings" panose="05000000000000000000" pitchFamily="2" charset="2"/>
            <a:buChar char=""/>
          </a:pPr>
          <a:r>
            <a:rPr lang="es-ES" sz="1600" kern="1200" dirty="0"/>
            <a:t>El </a:t>
          </a:r>
          <a:r>
            <a:rPr lang="es-ES" sz="1600" i="1" kern="1200" dirty="0"/>
            <a:t>día de gracia </a:t>
          </a:r>
          <a:r>
            <a:rPr lang="es-ES" sz="1600" kern="1200" dirty="0"/>
            <a:t>es una regla prevista para plazos procesales y no para los sustantivos. </a:t>
          </a:r>
          <a:endParaRPr lang="es-ES" sz="1600" b="1" kern="1200" dirty="0">
            <a:solidFill>
              <a:schemeClr val="accent6">
                <a:lumMod val="50000"/>
              </a:schemeClr>
            </a:solidFill>
          </a:endParaRPr>
        </a:p>
        <a:p>
          <a:pPr marL="342900" lvl="2" indent="-171450" algn="l" defTabSz="711200">
            <a:lnSpc>
              <a:spcPct val="90000"/>
            </a:lnSpc>
            <a:spcBef>
              <a:spcPct val="0"/>
            </a:spcBef>
            <a:spcAft>
              <a:spcPct val="20000"/>
            </a:spcAft>
            <a:buFont typeface="Wingdings" panose="05000000000000000000" pitchFamily="2" charset="2"/>
            <a:buChar char=""/>
          </a:pPr>
          <a:r>
            <a:rPr lang="es-ES" sz="1600" kern="1200" dirty="0"/>
            <a:t>Pero desde el momento en que la acción judicial que pone en movimiento el derecho se materializa a través de la presentación de una demanda, estamos ya ante un acto procesal sujeto también a normativa procesal. </a:t>
          </a:r>
          <a:endParaRPr lang="es-ES" sz="1600" b="1" kern="1200" dirty="0">
            <a:solidFill>
              <a:schemeClr val="accent6">
                <a:lumMod val="50000"/>
              </a:schemeClr>
            </a:solidFill>
          </a:endParaRPr>
        </a:p>
        <a:p>
          <a:pPr marL="342900" lvl="2" indent="-171450" algn="l" defTabSz="711200">
            <a:lnSpc>
              <a:spcPct val="90000"/>
            </a:lnSpc>
            <a:spcBef>
              <a:spcPct val="0"/>
            </a:spcBef>
            <a:spcAft>
              <a:spcPct val="20000"/>
            </a:spcAft>
            <a:buFont typeface="Wingdings" panose="05000000000000000000" pitchFamily="2" charset="2"/>
            <a:buChar char=""/>
          </a:pPr>
          <a:r>
            <a:rPr lang="es-ES" sz="1600" kern="1200" dirty="0"/>
            <a:t>Ha de permitirse al titular de un derecho, cuyo ejercicio se encuentra sometido a plazo, disponer del mismo en su integridad, para dar así cumplimiento al art. 5 CC</a:t>
          </a:r>
          <a:endParaRPr lang="es-ES" sz="1600" b="1" kern="1200" dirty="0">
            <a:solidFill>
              <a:schemeClr val="accent6">
                <a:lumMod val="50000"/>
              </a:schemeClr>
            </a:solidFill>
          </a:endParaRPr>
        </a:p>
      </dsp:txBody>
      <dsp:txXfrm>
        <a:off x="0" y="1478841"/>
        <a:ext cx="9097841" cy="22066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D884E-A11E-4F65-B40C-E93DF18FE433}">
      <dsp:nvSpPr>
        <dsp:cNvPr id="0" name=""/>
        <dsp:cNvSpPr/>
      </dsp:nvSpPr>
      <dsp:spPr>
        <a:xfrm>
          <a:off x="0" y="6485"/>
          <a:ext cx="9097841" cy="992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bg1"/>
              </a:solidFill>
            </a:rPr>
            <a:t>La STS 349/2019, de 21 de junio, no resuelve realmente el problema </a:t>
          </a:r>
        </a:p>
      </dsp:txBody>
      <dsp:txXfrm>
        <a:off x="48433" y="54918"/>
        <a:ext cx="9000975" cy="895294"/>
      </dsp:txXfrm>
    </dsp:sp>
    <dsp:sp modelId="{DB38C0D6-B796-4F75-8995-32A72E289F1C}">
      <dsp:nvSpPr>
        <dsp:cNvPr id="0" name=""/>
        <dsp:cNvSpPr/>
      </dsp:nvSpPr>
      <dsp:spPr>
        <a:xfrm>
          <a:off x="0" y="998646"/>
          <a:ext cx="9097841" cy="2687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85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kern="1200" dirty="0"/>
            <a:t>Declara que existe error judicial en la sentencia que declaró prescrita una acción de reclamación de honorarios sometida al plazo de tres años del art. 1967 CC. El día inicial del plazo de prescripción fue el 20 febrero de 2015 y la demanda fue presentada vía </a:t>
          </a:r>
          <a:r>
            <a:rPr lang="es-ES" sz="1800" kern="1200" dirty="0" err="1"/>
            <a:t>LexNET</a:t>
          </a:r>
          <a:r>
            <a:rPr lang="es-ES" sz="1800" kern="1200" dirty="0"/>
            <a:t> el 20 de febrero de 2018 a las 22,40 horas</a:t>
          </a:r>
        </a:p>
        <a:p>
          <a:pPr marL="171450" lvl="1" indent="-171450" algn="l" defTabSz="800100">
            <a:lnSpc>
              <a:spcPct val="90000"/>
            </a:lnSpc>
            <a:spcBef>
              <a:spcPct val="0"/>
            </a:spcBef>
            <a:spcAft>
              <a:spcPct val="20000"/>
            </a:spcAft>
            <a:buChar char="•"/>
          </a:pPr>
          <a:r>
            <a:rPr lang="es-ES" sz="1800" kern="1200" dirty="0"/>
            <a:t>Se declara el error porque la demanda se presentó, conforme al art. 5.1 CC, en el último día hábil posible. La demanda podía presentarse hasta las 24 horas, y, como se presentó antes, la sentencia ya no entra a valorar si, además, podía presentarse hasta las 15 horas del día siguiente</a:t>
          </a:r>
        </a:p>
        <a:p>
          <a:pPr marL="171450" lvl="1" indent="-171450" algn="l" defTabSz="800100">
            <a:lnSpc>
              <a:spcPct val="90000"/>
            </a:lnSpc>
            <a:spcBef>
              <a:spcPct val="0"/>
            </a:spcBef>
            <a:spcAft>
              <a:spcPct val="20000"/>
            </a:spcAft>
            <a:buChar char="•"/>
          </a:pPr>
          <a:r>
            <a:rPr lang="es-ES" sz="1800" kern="1200" dirty="0"/>
            <a:t>Considera que no es aplicable el art. 130 LEC –tenerla por presentada en la siguiente hora hábil- porque el plazo de prescripción es civil, no procesal. </a:t>
          </a:r>
        </a:p>
      </dsp:txBody>
      <dsp:txXfrm>
        <a:off x="0" y="998646"/>
        <a:ext cx="9097841" cy="268789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D884E-A11E-4F65-B40C-E93DF18FE433}">
      <dsp:nvSpPr>
        <dsp:cNvPr id="0" name=""/>
        <dsp:cNvSpPr/>
      </dsp:nvSpPr>
      <dsp:spPr>
        <a:xfrm>
          <a:off x="0" y="325523"/>
          <a:ext cx="9097841"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kern="1200" dirty="0">
              <a:solidFill>
                <a:schemeClr val="bg1"/>
              </a:solidFill>
            </a:rPr>
            <a:t>ATS (Sala  del art. 61 LOPJ)  10/2021, de 12 de julio</a:t>
          </a:r>
        </a:p>
      </dsp:txBody>
      <dsp:txXfrm>
        <a:off x="59399" y="384922"/>
        <a:ext cx="8979043" cy="1098002"/>
      </dsp:txXfrm>
    </dsp:sp>
    <dsp:sp modelId="{DB38C0D6-B796-4F75-8995-32A72E289F1C}">
      <dsp:nvSpPr>
        <dsp:cNvPr id="0" name=""/>
        <dsp:cNvSpPr/>
      </dsp:nvSpPr>
      <dsp:spPr>
        <a:xfrm>
          <a:off x="0" y="1546701"/>
          <a:ext cx="9097841" cy="18164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856"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s-ES" sz="1800" kern="1200" dirty="0"/>
            <a:t>Ciertamente, tras la Ley 42/2015, de 5 de 10, podría resultar discutible la aplicación de este precepto cuando la demanda se presenta por profesionales obligados al empleo de los sistemas telemáticos o electrónicos existentes en la Administración de Justicia - arts. 230.5 LOPJ y 273 LEC-. Pero […] la acción judicial que pone en movimiento el derecho se materializa a través de la presentación de una demanda, la interpretación más favorable al derecho a la tutela judicial efectiva conduce a entender que la demanda se ha interpuesto dentro del plazo de tres meses del art. 219.1 a) LOPJ.</a:t>
          </a:r>
        </a:p>
      </dsp:txBody>
      <dsp:txXfrm>
        <a:off x="0" y="1546701"/>
        <a:ext cx="9097841" cy="181642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D884E-A11E-4F65-B40C-E93DF18FE433}">
      <dsp:nvSpPr>
        <dsp:cNvPr id="0" name=""/>
        <dsp:cNvSpPr/>
      </dsp:nvSpPr>
      <dsp:spPr>
        <a:xfrm>
          <a:off x="0" y="0"/>
          <a:ext cx="9097841" cy="3819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accent6">
                  <a:lumMod val="50000"/>
                </a:schemeClr>
              </a:solidFill>
            </a:rPr>
            <a:t> </a:t>
          </a:r>
          <a:r>
            <a:rPr lang="es-ES" sz="1600" b="1" kern="1200" dirty="0">
              <a:solidFill>
                <a:schemeClr val="bg1"/>
              </a:solidFill>
            </a:rPr>
            <a:t>ATS de 14 de septiembre de 2021 (</a:t>
          </a:r>
          <a:r>
            <a:rPr lang="es-ES" sz="1600" b="1" kern="1200" dirty="0" err="1">
              <a:solidFill>
                <a:schemeClr val="bg1"/>
              </a:solidFill>
            </a:rPr>
            <a:t>rec.</a:t>
          </a:r>
          <a:r>
            <a:rPr lang="es-ES" sz="1600" b="1" kern="1200" dirty="0">
              <a:solidFill>
                <a:schemeClr val="bg1"/>
              </a:solidFill>
            </a:rPr>
            <a:t> 1297/2021) entre otros muchos</a:t>
          </a:r>
        </a:p>
      </dsp:txBody>
      <dsp:txXfrm>
        <a:off x="18645" y="18645"/>
        <a:ext cx="9060551" cy="344662"/>
      </dsp:txXfrm>
    </dsp:sp>
    <dsp:sp modelId="{A6BDD151-2F79-425A-8F18-82DECA872BB2}">
      <dsp:nvSpPr>
        <dsp:cNvPr id="0" name=""/>
        <dsp:cNvSpPr/>
      </dsp:nvSpPr>
      <dsp:spPr>
        <a:xfrm>
          <a:off x="0" y="382362"/>
          <a:ext cx="9097841" cy="1720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8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 sz="1600" kern="1200" dirty="0"/>
            <a:t>Específico régimen de subsanación justificado por  la intención del legislador de facilitar en mayor grado el acceso al sistema de recurso.</a:t>
          </a:r>
          <a:endParaRPr lang="es-ES" sz="1600" b="1" kern="1200" dirty="0">
            <a:solidFill>
              <a:schemeClr val="accent6">
                <a:lumMod val="50000"/>
              </a:schemeClr>
            </a:solidFill>
          </a:endParaRPr>
        </a:p>
        <a:p>
          <a:pPr marL="171450" lvl="1" indent="-171450" algn="l" defTabSz="711200">
            <a:lnSpc>
              <a:spcPct val="90000"/>
            </a:lnSpc>
            <a:spcBef>
              <a:spcPct val="0"/>
            </a:spcBef>
            <a:spcAft>
              <a:spcPct val="20000"/>
            </a:spcAft>
            <a:buChar char="•"/>
          </a:pPr>
          <a:r>
            <a:rPr lang="es-ES" sz="1600" kern="1200" dirty="0"/>
            <a:t>No hay que diferenciar según se haya admitido a trámite o no el recurso dirigido ante el órgano funcionalmente incompetente.</a:t>
          </a:r>
          <a:endParaRPr lang="es-ES" sz="1600" b="1" kern="1200" dirty="0">
            <a:solidFill>
              <a:schemeClr val="accent6">
                <a:lumMod val="50000"/>
              </a:schemeClr>
            </a:solidFill>
          </a:endParaRPr>
        </a:p>
        <a:p>
          <a:pPr marL="171450" lvl="1" indent="-171450" algn="l" defTabSz="711200">
            <a:lnSpc>
              <a:spcPct val="90000"/>
            </a:lnSpc>
            <a:spcBef>
              <a:spcPct val="0"/>
            </a:spcBef>
            <a:spcAft>
              <a:spcPct val="20000"/>
            </a:spcAft>
            <a:buChar char="•"/>
          </a:pPr>
          <a:r>
            <a:rPr lang="es-ES" sz="1600" kern="1200" dirty="0"/>
            <a:t> Comporta la habilitación de un nuevo plazo, de forma que sólo cuando haya transcurrido ese nuevo plazo sin haberse presentado cabe tener por desierto el recurso con la subsiguiente consecuencia de la firmeza de la resolución recurrida.</a:t>
          </a:r>
          <a:endParaRPr lang="es-ES" sz="1600" b="1" kern="1200" dirty="0">
            <a:solidFill>
              <a:schemeClr val="accent6">
                <a:lumMod val="50000"/>
              </a:schemeClr>
            </a:solidFill>
          </a:endParaRPr>
        </a:p>
      </dsp:txBody>
      <dsp:txXfrm>
        <a:off x="0" y="382362"/>
        <a:ext cx="9097841" cy="1720121"/>
      </dsp:txXfrm>
    </dsp:sp>
    <dsp:sp modelId="{0E1D17CC-60C7-41D8-8822-5BCF7D81E34F}">
      <dsp:nvSpPr>
        <dsp:cNvPr id="0" name=""/>
        <dsp:cNvSpPr/>
      </dsp:nvSpPr>
      <dsp:spPr>
        <a:xfrm>
          <a:off x="0" y="2066153"/>
          <a:ext cx="9097841" cy="3819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bg1"/>
              </a:solidFill>
            </a:rPr>
            <a:t>STS 544/2020, de 20 de octubre </a:t>
          </a:r>
        </a:p>
      </dsp:txBody>
      <dsp:txXfrm>
        <a:off x="18645" y="2084798"/>
        <a:ext cx="9060551" cy="344662"/>
      </dsp:txXfrm>
    </dsp:sp>
    <dsp:sp modelId="{0BD35D93-CF03-4E78-AD57-EB124DB2C5C3}">
      <dsp:nvSpPr>
        <dsp:cNvPr id="0" name=""/>
        <dsp:cNvSpPr/>
      </dsp:nvSpPr>
      <dsp:spPr>
        <a:xfrm>
          <a:off x="0" y="2484436"/>
          <a:ext cx="9097841" cy="120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88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s-ES" sz="1600" b="0" kern="1200" dirty="0">
              <a:solidFill>
                <a:schemeClr val="accent6">
                  <a:lumMod val="50000"/>
                </a:schemeClr>
              </a:solidFill>
            </a:rPr>
            <a:t>Presentación errónea del recurso de apelación por </a:t>
          </a:r>
          <a:r>
            <a:rPr lang="es-ES" sz="1600" b="0" kern="1200" dirty="0" err="1">
              <a:solidFill>
                <a:schemeClr val="accent6">
                  <a:lumMod val="50000"/>
                </a:schemeClr>
              </a:solidFill>
            </a:rPr>
            <a:t>LexNET</a:t>
          </a:r>
          <a:r>
            <a:rPr lang="es-ES" sz="1600" b="0" kern="1200" dirty="0">
              <a:solidFill>
                <a:schemeClr val="accent6">
                  <a:lumMod val="50000"/>
                </a:schemeClr>
              </a:solidFill>
            </a:rPr>
            <a:t> en otro juzgado</a:t>
          </a:r>
        </a:p>
        <a:p>
          <a:pPr marL="171450" lvl="1" indent="-171450" algn="l" defTabSz="711200">
            <a:lnSpc>
              <a:spcPct val="90000"/>
            </a:lnSpc>
            <a:spcBef>
              <a:spcPct val="0"/>
            </a:spcBef>
            <a:spcAft>
              <a:spcPct val="20000"/>
            </a:spcAft>
            <a:buChar char="•"/>
          </a:pPr>
          <a:r>
            <a:rPr lang="es-ES" sz="1600" b="0" i="0" kern="1200" dirty="0"/>
            <a:t>El sistema lo admitió y acusó recibo; advertida la irregularidad, de forma inmediata, la parte hace todo lo posible para corregirla, mediante la presentación de dicho escrito, sin demora, ante el órgano correcto; no hay indicios de actuación fraudulenta alguna; tampoco existió indefensión de la contraparte. Es desproporcionada la inadmisión. Se anula la sentencia</a:t>
          </a:r>
          <a:r>
            <a:rPr lang="es-ES" sz="1600" b="0" kern="1200" dirty="0">
              <a:solidFill>
                <a:schemeClr val="accent6">
                  <a:lumMod val="50000"/>
                </a:schemeClr>
              </a:solidFill>
            </a:rPr>
            <a:t> </a:t>
          </a:r>
        </a:p>
      </dsp:txBody>
      <dsp:txXfrm>
        <a:off x="0" y="2484436"/>
        <a:ext cx="9097841" cy="1208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C489D-225B-4725-B1F2-8D871CEB8DAB}">
      <dsp:nvSpPr>
        <dsp:cNvPr id="0" name=""/>
        <dsp:cNvSpPr/>
      </dsp:nvSpPr>
      <dsp:spPr>
        <a:xfrm>
          <a:off x="0" y="0"/>
          <a:ext cx="9073007" cy="518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rPr>
            <a:t>Fecha de notificación </a:t>
          </a:r>
          <a:endParaRPr lang="es-ES" sz="1800" kern="1200" dirty="0">
            <a:solidFill>
              <a:schemeClr val="bg1"/>
            </a:solidFill>
          </a:endParaRPr>
        </a:p>
      </dsp:txBody>
      <dsp:txXfrm>
        <a:off x="0" y="0"/>
        <a:ext cx="9073007" cy="518400"/>
      </dsp:txXfrm>
    </dsp:sp>
    <dsp:sp modelId="{A224D8E7-84F9-45AE-A601-C28C1DDFCD39}">
      <dsp:nvSpPr>
        <dsp:cNvPr id="0" name=""/>
        <dsp:cNvSpPr/>
      </dsp:nvSpPr>
      <dsp:spPr>
        <a:xfrm>
          <a:off x="0" y="528719"/>
          <a:ext cx="9073007" cy="311283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Courier New" panose="02070309020205020404" pitchFamily="49" charset="0"/>
            <a:buChar char="o"/>
          </a:pPr>
          <a:r>
            <a:rPr lang="es-ES" sz="1800" kern="1200" dirty="0"/>
            <a:t>La fecha a tener en cuenta es la denominada «fecha/hora de envío» que aparece en la carátula del mensaje generado por </a:t>
          </a:r>
          <a:r>
            <a:rPr lang="es-ES" sz="1800" kern="1200" dirty="0" err="1"/>
            <a:t>LexNET</a:t>
          </a:r>
          <a:r>
            <a:rPr lang="es-ES" sz="1800" kern="1200" dirty="0"/>
            <a:t>, porque es la que se corresponde con la fecha y hora de entrada en el buzón del servicio de notificaciones del Colegio de Procuradores. La notificación se entenderá producida al día siguiente hábil y el plazo empieza a correr al siguiente que sea hábil</a:t>
          </a:r>
        </a:p>
        <a:p>
          <a:pPr marL="171450" lvl="1" indent="-171450" algn="l" defTabSz="800100">
            <a:lnSpc>
              <a:spcPct val="90000"/>
            </a:lnSpc>
            <a:spcBef>
              <a:spcPct val="0"/>
            </a:spcBef>
            <a:spcAft>
              <a:spcPct val="15000"/>
            </a:spcAft>
            <a:buFont typeface="Courier New" panose="02070309020205020404" pitchFamily="49" charset="0"/>
            <a:buChar char="o"/>
          </a:pPr>
          <a:r>
            <a:rPr lang="es-ES" sz="1800" kern="1200" dirty="0"/>
            <a:t>No influye la concreta recepción o apertura por el procurador concernido. </a:t>
          </a:r>
        </a:p>
        <a:p>
          <a:pPr marL="171450" lvl="1" indent="-171450" algn="l" defTabSz="800100">
            <a:lnSpc>
              <a:spcPct val="90000"/>
            </a:lnSpc>
            <a:spcBef>
              <a:spcPct val="0"/>
            </a:spcBef>
            <a:spcAft>
              <a:spcPct val="15000"/>
            </a:spcAft>
            <a:buFont typeface="Courier New" panose="02070309020205020404" pitchFamily="49" charset="0"/>
            <a:buChar char="o"/>
          </a:pPr>
          <a:r>
            <a:rPr lang="es-ES" sz="1800" kern="1200" dirty="0"/>
            <a:t>STS 490/2021, de 6 de julio; ATS 3/11/2021 (</a:t>
          </a:r>
          <a:r>
            <a:rPr lang="es-ES" sz="1800" kern="1200" dirty="0" err="1"/>
            <a:t>rec.</a:t>
          </a:r>
          <a:r>
            <a:rPr lang="es-ES" sz="1800" kern="1200" dirty="0"/>
            <a:t> 6241/2020, ROJ: ATS 14454/2021) y los que en él se citan; ATS 9/2/2022 (</a:t>
          </a:r>
          <a:r>
            <a:rPr lang="es-ES" sz="1800" kern="1200" dirty="0" err="1"/>
            <a:t>rec.</a:t>
          </a:r>
          <a:r>
            <a:rPr lang="es-ES" sz="1800" kern="1200" dirty="0"/>
            <a:t> 293/2021); ATS 16/02/2022 (</a:t>
          </a:r>
          <a:r>
            <a:rPr lang="es-ES" sz="1800" kern="1200" dirty="0" err="1"/>
            <a:t>rec.</a:t>
          </a:r>
          <a:r>
            <a:rPr lang="es-ES" sz="1800" kern="1200" dirty="0"/>
            <a:t> 97/2021); ATS 28/2/2022 (EJU 24/2020: declaró la nulidad de la sentencia que había apreciado caducidad en la demanda de error judicial, por una providencia remitida al Colegio el 31/7/2020 y que se entendió notificada ese mismo día, cuando la notificación se produjo el siguiente día hábil)</a:t>
          </a:r>
        </a:p>
      </dsp:txBody>
      <dsp:txXfrm>
        <a:off x="0" y="528719"/>
        <a:ext cx="9073007" cy="3112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C489D-225B-4725-B1F2-8D871CEB8DAB}">
      <dsp:nvSpPr>
        <dsp:cNvPr id="0" name=""/>
        <dsp:cNvSpPr/>
      </dsp:nvSpPr>
      <dsp:spPr>
        <a:xfrm>
          <a:off x="0" y="48759"/>
          <a:ext cx="9073007" cy="5472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bg1"/>
              </a:solidFill>
            </a:rPr>
            <a:t>Art. 162.1 LEC</a:t>
          </a:r>
          <a:endParaRPr lang="es-ES" sz="1900" kern="1200" dirty="0">
            <a:solidFill>
              <a:schemeClr val="bg1"/>
            </a:solidFill>
          </a:endParaRPr>
        </a:p>
      </dsp:txBody>
      <dsp:txXfrm>
        <a:off x="0" y="48759"/>
        <a:ext cx="9073007" cy="547200"/>
      </dsp:txXfrm>
    </dsp:sp>
    <dsp:sp modelId="{A224D8E7-84F9-45AE-A601-C28C1DDFCD39}">
      <dsp:nvSpPr>
        <dsp:cNvPr id="0" name=""/>
        <dsp:cNvSpPr/>
      </dsp:nvSpPr>
      <dsp:spPr>
        <a:xfrm>
          <a:off x="0" y="587039"/>
          <a:ext cx="9073007" cy="3024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Courier New" panose="02070309020205020404" pitchFamily="49" charset="0"/>
            <a:buNone/>
          </a:pPr>
          <a:r>
            <a:rPr lang="es-ES" sz="1900" kern="1200" dirty="0"/>
            <a:t>Acuerdo no jurisdiccional del Pleno de la Sala 4ª TS de 6 de julio de 2016</a:t>
          </a:r>
        </a:p>
        <a:p>
          <a:pPr marL="171450" lvl="1" indent="-171450" algn="l" defTabSz="844550">
            <a:lnSpc>
              <a:spcPct val="90000"/>
            </a:lnSpc>
            <a:spcBef>
              <a:spcPct val="0"/>
            </a:spcBef>
            <a:spcAft>
              <a:spcPct val="15000"/>
            </a:spcAft>
            <a:buFont typeface="Courier New" panose="02070309020205020404" pitchFamily="49" charset="0"/>
            <a:buNone/>
          </a:pPr>
          <a:r>
            <a:rPr lang="es-ES" sz="1900" kern="1200" dirty="0"/>
            <a:t>A) Cuando haya constancia de la correcta remisión del acto de comunicación y transcurran tres días hábiles sin que el destinatario acceda a su contenido, se entenderá que la comunicación ha sido efectuada con plenos efectos procesales. En este caso los plazos para desarrollar actuaciones impugnatorias comenzarán a computarse desde el día siguiente al tercero, todos ellos hábiles.</a:t>
          </a:r>
        </a:p>
        <a:p>
          <a:pPr marL="171450" lvl="1" indent="-171450" algn="l" defTabSz="844550">
            <a:lnSpc>
              <a:spcPct val="90000"/>
            </a:lnSpc>
            <a:spcBef>
              <a:spcPct val="0"/>
            </a:spcBef>
            <a:spcAft>
              <a:spcPct val="15000"/>
            </a:spcAft>
            <a:buFont typeface="Courier New" panose="02070309020205020404" pitchFamily="49" charset="0"/>
            <a:buNone/>
          </a:pPr>
          <a:r>
            <a:rPr lang="es-ES" sz="1900" kern="1200" dirty="0"/>
            <a:t>B) Si se accede al contenido el día de su remisión o durante los tres días hábiles posteriores, la notificación se entiende realizada al día siguiente de dicho acceso. De este modo, si se accede el día tercero, la notificación se entiende realizada el cuarto día hábil y los plazos comienzan a computar desde el quinto.</a:t>
          </a:r>
        </a:p>
      </dsp:txBody>
      <dsp:txXfrm>
        <a:off x="0" y="587039"/>
        <a:ext cx="9073007" cy="3024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2656C-FBF3-4ECC-BEDC-DB22D9EC37E3}">
      <dsp:nvSpPr>
        <dsp:cNvPr id="0" name=""/>
        <dsp:cNvSpPr/>
      </dsp:nvSpPr>
      <dsp:spPr>
        <a:xfrm>
          <a:off x="0" y="247373"/>
          <a:ext cx="8229600" cy="2772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33248" rIns="638708"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Medio de transmisión seguro de información que, mediante el uso de técnicas criptográficas, garantiza todos los pasos propios de cualquier proceso de comunicación bidireccional. Art. 13 RD 1065/2015</a:t>
          </a:r>
        </a:p>
        <a:p>
          <a:pPr marL="171450" lvl="1" indent="-171450" algn="l" defTabSz="711200">
            <a:lnSpc>
              <a:spcPct val="90000"/>
            </a:lnSpc>
            <a:spcBef>
              <a:spcPct val="0"/>
            </a:spcBef>
            <a:spcAft>
              <a:spcPct val="15000"/>
            </a:spcAft>
            <a:buChar char="•"/>
          </a:pPr>
          <a:r>
            <a:rPr lang="es-ES" sz="1600" kern="1200" dirty="0"/>
            <a:t>No constituye un fin en sí mismo sino un instrumento para facilitar el trabajo. No puede ser impedimento para la obtención de la tutela judicial efectiva (STC 55/2019 y 34/2020)</a:t>
          </a:r>
        </a:p>
        <a:p>
          <a:pPr marL="171450" lvl="1" indent="-171450" algn="l" defTabSz="711200">
            <a:lnSpc>
              <a:spcPct val="90000"/>
            </a:lnSpc>
            <a:spcBef>
              <a:spcPct val="0"/>
            </a:spcBef>
            <a:spcAft>
              <a:spcPct val="15000"/>
            </a:spcAft>
            <a:buChar char="•"/>
          </a:pPr>
          <a:r>
            <a:rPr lang="es-ES" sz="1600" b="0" i="0" kern="1200" dirty="0"/>
            <a:t>Las incidencias acaecidas en las comunicaciones electrónicas que puedan afectar a los derechos de las partes deberán ser atendidas y resueltas bien sea por el letrado de la administración de justicia o, en su caso, por el titular del órgano judicial competente. </a:t>
          </a:r>
          <a:endParaRPr lang="es-ES" sz="1600" kern="1200" dirty="0"/>
        </a:p>
      </dsp:txBody>
      <dsp:txXfrm>
        <a:off x="0" y="247373"/>
        <a:ext cx="8229600" cy="2772000"/>
      </dsp:txXfrm>
    </dsp:sp>
    <dsp:sp modelId="{F77EB75A-657D-453C-B539-F0176A1554D6}">
      <dsp:nvSpPr>
        <dsp:cNvPr id="0" name=""/>
        <dsp:cNvSpPr/>
      </dsp:nvSpPr>
      <dsp:spPr>
        <a:xfrm>
          <a:off x="411480" y="11213"/>
          <a:ext cx="5760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chemeClr val="bg1"/>
              </a:solidFill>
            </a:rPr>
            <a:t>STS 544/2020, de 20 de octubre</a:t>
          </a:r>
          <a:endParaRPr lang="es-ES" sz="2400" kern="1200" dirty="0">
            <a:solidFill>
              <a:schemeClr val="bg1"/>
            </a:solidFill>
          </a:endParaRPr>
        </a:p>
      </dsp:txBody>
      <dsp:txXfrm>
        <a:off x="434537" y="34270"/>
        <a:ext cx="5714606" cy="4262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2656C-FBF3-4ECC-BEDC-DB22D9EC37E3}">
      <dsp:nvSpPr>
        <dsp:cNvPr id="0" name=""/>
        <dsp:cNvSpPr/>
      </dsp:nvSpPr>
      <dsp:spPr>
        <a:xfrm>
          <a:off x="0" y="781298"/>
          <a:ext cx="8003232" cy="2608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1140" tIns="374904" rIns="621140"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«No pueden en ningún caso erigirse tales medios tecnológicos, en impedimento o valladar para la obtención de la tutela judicial»</a:t>
          </a:r>
        </a:p>
        <a:p>
          <a:pPr marL="171450" lvl="1" indent="-171450" algn="l" defTabSz="800100">
            <a:lnSpc>
              <a:spcPct val="90000"/>
            </a:lnSpc>
            <a:spcBef>
              <a:spcPct val="0"/>
            </a:spcBef>
            <a:spcAft>
              <a:spcPct val="15000"/>
            </a:spcAft>
            <a:buChar char="•"/>
          </a:pPr>
          <a:r>
            <a:rPr lang="es-ES" sz="1800" kern="1200" dirty="0"/>
            <a:t>Arts. 135.2 LEC y 30.4 Ley 18/2011: se garantizará la debida información a los usuarios sobre las interrupciones del servicio, sean estas o no planificadas, posibilitando en el segundo caso que el remitente pueda consignar el escrito en la oficina judicial el primer día hábil siguiente, presentando el justificante de la interrupción.</a:t>
          </a:r>
        </a:p>
        <a:p>
          <a:pPr marL="171450" lvl="1" indent="-171450" algn="l" defTabSz="800100">
            <a:lnSpc>
              <a:spcPct val="90000"/>
            </a:lnSpc>
            <a:spcBef>
              <a:spcPct val="0"/>
            </a:spcBef>
            <a:spcAft>
              <a:spcPct val="15000"/>
            </a:spcAft>
            <a:buChar char="•"/>
          </a:pPr>
          <a:endParaRPr lang="es-ES" sz="1800" kern="1200" dirty="0"/>
        </a:p>
      </dsp:txBody>
      <dsp:txXfrm>
        <a:off x="0" y="781298"/>
        <a:ext cx="8003232" cy="2608200"/>
      </dsp:txXfrm>
    </dsp:sp>
    <dsp:sp modelId="{F77EB75A-657D-453C-B539-F0176A1554D6}">
      <dsp:nvSpPr>
        <dsp:cNvPr id="0" name=""/>
        <dsp:cNvSpPr/>
      </dsp:nvSpPr>
      <dsp:spPr>
        <a:xfrm>
          <a:off x="290169" y="0"/>
          <a:ext cx="5736711" cy="10458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52" tIns="0" rIns="211752" bIns="0" numCol="1" spcCol="1270" anchor="ctr" anchorCtr="0">
          <a:noAutofit/>
        </a:bodyPr>
        <a:lstStyle/>
        <a:p>
          <a:pPr marL="0" lvl="0" indent="0" algn="l" defTabSz="1066800">
            <a:lnSpc>
              <a:spcPct val="90000"/>
            </a:lnSpc>
            <a:spcBef>
              <a:spcPct val="0"/>
            </a:spcBef>
            <a:spcAft>
              <a:spcPct val="35000"/>
            </a:spcAft>
            <a:buNone/>
          </a:pPr>
          <a:r>
            <a:rPr lang="es-ES" sz="2400" kern="1200" dirty="0"/>
            <a:t>STC 6/2019, de 17 de enero, 55/2019, de 6 de mayo, y 34/2020, de 24 de febrero </a:t>
          </a:r>
        </a:p>
      </dsp:txBody>
      <dsp:txXfrm>
        <a:off x="341223" y="51054"/>
        <a:ext cx="5634603" cy="9437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2656C-FBF3-4ECC-BEDC-DB22D9EC37E3}">
      <dsp:nvSpPr>
        <dsp:cNvPr id="0" name=""/>
        <dsp:cNvSpPr/>
      </dsp:nvSpPr>
      <dsp:spPr>
        <a:xfrm>
          <a:off x="0" y="322249"/>
          <a:ext cx="8003232" cy="299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1140" tIns="354076" rIns="621140" bIns="120904" numCol="1" spcCol="1270" anchor="t" anchorCtr="0">
          <a:noAutofit/>
        </a:bodyPr>
        <a:lstStyle/>
        <a:p>
          <a:pPr marL="171450" lvl="1" indent="-171450" algn="l" defTabSz="755650">
            <a:lnSpc>
              <a:spcPct val="90000"/>
            </a:lnSpc>
            <a:spcBef>
              <a:spcPct val="0"/>
            </a:spcBef>
            <a:spcAft>
              <a:spcPct val="15000"/>
            </a:spcAft>
            <a:buChar char="•"/>
          </a:pPr>
          <a:endParaRPr lang="es-ES" sz="1700" kern="1200" dirty="0"/>
        </a:p>
        <a:p>
          <a:pPr marL="342900" lvl="2" indent="-171450" algn="l" defTabSz="755650">
            <a:lnSpc>
              <a:spcPct val="90000"/>
            </a:lnSpc>
            <a:spcBef>
              <a:spcPct val="0"/>
            </a:spcBef>
            <a:spcAft>
              <a:spcPct val="15000"/>
            </a:spcAft>
            <a:buChar char="•"/>
          </a:pPr>
          <a:r>
            <a:rPr lang="es-ES" sz="1700" kern="1200">
              <a:solidFill>
                <a:schemeClr val="tx1"/>
              </a:solidFill>
            </a:rPr>
            <a:t>En coherencia con el art. 481.2 LEC, que establece que la remisión de los autos al tribunal competente para resolver el recurso de casación se realizará aunque no se hubiera podido obtener la certificación de la sentencia</a:t>
          </a:r>
          <a:endParaRPr lang="es-ES" sz="1700" kern="1200" dirty="0">
            <a:solidFill>
              <a:schemeClr val="tx1"/>
            </a:solidFill>
          </a:endParaRPr>
        </a:p>
        <a:p>
          <a:pPr marL="342900" lvl="2" indent="-171450" algn="l" defTabSz="755650">
            <a:lnSpc>
              <a:spcPct val="90000"/>
            </a:lnSpc>
            <a:spcBef>
              <a:spcPct val="0"/>
            </a:spcBef>
            <a:spcAft>
              <a:spcPct val="15000"/>
            </a:spcAft>
            <a:buChar char="•"/>
          </a:pPr>
          <a:r>
            <a:rPr lang="es-ES" sz="1700" kern="1200" dirty="0">
              <a:solidFill>
                <a:schemeClr val="tx1"/>
              </a:solidFill>
            </a:rPr>
            <a:t>La aportación de la certificación de la sentencia carece de una función relevante para la resolución del recurso (autos de 28 de octubre de 2008, 12 de noviembre de 2009, </a:t>
          </a:r>
          <a:r>
            <a:rPr lang="es-ES" sz="1700" kern="1200" dirty="0" err="1">
              <a:solidFill>
                <a:schemeClr val="tx1"/>
              </a:solidFill>
            </a:rPr>
            <a:t>rec.</a:t>
          </a:r>
          <a:r>
            <a:rPr lang="es-ES" sz="1700" kern="1200" dirty="0">
              <a:solidFill>
                <a:schemeClr val="tx1"/>
              </a:solidFill>
            </a:rPr>
            <a:t> 345/2009, 6 de noviembre de 2013, </a:t>
          </a:r>
          <a:r>
            <a:rPr lang="es-ES" sz="1700" kern="1200" dirty="0" err="1">
              <a:solidFill>
                <a:schemeClr val="tx1"/>
              </a:solidFill>
            </a:rPr>
            <a:t>rec.</a:t>
          </a:r>
          <a:r>
            <a:rPr lang="es-ES" sz="1700" kern="1200" dirty="0">
              <a:solidFill>
                <a:schemeClr val="tx1"/>
              </a:solidFill>
            </a:rPr>
            <a:t> 485/2012 y 30 de enero de 2019, </a:t>
          </a:r>
          <a:r>
            <a:rPr lang="es-ES" sz="1700" kern="1200" dirty="0" err="1">
              <a:solidFill>
                <a:schemeClr val="tx1"/>
              </a:solidFill>
            </a:rPr>
            <a:t>rec.</a:t>
          </a:r>
          <a:r>
            <a:rPr lang="es-ES" sz="1700" kern="1200" dirty="0">
              <a:solidFill>
                <a:schemeClr val="tx1"/>
              </a:solidFill>
            </a:rPr>
            <a:t> 285/2018).</a:t>
          </a:r>
        </a:p>
        <a:p>
          <a:pPr marL="171450" lvl="1" indent="-171450" algn="l" defTabSz="755650">
            <a:lnSpc>
              <a:spcPct val="90000"/>
            </a:lnSpc>
            <a:spcBef>
              <a:spcPct val="0"/>
            </a:spcBef>
            <a:spcAft>
              <a:spcPct val="15000"/>
            </a:spcAft>
            <a:buChar char="•"/>
          </a:pPr>
          <a:endParaRPr lang="es-ES" sz="1700" kern="1200" dirty="0"/>
        </a:p>
      </dsp:txBody>
      <dsp:txXfrm>
        <a:off x="0" y="322249"/>
        <a:ext cx="8003232" cy="2998800"/>
      </dsp:txXfrm>
    </dsp:sp>
    <dsp:sp modelId="{F77EB75A-657D-453C-B539-F0176A1554D6}">
      <dsp:nvSpPr>
        <dsp:cNvPr id="0" name=""/>
        <dsp:cNvSpPr/>
      </dsp:nvSpPr>
      <dsp:spPr>
        <a:xfrm>
          <a:off x="82433" y="279020"/>
          <a:ext cx="7271232" cy="50359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1752" tIns="0" rIns="211752" bIns="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chemeClr val="bg1"/>
              </a:solidFill>
            </a:rPr>
            <a:t>ATS de 19 de enero de 2022 (Rec. Queja 294/2021)</a:t>
          </a:r>
          <a:endParaRPr lang="es-ES" sz="2400" kern="1200" dirty="0">
            <a:solidFill>
              <a:schemeClr val="bg1"/>
            </a:solidFill>
          </a:endParaRPr>
        </a:p>
      </dsp:txBody>
      <dsp:txXfrm>
        <a:off x="107016" y="303603"/>
        <a:ext cx="7222066" cy="4544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2656C-FBF3-4ECC-BEDC-DB22D9EC37E3}">
      <dsp:nvSpPr>
        <dsp:cNvPr id="0" name=""/>
        <dsp:cNvSpPr/>
      </dsp:nvSpPr>
      <dsp:spPr>
        <a:xfrm>
          <a:off x="0" y="468988"/>
          <a:ext cx="8856984" cy="13450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400" tIns="291592" rIns="687400"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Art. 215.5 LEC: los plazos para recurrir se interrumpen, </a:t>
          </a:r>
          <a:r>
            <a:rPr lang="es-ES" sz="1600" u="sng" kern="1200" dirty="0"/>
            <a:t>continuando el cómputo</a:t>
          </a:r>
          <a:r>
            <a:rPr lang="es-ES" sz="1600" kern="1200" dirty="0"/>
            <a:t> desde el día siguiente a la notificación de la resolución que resuelva esas peticiones</a:t>
          </a:r>
        </a:p>
        <a:p>
          <a:pPr marL="171450" lvl="1" indent="-171450" algn="l" defTabSz="711200">
            <a:lnSpc>
              <a:spcPct val="90000"/>
            </a:lnSpc>
            <a:spcBef>
              <a:spcPct val="0"/>
            </a:spcBef>
            <a:spcAft>
              <a:spcPct val="15000"/>
            </a:spcAft>
            <a:buChar char="•"/>
          </a:pPr>
          <a:r>
            <a:rPr lang="es-ES" sz="1600" kern="1200" dirty="0"/>
            <a:t>Art. 267.9 LOPJ: los plazos se trate se interrumpirán desde la solicitud y, en todo caso, </a:t>
          </a:r>
          <a:r>
            <a:rPr lang="es-ES" sz="1600" u="sng" kern="1200" dirty="0"/>
            <a:t>comenzarán a computarse </a:t>
          </a:r>
          <a:r>
            <a:rPr lang="es-ES" sz="1600" kern="1200" dirty="0"/>
            <a:t>desde el día siguiente a la notificación del auto o decreto</a:t>
          </a:r>
        </a:p>
      </dsp:txBody>
      <dsp:txXfrm>
        <a:off x="0" y="468988"/>
        <a:ext cx="8856984" cy="1345050"/>
      </dsp:txXfrm>
    </dsp:sp>
    <dsp:sp modelId="{F77EB75A-657D-453C-B539-F0176A1554D6}">
      <dsp:nvSpPr>
        <dsp:cNvPr id="0" name=""/>
        <dsp:cNvSpPr/>
      </dsp:nvSpPr>
      <dsp:spPr>
        <a:xfrm>
          <a:off x="442849" y="18422"/>
          <a:ext cx="6739961" cy="657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bg1"/>
              </a:solidFill>
            </a:rPr>
            <a:t>Diferencias entre el art. 215.5. LEC y el art. 267.9 LOPJ</a:t>
          </a:r>
          <a:endParaRPr lang="es-ES" sz="2000" kern="1200" dirty="0">
            <a:solidFill>
              <a:schemeClr val="bg1"/>
            </a:solidFill>
          </a:endParaRPr>
        </a:p>
      </dsp:txBody>
      <dsp:txXfrm>
        <a:off x="474931" y="50504"/>
        <a:ext cx="6675797" cy="593042"/>
      </dsp:txXfrm>
    </dsp:sp>
    <dsp:sp modelId="{3BCB6FA9-FCE2-4039-8F63-CBAF2A7DBFE8}">
      <dsp:nvSpPr>
        <dsp:cNvPr id="0" name=""/>
        <dsp:cNvSpPr/>
      </dsp:nvSpPr>
      <dsp:spPr>
        <a:xfrm>
          <a:off x="0" y="2135130"/>
          <a:ext cx="8856984"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6CD113-6A96-4A90-8265-C48F8C86207E}">
      <dsp:nvSpPr>
        <dsp:cNvPr id="0" name=""/>
        <dsp:cNvSpPr/>
      </dsp:nvSpPr>
      <dsp:spPr>
        <a:xfrm>
          <a:off x="360040" y="1877305"/>
          <a:ext cx="6329528" cy="452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bg1"/>
              </a:solidFill>
            </a:rPr>
            <a:t>ATS (Pleno) 4 de octubre de 2011: se reinicia el plazo</a:t>
          </a:r>
        </a:p>
      </dsp:txBody>
      <dsp:txXfrm>
        <a:off x="382111" y="1899376"/>
        <a:ext cx="6285386" cy="407990"/>
      </dsp:txXfrm>
    </dsp:sp>
    <dsp:sp modelId="{7AA17DE7-6CEB-41DA-95CF-36519B4AF2C7}">
      <dsp:nvSpPr>
        <dsp:cNvPr id="0" name=""/>
        <dsp:cNvSpPr/>
      </dsp:nvSpPr>
      <dsp:spPr>
        <a:xfrm>
          <a:off x="0" y="2813469"/>
          <a:ext cx="8856984" cy="11245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7400" tIns="291592" rIns="687400"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s-ES" sz="1600" kern="1200" dirty="0"/>
            <a:t>ATS 13 de enero de 2021, 8 de mayo de 2019 y STS 163/2019, de 14 de marzo, 198/2018, de 10 de abril y 293/2020, de 12 de junio. </a:t>
          </a:r>
        </a:p>
        <a:p>
          <a:pPr marL="171450" lvl="1" indent="-171450" algn="l" defTabSz="711200">
            <a:lnSpc>
              <a:spcPct val="90000"/>
            </a:lnSpc>
            <a:spcBef>
              <a:spcPct val="0"/>
            </a:spcBef>
            <a:spcAft>
              <a:spcPct val="15000"/>
            </a:spcAft>
            <a:buChar char="•"/>
          </a:pPr>
          <a:r>
            <a:rPr lang="es-ES" sz="1600" kern="1200" dirty="0"/>
            <a:t>STC 96/2021, de 10 de mayo</a:t>
          </a:r>
        </a:p>
      </dsp:txBody>
      <dsp:txXfrm>
        <a:off x="0" y="2813469"/>
        <a:ext cx="8856984" cy="1124550"/>
      </dsp:txXfrm>
    </dsp:sp>
    <dsp:sp modelId="{A182B42B-DED3-4E2D-93D3-CD4CD48C7D11}">
      <dsp:nvSpPr>
        <dsp:cNvPr id="0" name=""/>
        <dsp:cNvSpPr/>
      </dsp:nvSpPr>
      <dsp:spPr>
        <a:xfrm>
          <a:off x="417168" y="2551223"/>
          <a:ext cx="6775982" cy="456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341" tIns="0" rIns="234341" bIns="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schemeClr val="bg1"/>
              </a:solidFill>
            </a:rPr>
            <a:t>Sigue siendo un problema relativamente recurrente </a:t>
          </a:r>
        </a:p>
      </dsp:txBody>
      <dsp:txXfrm>
        <a:off x="439456" y="2573511"/>
        <a:ext cx="6731406" cy="412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DF6A69-C730-4952-933C-8CD4CF955C2A}">
      <dsp:nvSpPr>
        <dsp:cNvPr id="0" name=""/>
        <dsp:cNvSpPr/>
      </dsp:nvSpPr>
      <dsp:spPr>
        <a:xfrm>
          <a:off x="1" y="150641"/>
          <a:ext cx="3970495" cy="5765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bg1"/>
              </a:solidFill>
            </a:rPr>
            <a:t>Peticiones “obligatorias”</a:t>
          </a:r>
          <a:endParaRPr lang="es-ES" sz="1500" kern="1200" dirty="0">
            <a:solidFill>
              <a:schemeClr val="bg1"/>
            </a:solidFill>
          </a:endParaRPr>
        </a:p>
      </dsp:txBody>
      <dsp:txXfrm>
        <a:off x="1" y="150641"/>
        <a:ext cx="3970495" cy="576524"/>
      </dsp:txXfrm>
    </dsp:sp>
    <dsp:sp modelId="{28DAC573-0CF2-4BEE-96DA-C99C224AE984}">
      <dsp:nvSpPr>
        <dsp:cNvPr id="0" name=""/>
        <dsp:cNvSpPr/>
      </dsp:nvSpPr>
      <dsp:spPr>
        <a:xfrm>
          <a:off x="41" y="755127"/>
          <a:ext cx="3970495" cy="28873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kern="1200" dirty="0"/>
            <a:t>Peticiones de complemento del art. 215 en casos reales de incongruencia omisiva. </a:t>
          </a:r>
        </a:p>
        <a:p>
          <a:pPr marL="228600" lvl="2" indent="-114300" algn="l" defTabSz="666750">
            <a:lnSpc>
              <a:spcPct val="90000"/>
            </a:lnSpc>
            <a:spcBef>
              <a:spcPct val="0"/>
            </a:spcBef>
            <a:spcAft>
              <a:spcPct val="15000"/>
            </a:spcAft>
            <a:buChar char="•"/>
          </a:pPr>
          <a:r>
            <a:rPr lang="es-ES" sz="1500" kern="1200"/>
            <a:t>STS 230/2021, de 27 de abril: su utilización es requisito para denunciar la incongruencia en apelación (art. 459 LEC) y en el  extraordinario por infracción procesal (art. 469.2 LEC). La falta de ejercicio de la petición de complemento impide plantear en el recurso devolutivo la incongruencia omisiva</a:t>
          </a:r>
          <a:endParaRPr lang="es-ES" sz="1500" kern="1200" dirty="0"/>
        </a:p>
        <a:p>
          <a:pPr marL="228600" lvl="2" indent="-114300" algn="l" defTabSz="666750">
            <a:lnSpc>
              <a:spcPct val="90000"/>
            </a:lnSpc>
            <a:spcBef>
              <a:spcPct val="0"/>
            </a:spcBef>
            <a:spcAft>
              <a:spcPct val="15000"/>
            </a:spcAft>
            <a:buChar char="•"/>
          </a:pPr>
          <a:r>
            <a:rPr lang="es-ES" sz="1500" kern="1200"/>
            <a:t>Deslindar el verdadero concepto de incongruencia omisiva (STS 1/2021, de 13 de enero)</a:t>
          </a:r>
          <a:endParaRPr lang="es-ES" sz="1500" kern="1200" dirty="0"/>
        </a:p>
      </dsp:txBody>
      <dsp:txXfrm>
        <a:off x="41" y="755127"/>
        <a:ext cx="3970495" cy="2887396"/>
      </dsp:txXfrm>
    </dsp:sp>
    <dsp:sp modelId="{3E850116-D868-423A-B9A9-695103F94EE3}">
      <dsp:nvSpPr>
        <dsp:cNvPr id="0" name=""/>
        <dsp:cNvSpPr/>
      </dsp:nvSpPr>
      <dsp:spPr>
        <a:xfrm>
          <a:off x="4526406" y="178603"/>
          <a:ext cx="3970495" cy="57652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s-ES" sz="1500" b="1" kern="1200" dirty="0">
              <a:solidFill>
                <a:schemeClr val="bg1"/>
              </a:solidFill>
            </a:rPr>
            <a:t>Pautas generales sobre lo que es posible dentro de cada categoría </a:t>
          </a:r>
          <a:endParaRPr lang="es-ES" sz="1500" kern="1200" dirty="0">
            <a:solidFill>
              <a:schemeClr val="bg1"/>
            </a:solidFill>
          </a:endParaRPr>
        </a:p>
      </dsp:txBody>
      <dsp:txXfrm>
        <a:off x="4526406" y="178603"/>
        <a:ext cx="3970495" cy="576524"/>
      </dsp:txXfrm>
    </dsp:sp>
    <dsp:sp modelId="{7D29CAAE-4DAD-461E-A686-B80D48923F3A}">
      <dsp:nvSpPr>
        <dsp:cNvPr id="0" name=""/>
        <dsp:cNvSpPr/>
      </dsp:nvSpPr>
      <dsp:spPr>
        <a:xfrm>
          <a:off x="4526406" y="755127"/>
          <a:ext cx="3970495" cy="288739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s-ES" sz="1500" u="none" kern="1200"/>
            <a:t>Están más destinadas a marcar los límites que no se pueden trasvasar, </a:t>
          </a:r>
          <a:r>
            <a:rPr lang="es-ES" sz="1500" kern="1200"/>
            <a:t>más que a decidir lo que es manifiestamente improcedente.</a:t>
          </a:r>
          <a:endParaRPr lang="es-ES" sz="1500" kern="1200" dirty="0"/>
        </a:p>
        <a:p>
          <a:pPr marL="228600" lvl="2" indent="-114300" algn="l" defTabSz="666750">
            <a:lnSpc>
              <a:spcPct val="90000"/>
            </a:lnSpc>
            <a:spcBef>
              <a:spcPct val="0"/>
            </a:spcBef>
            <a:spcAft>
              <a:spcPct val="15000"/>
            </a:spcAft>
            <a:buChar char="•"/>
          </a:pPr>
          <a:r>
            <a:rPr lang="es-ES" sz="1500" kern="1200"/>
            <a:t>STS </a:t>
          </a:r>
          <a:r>
            <a:rPr lang="es-ES_tradnl" sz="1500" kern="1200"/>
            <a:t>208/2019 de 5 de abril (ámbitos de la aclaración y del complemento, no transvasados) </a:t>
          </a:r>
          <a:endParaRPr lang="es-ES" sz="1500" b="0" kern="1200" dirty="0">
            <a:solidFill>
              <a:schemeClr val="accent6">
                <a:lumMod val="50000"/>
              </a:schemeClr>
            </a:solidFill>
          </a:endParaRPr>
        </a:p>
        <a:p>
          <a:pPr marL="228600" lvl="2" indent="-114300" algn="l" defTabSz="666750">
            <a:lnSpc>
              <a:spcPct val="90000"/>
            </a:lnSpc>
            <a:spcBef>
              <a:spcPct val="0"/>
            </a:spcBef>
            <a:spcAft>
              <a:spcPct val="15000"/>
            </a:spcAft>
            <a:buChar char="•"/>
          </a:pPr>
          <a:r>
            <a:rPr lang="es-ES" sz="1500" b="0" kern="1200">
              <a:solidFill>
                <a:schemeClr val="accent6">
                  <a:lumMod val="50000"/>
                </a:schemeClr>
              </a:solidFill>
            </a:rPr>
            <a:t>STS 431/2019, de 17 de junio (auto aclaratorio que desborda los límites)</a:t>
          </a:r>
          <a:endParaRPr lang="es-ES" sz="1500" b="1" kern="1200" dirty="0">
            <a:solidFill>
              <a:schemeClr val="accent6">
                <a:lumMod val="50000"/>
              </a:schemeClr>
            </a:solidFill>
          </a:endParaRPr>
        </a:p>
        <a:p>
          <a:pPr marL="228600" lvl="2" indent="-114300" algn="l" defTabSz="666750">
            <a:lnSpc>
              <a:spcPct val="90000"/>
            </a:lnSpc>
            <a:spcBef>
              <a:spcPct val="0"/>
            </a:spcBef>
            <a:spcAft>
              <a:spcPct val="15000"/>
            </a:spcAft>
            <a:buChar char="•"/>
          </a:pPr>
          <a:r>
            <a:rPr lang="es-ES" sz="1500" b="0" kern="1200">
              <a:solidFill>
                <a:schemeClr val="accent6">
                  <a:lumMod val="50000"/>
                </a:schemeClr>
              </a:solidFill>
            </a:rPr>
            <a:t>STS 705/2021, de 19 de octubre (ampara la </a:t>
          </a:r>
          <a:r>
            <a:rPr lang="es-ES" sz="1500" kern="1200"/>
            <a:t>modificación de pronunciamientos que deban reputarse erróneos por ser contrarios a la fundamentación) </a:t>
          </a:r>
          <a:endParaRPr lang="es-ES" sz="1500" b="0" kern="1200" dirty="0">
            <a:solidFill>
              <a:schemeClr val="accent6">
                <a:lumMod val="50000"/>
              </a:schemeClr>
            </a:solidFill>
          </a:endParaRPr>
        </a:p>
      </dsp:txBody>
      <dsp:txXfrm>
        <a:off x="4526406" y="755127"/>
        <a:ext cx="3970495" cy="288739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CC83D-456F-4A2C-A208-81AC308FB7C9}">
      <dsp:nvSpPr>
        <dsp:cNvPr id="0" name=""/>
        <dsp:cNvSpPr/>
      </dsp:nvSpPr>
      <dsp:spPr>
        <a:xfrm>
          <a:off x="40" y="350181"/>
          <a:ext cx="3869550" cy="5966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rPr>
            <a:t>Presunción</a:t>
          </a:r>
          <a:r>
            <a:rPr lang="es-ES" sz="1600" b="1" kern="1200" baseline="0" dirty="0">
              <a:solidFill>
                <a:schemeClr val="bg1"/>
              </a:solidFill>
            </a:rPr>
            <a:t> general de pertinencia </a:t>
          </a:r>
          <a:endParaRPr lang="es-ES" sz="1600" kern="1200" dirty="0">
            <a:solidFill>
              <a:schemeClr val="bg1"/>
            </a:solidFill>
          </a:endParaRPr>
        </a:p>
      </dsp:txBody>
      <dsp:txXfrm>
        <a:off x="40" y="350181"/>
        <a:ext cx="3869550" cy="596677"/>
      </dsp:txXfrm>
    </dsp:sp>
    <dsp:sp modelId="{353C603F-1F44-4D76-9ACC-875AF0D97E48}">
      <dsp:nvSpPr>
        <dsp:cNvPr id="0" name=""/>
        <dsp:cNvSpPr/>
      </dsp:nvSpPr>
      <dsp:spPr>
        <a:xfrm>
          <a:off x="40" y="946858"/>
          <a:ext cx="3869550"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dirty="0"/>
            <a:t>STS 163/2019, de 14 de marzo de 2019: la calificación de una solicitud como manifiestamente improcedente ha de ser objeto de una interpretación restrictiva</a:t>
          </a:r>
        </a:p>
        <a:p>
          <a:pPr marL="171450" lvl="1" indent="-171450" algn="l" defTabSz="711200">
            <a:lnSpc>
              <a:spcPct val="90000"/>
            </a:lnSpc>
            <a:spcBef>
              <a:spcPct val="0"/>
            </a:spcBef>
            <a:spcAft>
              <a:spcPct val="15000"/>
            </a:spcAft>
            <a:buChar char="•"/>
          </a:pPr>
          <a:r>
            <a:rPr lang="es-ES" sz="1600" kern="1200" dirty="0"/>
            <a:t>STS 198/2018, de 10 de abril: pautas para aplicar la regla general y la excepción</a:t>
          </a:r>
        </a:p>
        <a:p>
          <a:pPr marL="171450" lvl="1" indent="-171450" algn="l" defTabSz="711200">
            <a:lnSpc>
              <a:spcPct val="90000"/>
            </a:lnSpc>
            <a:spcBef>
              <a:spcPct val="0"/>
            </a:spcBef>
            <a:spcAft>
              <a:spcPct val="15000"/>
            </a:spcAft>
            <a:buChar char="•"/>
          </a:pPr>
          <a:r>
            <a:rPr lang="es-ES" sz="1600" kern="1200"/>
            <a:t>STS 743/2013, de 26 de noviembre: para aplicar la regla general no es posible entrar a juzgar la mayor o menor corrección de lo solicitado, salvo fraude procesal, claro ánimo dilatorio etc.</a:t>
          </a:r>
          <a:endParaRPr lang="es-ES" sz="1600" kern="1200" dirty="0"/>
        </a:p>
      </dsp:txBody>
      <dsp:txXfrm>
        <a:off x="40" y="946858"/>
        <a:ext cx="3869550" cy="2766960"/>
      </dsp:txXfrm>
    </dsp:sp>
    <dsp:sp modelId="{86C885B1-3CB3-4D83-A308-693B2FBA03AB}">
      <dsp:nvSpPr>
        <dsp:cNvPr id="0" name=""/>
        <dsp:cNvSpPr/>
      </dsp:nvSpPr>
      <dsp:spPr>
        <a:xfrm>
          <a:off x="4411328" y="350181"/>
          <a:ext cx="3869550" cy="59667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chemeClr val="bg1"/>
              </a:solidFill>
            </a:rPr>
            <a:t>Ejemplos de petición manifiestamente improcedente</a:t>
          </a:r>
          <a:endParaRPr lang="es-ES" sz="1600" kern="1200" dirty="0">
            <a:solidFill>
              <a:schemeClr val="bg1"/>
            </a:solidFill>
          </a:endParaRPr>
        </a:p>
      </dsp:txBody>
      <dsp:txXfrm>
        <a:off x="4411328" y="350181"/>
        <a:ext cx="3869550" cy="596677"/>
      </dsp:txXfrm>
    </dsp:sp>
    <dsp:sp modelId="{BB34DEAE-DCA1-4B03-935E-5B1EE38621C1}">
      <dsp:nvSpPr>
        <dsp:cNvPr id="0" name=""/>
        <dsp:cNvSpPr/>
      </dsp:nvSpPr>
      <dsp:spPr>
        <a:xfrm>
          <a:off x="4411328" y="946858"/>
          <a:ext cx="3869550" cy="27669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s-ES" sz="1600" kern="1200"/>
            <a:t>ATS de 25 de junio de 2019</a:t>
          </a:r>
          <a:endParaRPr lang="es-ES" sz="1600" kern="1200" dirty="0"/>
        </a:p>
        <a:p>
          <a:pPr marL="342900" lvl="2" indent="-171450" algn="l" defTabSz="711200">
            <a:lnSpc>
              <a:spcPct val="90000"/>
            </a:lnSpc>
            <a:spcBef>
              <a:spcPct val="0"/>
            </a:spcBef>
            <a:spcAft>
              <a:spcPct val="15000"/>
            </a:spcAft>
            <a:buChar char="•"/>
          </a:pPr>
          <a:r>
            <a:rPr lang="es-ES" sz="1600" kern="1200"/>
            <a:t>Petición extemporánea, denuncia de  incongruencia interna improcedente y  reiteración de una petición similar previamente rechazada</a:t>
          </a:r>
          <a:endParaRPr lang="es-ES" sz="1600" b="1" kern="1200" dirty="0">
            <a:solidFill>
              <a:schemeClr val="accent6">
                <a:lumMod val="50000"/>
              </a:schemeClr>
            </a:solidFill>
          </a:endParaRPr>
        </a:p>
        <a:p>
          <a:pPr marL="171450" lvl="1" indent="-171450" algn="l" defTabSz="711200">
            <a:lnSpc>
              <a:spcPct val="90000"/>
            </a:lnSpc>
            <a:spcBef>
              <a:spcPct val="0"/>
            </a:spcBef>
            <a:spcAft>
              <a:spcPct val="15000"/>
            </a:spcAft>
            <a:buChar char="•"/>
          </a:pPr>
          <a:r>
            <a:rPr lang="es-ES" sz="1600" b="0" kern="1200">
              <a:solidFill>
                <a:schemeClr val="accent6">
                  <a:lumMod val="50000"/>
                </a:schemeClr>
              </a:solidFill>
            </a:rPr>
            <a:t>STS 163/2019, de 14 de marzo (petición de complemento posterior al auto de aclaración y fuera de plazo; escrito desabrido que solo era expresión de la discrepancia –se imputaba arbitrariedad y falta de motivación-)</a:t>
          </a:r>
          <a:endParaRPr lang="es-ES" sz="1600" b="0" kern="1200" dirty="0">
            <a:solidFill>
              <a:schemeClr val="accent6">
                <a:lumMod val="50000"/>
              </a:schemeClr>
            </a:solidFill>
          </a:endParaRPr>
        </a:p>
      </dsp:txBody>
      <dsp:txXfrm>
        <a:off x="4411328" y="946858"/>
        <a:ext cx="3869550" cy="27669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8DAC2-E7CB-473B-87A2-64A181AFC7F0}" type="datetimeFigureOut">
              <a:rPr lang="es-ES" smtClean="0"/>
              <a:t>17/11/2022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93694-BDCC-47AB-8C68-883D0006E4BA}" type="slidenum">
              <a:rPr lang="es-ES" smtClean="0"/>
              <a:t>‹Nº›</a:t>
            </a:fld>
            <a:endParaRPr lang="es-ES"/>
          </a:p>
        </p:txBody>
      </p:sp>
    </p:spTree>
    <p:extLst>
      <p:ext uri="{BB962C8B-B14F-4D97-AF65-F5344CB8AC3E}">
        <p14:creationId xmlns:p14="http://schemas.microsoft.com/office/powerpoint/2010/main" val="145002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E93694-BDCC-47AB-8C68-883D0006E4BA}" type="slidenum">
              <a:rPr lang="es-ES" smtClean="0"/>
              <a:t>9</a:t>
            </a:fld>
            <a:endParaRPr lang="es-ES"/>
          </a:p>
        </p:txBody>
      </p:sp>
    </p:spTree>
    <p:extLst>
      <p:ext uri="{BB962C8B-B14F-4D97-AF65-F5344CB8AC3E}">
        <p14:creationId xmlns:p14="http://schemas.microsoft.com/office/powerpoint/2010/main" val="3747419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27</a:t>
            </a:fld>
            <a:endParaRPr lang="es-ES" noProof="0" dirty="0"/>
          </a:p>
        </p:txBody>
      </p:sp>
    </p:spTree>
    <p:extLst>
      <p:ext uri="{BB962C8B-B14F-4D97-AF65-F5344CB8AC3E}">
        <p14:creationId xmlns:p14="http://schemas.microsoft.com/office/powerpoint/2010/main" val="104424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29</a:t>
            </a:fld>
            <a:endParaRPr lang="es-ES" noProof="0" dirty="0"/>
          </a:p>
        </p:txBody>
      </p:sp>
    </p:spTree>
    <p:extLst>
      <p:ext uri="{BB962C8B-B14F-4D97-AF65-F5344CB8AC3E}">
        <p14:creationId xmlns:p14="http://schemas.microsoft.com/office/powerpoint/2010/main" val="1618193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30</a:t>
            </a:fld>
            <a:endParaRPr lang="es-ES" noProof="0" dirty="0"/>
          </a:p>
        </p:txBody>
      </p:sp>
    </p:spTree>
    <p:extLst>
      <p:ext uri="{BB962C8B-B14F-4D97-AF65-F5344CB8AC3E}">
        <p14:creationId xmlns:p14="http://schemas.microsoft.com/office/powerpoint/2010/main" val="2454640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31</a:t>
            </a:fld>
            <a:endParaRPr lang="es-ES" noProof="0" dirty="0"/>
          </a:p>
        </p:txBody>
      </p:sp>
    </p:spTree>
    <p:extLst>
      <p:ext uri="{BB962C8B-B14F-4D97-AF65-F5344CB8AC3E}">
        <p14:creationId xmlns:p14="http://schemas.microsoft.com/office/powerpoint/2010/main" val="428175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32</a:t>
            </a:fld>
            <a:endParaRPr lang="es-ES" noProof="0" dirty="0"/>
          </a:p>
        </p:txBody>
      </p:sp>
    </p:spTree>
    <p:extLst>
      <p:ext uri="{BB962C8B-B14F-4D97-AF65-F5344CB8AC3E}">
        <p14:creationId xmlns:p14="http://schemas.microsoft.com/office/powerpoint/2010/main" val="3648204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33</a:t>
            </a:fld>
            <a:endParaRPr lang="es-ES" noProof="0" dirty="0"/>
          </a:p>
        </p:txBody>
      </p:sp>
    </p:spTree>
    <p:extLst>
      <p:ext uri="{BB962C8B-B14F-4D97-AF65-F5344CB8AC3E}">
        <p14:creationId xmlns:p14="http://schemas.microsoft.com/office/powerpoint/2010/main" val="3154293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34</a:t>
            </a:fld>
            <a:endParaRPr lang="es-ES" noProof="0" dirty="0"/>
          </a:p>
        </p:txBody>
      </p:sp>
    </p:spTree>
    <p:extLst>
      <p:ext uri="{BB962C8B-B14F-4D97-AF65-F5344CB8AC3E}">
        <p14:creationId xmlns:p14="http://schemas.microsoft.com/office/powerpoint/2010/main" val="266451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36</a:t>
            </a:fld>
            <a:endParaRPr lang="es-ES" noProof="0" dirty="0"/>
          </a:p>
        </p:txBody>
      </p:sp>
    </p:spTree>
    <p:extLst>
      <p:ext uri="{BB962C8B-B14F-4D97-AF65-F5344CB8AC3E}">
        <p14:creationId xmlns:p14="http://schemas.microsoft.com/office/powerpoint/2010/main" val="981473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37</a:t>
            </a:fld>
            <a:endParaRPr lang="es-ES" noProof="0" dirty="0"/>
          </a:p>
        </p:txBody>
      </p:sp>
    </p:spTree>
    <p:extLst>
      <p:ext uri="{BB962C8B-B14F-4D97-AF65-F5344CB8AC3E}">
        <p14:creationId xmlns:p14="http://schemas.microsoft.com/office/powerpoint/2010/main" val="227951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F2E93694-BDCC-47AB-8C68-883D0006E4BA}" type="slidenum">
              <a:rPr lang="es-ES" smtClean="0"/>
              <a:t>12</a:t>
            </a:fld>
            <a:endParaRPr lang="es-ES"/>
          </a:p>
        </p:txBody>
      </p:sp>
    </p:spTree>
    <p:extLst>
      <p:ext uri="{BB962C8B-B14F-4D97-AF65-F5344CB8AC3E}">
        <p14:creationId xmlns:p14="http://schemas.microsoft.com/office/powerpoint/2010/main" val="51426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19</a:t>
            </a:fld>
            <a:endParaRPr lang="es-ES" noProof="0" dirty="0"/>
          </a:p>
        </p:txBody>
      </p:sp>
    </p:spTree>
    <p:extLst>
      <p:ext uri="{BB962C8B-B14F-4D97-AF65-F5344CB8AC3E}">
        <p14:creationId xmlns:p14="http://schemas.microsoft.com/office/powerpoint/2010/main" val="417043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20</a:t>
            </a:fld>
            <a:endParaRPr lang="es-ES" noProof="0" dirty="0"/>
          </a:p>
        </p:txBody>
      </p:sp>
    </p:spTree>
    <p:extLst>
      <p:ext uri="{BB962C8B-B14F-4D97-AF65-F5344CB8AC3E}">
        <p14:creationId xmlns:p14="http://schemas.microsoft.com/office/powerpoint/2010/main" val="202111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21</a:t>
            </a:fld>
            <a:endParaRPr lang="es-ES" noProof="0" dirty="0"/>
          </a:p>
        </p:txBody>
      </p:sp>
    </p:spTree>
    <p:extLst>
      <p:ext uri="{BB962C8B-B14F-4D97-AF65-F5344CB8AC3E}">
        <p14:creationId xmlns:p14="http://schemas.microsoft.com/office/powerpoint/2010/main" val="18364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23</a:t>
            </a:fld>
            <a:endParaRPr lang="es-ES" noProof="0" dirty="0"/>
          </a:p>
        </p:txBody>
      </p:sp>
    </p:spTree>
    <p:extLst>
      <p:ext uri="{BB962C8B-B14F-4D97-AF65-F5344CB8AC3E}">
        <p14:creationId xmlns:p14="http://schemas.microsoft.com/office/powerpoint/2010/main" val="110855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24</a:t>
            </a:fld>
            <a:endParaRPr lang="es-ES" noProof="0" dirty="0"/>
          </a:p>
        </p:txBody>
      </p:sp>
    </p:spTree>
    <p:extLst>
      <p:ext uri="{BB962C8B-B14F-4D97-AF65-F5344CB8AC3E}">
        <p14:creationId xmlns:p14="http://schemas.microsoft.com/office/powerpoint/2010/main" val="82118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25</a:t>
            </a:fld>
            <a:endParaRPr lang="es-ES" noProof="0" dirty="0"/>
          </a:p>
        </p:txBody>
      </p:sp>
    </p:spTree>
    <p:extLst>
      <p:ext uri="{BB962C8B-B14F-4D97-AF65-F5344CB8AC3E}">
        <p14:creationId xmlns:p14="http://schemas.microsoft.com/office/powerpoint/2010/main" val="3544970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noProof="0" dirty="0"/>
          </a:p>
        </p:txBody>
      </p:sp>
      <p:sp>
        <p:nvSpPr>
          <p:cNvPr id="4" name="Marcador de número de diapositiva 3"/>
          <p:cNvSpPr>
            <a:spLocks noGrp="1"/>
          </p:cNvSpPr>
          <p:nvPr>
            <p:ph type="sldNum" sz="quarter" idx="10"/>
          </p:nvPr>
        </p:nvSpPr>
        <p:spPr/>
        <p:txBody>
          <a:bodyPr/>
          <a:lstStyle/>
          <a:p>
            <a:pPr rtl="0"/>
            <a:fld id="{DED491D0-8E1B-49C7-849B-A28568D94497}" type="slidenum">
              <a:rPr lang="es-ES" noProof="0" smtClean="0"/>
              <a:t>26</a:t>
            </a:fld>
            <a:endParaRPr lang="es-ES" noProof="0" dirty="0"/>
          </a:p>
        </p:txBody>
      </p:sp>
    </p:spTree>
    <p:extLst>
      <p:ext uri="{BB962C8B-B14F-4D97-AF65-F5344CB8AC3E}">
        <p14:creationId xmlns:p14="http://schemas.microsoft.com/office/powerpoint/2010/main" val="315354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17/11/2022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f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lexnetjusticia.gob.es/justificantes-lex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43400" y="987574"/>
            <a:ext cx="4648200" cy="1102519"/>
          </a:xfrm>
        </p:spPr>
        <p:txBody>
          <a:bodyPr>
            <a:normAutofit/>
          </a:bodyPr>
          <a:lstStyle/>
          <a:p>
            <a:r>
              <a:rPr lang="es-ES" sz="2800" b="1" dirty="0">
                <a:solidFill>
                  <a:srgbClr val="232A58"/>
                </a:solidFill>
                <a:ea typeface="Open sans" panose="020B0606030504020204" pitchFamily="34" charset="0"/>
                <a:cs typeface="Open sans" panose="020B0606030504020204" pitchFamily="34" charset="0"/>
              </a:rPr>
              <a:t>Jurisprudencia de la Sala 1ª del TS sobre plazos procesales</a:t>
            </a:r>
            <a:endParaRPr lang="es-ES_tradnl" sz="2800" b="1" dirty="0">
              <a:solidFill>
                <a:srgbClr val="232A58"/>
              </a:solidFill>
              <a:ea typeface="Open sans" panose="020B0606030504020204" pitchFamily="34" charset="0"/>
              <a:cs typeface="Open sans" panose="020B0606030504020204" pitchFamily="34" charset="0"/>
            </a:endParaRPr>
          </a:p>
        </p:txBody>
      </p:sp>
      <p:sp>
        <p:nvSpPr>
          <p:cNvPr id="3" name="Subtítulo 2"/>
          <p:cNvSpPr>
            <a:spLocks noGrp="1"/>
          </p:cNvSpPr>
          <p:nvPr>
            <p:ph type="subTitle" idx="1"/>
          </p:nvPr>
        </p:nvSpPr>
        <p:spPr>
          <a:xfrm>
            <a:off x="4800600" y="2520802"/>
            <a:ext cx="3733800" cy="1203075"/>
          </a:xfrm>
        </p:spPr>
        <p:txBody>
          <a:bodyPr>
            <a:noAutofit/>
          </a:bodyPr>
          <a:lstStyle/>
          <a:p>
            <a:r>
              <a:rPr lang="es-ES_tradnl" sz="1800" b="1" dirty="0">
                <a:solidFill>
                  <a:srgbClr val="3B358B"/>
                </a:solidFill>
                <a:latin typeface="+mj-lt"/>
                <a:ea typeface="Open sans" panose="020B0606030504020204" pitchFamily="34" charset="0"/>
                <a:cs typeface="Open sans" panose="020B0606030504020204" pitchFamily="34" charset="0"/>
              </a:rPr>
              <a:t>Raquel Blázquez Martín</a:t>
            </a:r>
          </a:p>
          <a:p>
            <a:r>
              <a:rPr lang="es-ES_tradnl" sz="1800" b="1" dirty="0">
                <a:solidFill>
                  <a:srgbClr val="3B358B"/>
                </a:solidFill>
                <a:latin typeface="+mj-lt"/>
                <a:ea typeface="Open sans" panose="020B0606030504020204" pitchFamily="34" charset="0"/>
                <a:cs typeface="Open sans" panose="020B0606030504020204" pitchFamily="34" charset="0"/>
              </a:rPr>
              <a:t>Magistrada coordinadora del Gabinete Técnico del TS, Sala Primera</a:t>
            </a:r>
          </a:p>
          <a:p>
            <a:endParaRPr lang="es-ES_tradnl" sz="1800" b="1" dirty="0">
              <a:solidFill>
                <a:srgbClr val="3B358B"/>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30197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1E65B16-F0AC-EA86-7D85-D12BE0E7EA73}"/>
              </a:ext>
            </a:extLst>
          </p:cNvPr>
          <p:cNvSpPr txBox="1"/>
          <p:nvPr/>
        </p:nvSpPr>
        <p:spPr>
          <a:xfrm>
            <a:off x="5410200" y="2553384"/>
            <a:ext cx="2743200" cy="646331"/>
          </a:xfrm>
          <a:prstGeom prst="rect">
            <a:avLst/>
          </a:prstGeom>
          <a:noFill/>
        </p:spPr>
        <p:txBody>
          <a:bodyPr wrap="square" rtlCol="0">
            <a:spAutoFit/>
          </a:bodyPr>
          <a:lstStyle/>
          <a:p>
            <a:r>
              <a:rPr lang="es-ES_tradnl" dirty="0">
                <a:latin typeface="+mj-lt"/>
              </a:rPr>
              <a:t>ESPACIO PARA UNA IMAGEN O GRÁFICA</a:t>
            </a:r>
          </a:p>
        </p:txBody>
      </p:sp>
      <p:sp>
        <p:nvSpPr>
          <p:cNvPr id="7" name="CuadroTexto 6">
            <a:extLst>
              <a:ext uri="{FF2B5EF4-FFF2-40B4-BE49-F238E27FC236}">
                <a16:creationId xmlns:a16="http://schemas.microsoft.com/office/drawing/2014/main" id="{21F11427-3C4F-CAF0-08BD-9121228C748A}"/>
              </a:ext>
            </a:extLst>
          </p:cNvPr>
          <p:cNvSpPr txBox="1"/>
          <p:nvPr/>
        </p:nvSpPr>
        <p:spPr>
          <a:xfrm>
            <a:off x="131203" y="1203598"/>
            <a:ext cx="4248865" cy="1569660"/>
          </a:xfrm>
          <a:prstGeom prst="rect">
            <a:avLst/>
          </a:prstGeom>
          <a:noFill/>
        </p:spPr>
        <p:txBody>
          <a:bodyPr wrap="square" rtlCol="0">
            <a:spAutoFit/>
          </a:bodyPr>
          <a:lstStyle/>
          <a:p>
            <a:r>
              <a:rPr lang="es-ES_tradnl" sz="4800" b="1" dirty="0">
                <a:solidFill>
                  <a:srgbClr val="3B358B"/>
                </a:solidFill>
                <a:latin typeface="+mj-lt"/>
                <a:ea typeface="Open sans" panose="020B0606030504020204" pitchFamily="34" charset="0"/>
                <a:cs typeface="Open sans" panose="020B0606030504020204" pitchFamily="34" charset="0"/>
              </a:rPr>
              <a:t>INTERRUPCIÓN DE PLAZOS</a:t>
            </a:r>
          </a:p>
        </p:txBody>
      </p:sp>
      <p:pic>
        <p:nvPicPr>
          <p:cNvPr id="3" name="Imagen 2">
            <a:extLst>
              <a:ext uri="{FF2B5EF4-FFF2-40B4-BE49-F238E27FC236}">
                <a16:creationId xmlns:a16="http://schemas.microsoft.com/office/drawing/2014/main" id="{587305AD-7B5D-3D29-5A65-084901267AB4}"/>
              </a:ext>
            </a:extLst>
          </p:cNvPr>
          <p:cNvPicPr>
            <a:picLocks noChangeAspect="1"/>
          </p:cNvPicPr>
          <p:nvPr/>
        </p:nvPicPr>
        <p:blipFill>
          <a:blip r:embed="rId2"/>
          <a:srcRect/>
          <a:stretch/>
        </p:blipFill>
        <p:spPr>
          <a:xfrm>
            <a:off x="4570863" y="1527809"/>
            <a:ext cx="3858283" cy="2374328"/>
          </a:xfrm>
          <a:prstGeom prst="rect">
            <a:avLst/>
          </a:prstGeom>
        </p:spPr>
      </p:pic>
    </p:spTree>
    <p:extLst>
      <p:ext uri="{BB962C8B-B14F-4D97-AF65-F5344CB8AC3E}">
        <p14:creationId xmlns:p14="http://schemas.microsoft.com/office/powerpoint/2010/main" val="2580786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107504" y="663469"/>
            <a:ext cx="7696200" cy="830997"/>
          </a:xfrm>
          <a:prstGeom prst="rect">
            <a:avLst/>
          </a:prstGeom>
          <a:noFill/>
        </p:spPr>
        <p:txBody>
          <a:bodyPr wrap="square" rtlCol="0">
            <a:spAutoFit/>
          </a:bodyPr>
          <a:lstStyle/>
          <a:p>
            <a:r>
              <a:rPr lang="es-ES" sz="2400" b="1" dirty="0">
                <a:solidFill>
                  <a:srgbClr val="3B358C"/>
                </a:solidFill>
                <a:latin typeface="+mj-lt"/>
                <a:ea typeface="Open sans" panose="020B0606030504020204" pitchFamily="34" charset="0"/>
                <a:cs typeface="Open sans" panose="020B0606030504020204" pitchFamily="34" charset="0"/>
              </a:rPr>
              <a:t>La petición de certificación de la sentencia para interponer  casación no interrumpe ni suspende el plazo</a:t>
            </a:r>
            <a:endParaRPr lang="es-ES_tradnl" sz="2400" b="1" dirty="0">
              <a:solidFill>
                <a:srgbClr val="3B358C"/>
              </a:solidFill>
              <a:latin typeface="+mj-lt"/>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13" name="Marcador de contenido 5">
            <a:extLst>
              <a:ext uri="{FF2B5EF4-FFF2-40B4-BE49-F238E27FC236}">
                <a16:creationId xmlns:a16="http://schemas.microsoft.com/office/drawing/2014/main" id="{AF2DD9EF-64C7-D38A-72AF-B992D130F7B3}"/>
              </a:ext>
            </a:extLst>
          </p:cNvPr>
          <p:cNvGraphicFramePr>
            <a:graphicFrameLocks noGrp="1"/>
          </p:cNvGraphicFramePr>
          <p:nvPr>
            <p:ph idx="1"/>
            <p:extLst>
              <p:ext uri="{D42A27DB-BD31-4B8C-83A1-F6EECF244321}">
                <p14:modId xmlns:p14="http://schemas.microsoft.com/office/powerpoint/2010/main" val="2594046668"/>
              </p:ext>
            </p:extLst>
          </p:nvPr>
        </p:nvGraphicFramePr>
        <p:xfrm>
          <a:off x="457200" y="1203598"/>
          <a:ext cx="8003232" cy="3390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530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107504" y="663470"/>
            <a:ext cx="8856984" cy="400110"/>
          </a:xfrm>
          <a:prstGeom prst="rect">
            <a:avLst/>
          </a:prstGeom>
          <a:noFill/>
        </p:spPr>
        <p:txBody>
          <a:bodyPr wrap="square" rtlCol="0">
            <a:spAutoFit/>
          </a:bodyPr>
          <a:lstStyle/>
          <a:p>
            <a:r>
              <a:rPr lang="es-ES_tradnl" sz="2000" b="1" dirty="0">
                <a:solidFill>
                  <a:srgbClr val="3B358C"/>
                </a:solidFill>
                <a:latin typeface="+mj-lt"/>
                <a:ea typeface="Open sans" panose="020B0606030504020204" pitchFamily="34" charset="0"/>
                <a:cs typeface="Open sans" panose="020B0606030504020204" pitchFamily="34" charset="0"/>
              </a:rPr>
              <a:t>Las peticiones de rectificación, aclaración y complemento (arts. 214 y 215)</a:t>
            </a: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12" name="Marcador de contenido 5">
            <a:extLst>
              <a:ext uri="{FF2B5EF4-FFF2-40B4-BE49-F238E27FC236}">
                <a16:creationId xmlns:a16="http://schemas.microsoft.com/office/drawing/2014/main" id="{3B191337-B0D8-0235-2692-F045CDDC0284}"/>
              </a:ext>
            </a:extLst>
          </p:cNvPr>
          <p:cNvGraphicFramePr>
            <a:graphicFrameLocks noGrp="1"/>
          </p:cNvGraphicFramePr>
          <p:nvPr>
            <p:ph idx="1"/>
            <p:extLst>
              <p:ext uri="{D42A27DB-BD31-4B8C-83A1-F6EECF244321}">
                <p14:modId xmlns:p14="http://schemas.microsoft.com/office/powerpoint/2010/main" val="4170688712"/>
              </p:ext>
            </p:extLst>
          </p:nvPr>
        </p:nvGraphicFramePr>
        <p:xfrm>
          <a:off x="179512" y="1063580"/>
          <a:ext cx="8856984" cy="3956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5464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28106" y="614487"/>
            <a:ext cx="9064602" cy="707886"/>
          </a:xfrm>
          <a:prstGeom prst="rect">
            <a:avLst/>
          </a:prstGeom>
          <a:noFill/>
        </p:spPr>
        <p:txBody>
          <a:bodyPr wrap="square" rtlCol="0">
            <a:spAutoFit/>
          </a:bodyPr>
          <a:lstStyle/>
          <a:p>
            <a:r>
              <a:rPr lang="es-ES" sz="2000" b="1" dirty="0">
                <a:solidFill>
                  <a:srgbClr val="3B358C"/>
                </a:solidFill>
                <a:latin typeface="+mj-lt"/>
                <a:ea typeface="Open sans" panose="020B0606030504020204" pitchFamily="34" charset="0"/>
                <a:cs typeface="Open sans" panose="020B0606030504020204" pitchFamily="34" charset="0"/>
              </a:rPr>
              <a:t>Presentadas en plazo suspenden el plazo, con una excepción: las peticiones manifiestamente improcedentes. Lo que no es manifiestamente improcedente </a:t>
            </a:r>
            <a:endParaRPr lang="es-ES_tradnl" sz="2000" b="1" dirty="0">
              <a:solidFill>
                <a:srgbClr val="3B358C"/>
              </a:solidFill>
              <a:latin typeface="+mj-lt"/>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7" name="Diagrama 6">
            <a:extLst>
              <a:ext uri="{FF2B5EF4-FFF2-40B4-BE49-F238E27FC236}">
                <a16:creationId xmlns:a16="http://schemas.microsoft.com/office/drawing/2014/main" id="{9FC66CC3-D37D-1DB2-FE57-7F1495F8F189}"/>
              </a:ext>
            </a:extLst>
          </p:cNvPr>
          <p:cNvGraphicFramePr/>
          <p:nvPr>
            <p:extLst>
              <p:ext uri="{D42A27DB-BD31-4B8C-83A1-F6EECF244321}">
                <p14:modId xmlns:p14="http://schemas.microsoft.com/office/powerpoint/2010/main" val="300292210"/>
              </p:ext>
            </p:extLst>
          </p:nvPr>
        </p:nvGraphicFramePr>
        <p:xfrm>
          <a:off x="323528" y="1322373"/>
          <a:ext cx="8496944" cy="382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4944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28106" y="781556"/>
            <a:ext cx="9064602" cy="707886"/>
          </a:xfrm>
          <a:prstGeom prst="rect">
            <a:avLst/>
          </a:prstGeom>
          <a:noFill/>
        </p:spPr>
        <p:txBody>
          <a:bodyPr wrap="square" rtlCol="0">
            <a:spAutoFit/>
          </a:bodyPr>
          <a:lstStyle/>
          <a:p>
            <a:r>
              <a:rPr lang="es-ES" sz="2000" b="1" dirty="0">
                <a:solidFill>
                  <a:srgbClr val="3B358C"/>
                </a:solidFill>
                <a:latin typeface="+mj-lt"/>
                <a:ea typeface="Open sans" panose="020B0606030504020204" pitchFamily="34" charset="0"/>
                <a:cs typeface="Open sans" panose="020B0606030504020204" pitchFamily="34" charset="0"/>
              </a:rPr>
              <a:t>Presentadas en plazo suspenden el plazo, con una excepción: las peticiones manifiestamente improcedentes. Lo que no es manifiestamente improcedente </a:t>
            </a:r>
            <a:endParaRPr lang="es-ES_tradnl" sz="2000" b="1" dirty="0">
              <a:solidFill>
                <a:srgbClr val="3B358C"/>
              </a:solidFill>
              <a:latin typeface="+mj-lt"/>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6" name="Diagrama 5">
            <a:extLst>
              <a:ext uri="{FF2B5EF4-FFF2-40B4-BE49-F238E27FC236}">
                <a16:creationId xmlns:a16="http://schemas.microsoft.com/office/drawing/2014/main" id="{31097987-AA3B-FF0C-8B53-9D41F47E76B8}"/>
              </a:ext>
            </a:extLst>
          </p:cNvPr>
          <p:cNvGraphicFramePr/>
          <p:nvPr>
            <p:extLst>
              <p:ext uri="{D42A27DB-BD31-4B8C-83A1-F6EECF244321}">
                <p14:modId xmlns:p14="http://schemas.microsoft.com/office/powerpoint/2010/main" val="2837534836"/>
              </p:ext>
            </p:extLst>
          </p:nvPr>
        </p:nvGraphicFramePr>
        <p:xfrm>
          <a:off x="179512" y="1322373"/>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7135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28106" y="781556"/>
            <a:ext cx="9064602" cy="707886"/>
          </a:xfrm>
          <a:prstGeom prst="rect">
            <a:avLst/>
          </a:prstGeom>
          <a:noFill/>
        </p:spPr>
        <p:txBody>
          <a:bodyPr wrap="square" rtlCol="0">
            <a:spAutoFit/>
          </a:bodyPr>
          <a:lstStyle/>
          <a:p>
            <a:r>
              <a:rPr lang="es-ES" sz="2000" b="1" dirty="0">
                <a:solidFill>
                  <a:srgbClr val="3B358C"/>
                </a:solidFill>
                <a:latin typeface="+mj-lt"/>
                <a:ea typeface="Open sans" panose="020B0606030504020204" pitchFamily="34" charset="0"/>
                <a:cs typeface="Open sans" panose="020B0606030504020204" pitchFamily="34" charset="0"/>
              </a:rPr>
              <a:t>Peculiaridades de las peticiones de rectificación de errores materiales manifiestos y de errores aritméticos</a:t>
            </a:r>
            <a:endParaRPr lang="es-ES_tradnl" sz="2000" b="1" dirty="0">
              <a:solidFill>
                <a:srgbClr val="3B358C"/>
              </a:solidFill>
              <a:latin typeface="+mj-lt"/>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3" name="Diagrama 2">
            <a:extLst>
              <a:ext uri="{FF2B5EF4-FFF2-40B4-BE49-F238E27FC236}">
                <a16:creationId xmlns:a16="http://schemas.microsoft.com/office/drawing/2014/main" id="{AB09FFAE-2733-9649-BD37-F9D6E4D95908}"/>
              </a:ext>
            </a:extLst>
          </p:cNvPr>
          <p:cNvGraphicFramePr/>
          <p:nvPr>
            <p:extLst>
              <p:ext uri="{D42A27DB-BD31-4B8C-83A1-F6EECF244321}">
                <p14:modId xmlns:p14="http://schemas.microsoft.com/office/powerpoint/2010/main" val="3771739641"/>
              </p:ext>
            </p:extLst>
          </p:nvPr>
        </p:nvGraphicFramePr>
        <p:xfrm>
          <a:off x="54394" y="1407009"/>
          <a:ext cx="9035211" cy="3857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1884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28106" y="781556"/>
            <a:ext cx="9064602" cy="707886"/>
          </a:xfrm>
          <a:prstGeom prst="rect">
            <a:avLst/>
          </a:prstGeom>
          <a:noFill/>
        </p:spPr>
        <p:txBody>
          <a:bodyPr wrap="square" rtlCol="0">
            <a:spAutoFit/>
          </a:bodyPr>
          <a:lstStyle/>
          <a:p>
            <a:r>
              <a:rPr lang="es-ES" sz="2000" b="1">
                <a:solidFill>
                  <a:srgbClr val="3B358C"/>
                </a:solidFill>
                <a:latin typeface="+mj-lt"/>
                <a:ea typeface="Open sans" panose="020B0606030504020204" pitchFamily="34" charset="0"/>
                <a:cs typeface="Open sans" panose="020B0606030504020204" pitchFamily="34" charset="0"/>
              </a:rPr>
              <a:t>El caso de las sucesivas peticiones de aclaración y de la aclaración del auto de aclaración o complemento </a:t>
            </a:r>
            <a:endParaRPr lang="es-ES_tradnl" sz="2000" b="1" dirty="0">
              <a:solidFill>
                <a:srgbClr val="3B358C"/>
              </a:solidFill>
              <a:latin typeface="+mj-lt"/>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7" name="Marcador de contenido 5">
            <a:extLst>
              <a:ext uri="{FF2B5EF4-FFF2-40B4-BE49-F238E27FC236}">
                <a16:creationId xmlns:a16="http://schemas.microsoft.com/office/drawing/2014/main" id="{F327A271-3FC5-B7DE-22EE-65B1D1BE4894}"/>
              </a:ext>
            </a:extLst>
          </p:cNvPr>
          <p:cNvGraphicFramePr>
            <a:graphicFrameLocks/>
          </p:cNvGraphicFramePr>
          <p:nvPr>
            <p:extLst>
              <p:ext uri="{D42A27DB-BD31-4B8C-83A1-F6EECF244321}">
                <p14:modId xmlns:p14="http://schemas.microsoft.com/office/powerpoint/2010/main" val="281535707"/>
              </p:ext>
            </p:extLst>
          </p:nvPr>
        </p:nvGraphicFramePr>
        <p:xfrm>
          <a:off x="61545" y="1563638"/>
          <a:ext cx="9000000" cy="400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7240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28106" y="781556"/>
            <a:ext cx="9064602" cy="400110"/>
          </a:xfrm>
          <a:prstGeom prst="rect">
            <a:avLst/>
          </a:prstGeom>
          <a:noFill/>
        </p:spPr>
        <p:txBody>
          <a:bodyPr wrap="square" rtlCol="0">
            <a:spAutoFit/>
          </a:bodyPr>
          <a:lstStyle/>
          <a:p>
            <a:r>
              <a:rPr lang="es-ES" sz="2000" b="1" dirty="0">
                <a:solidFill>
                  <a:srgbClr val="3B358C"/>
                </a:solidFill>
                <a:latin typeface="+mj-lt"/>
                <a:ea typeface="Open sans" panose="020B0606030504020204" pitchFamily="34" charset="0"/>
                <a:cs typeface="Open sans" panose="020B0606030504020204" pitchFamily="34" charset="0"/>
              </a:rPr>
              <a:t>Es posible pedir la aclaración o rectificación del auto de aclaración </a:t>
            </a:r>
            <a:endParaRPr lang="es-ES_tradnl" sz="2000" b="1" dirty="0">
              <a:solidFill>
                <a:srgbClr val="3B358C"/>
              </a:solidFill>
              <a:latin typeface="+mj-lt"/>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7" name="Marcador de contenido 5">
            <a:extLst>
              <a:ext uri="{FF2B5EF4-FFF2-40B4-BE49-F238E27FC236}">
                <a16:creationId xmlns:a16="http://schemas.microsoft.com/office/drawing/2014/main" id="{F327A271-3FC5-B7DE-22EE-65B1D1BE4894}"/>
              </a:ext>
            </a:extLst>
          </p:cNvPr>
          <p:cNvGraphicFramePr>
            <a:graphicFrameLocks/>
          </p:cNvGraphicFramePr>
          <p:nvPr>
            <p:extLst>
              <p:ext uri="{D42A27DB-BD31-4B8C-83A1-F6EECF244321}">
                <p14:modId xmlns:p14="http://schemas.microsoft.com/office/powerpoint/2010/main" val="3206514729"/>
              </p:ext>
            </p:extLst>
          </p:nvPr>
        </p:nvGraphicFramePr>
        <p:xfrm>
          <a:off x="61545" y="1563638"/>
          <a:ext cx="9000000" cy="400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8048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1E65B16-F0AC-EA86-7D85-D12BE0E7EA73}"/>
              </a:ext>
            </a:extLst>
          </p:cNvPr>
          <p:cNvSpPr txBox="1"/>
          <p:nvPr/>
        </p:nvSpPr>
        <p:spPr>
          <a:xfrm>
            <a:off x="5410200" y="2553384"/>
            <a:ext cx="2743200" cy="646331"/>
          </a:xfrm>
          <a:prstGeom prst="rect">
            <a:avLst/>
          </a:prstGeom>
          <a:noFill/>
        </p:spPr>
        <p:txBody>
          <a:bodyPr wrap="square" rtlCol="0">
            <a:spAutoFit/>
          </a:bodyPr>
          <a:lstStyle/>
          <a:p>
            <a:r>
              <a:rPr lang="es-ES_tradnl" dirty="0">
                <a:latin typeface="+mj-lt"/>
              </a:rPr>
              <a:t>ESPACIO PARA UNA IMAGEN O GRÁFICA</a:t>
            </a:r>
          </a:p>
        </p:txBody>
      </p:sp>
      <p:sp>
        <p:nvSpPr>
          <p:cNvPr id="7" name="CuadroTexto 6">
            <a:extLst>
              <a:ext uri="{FF2B5EF4-FFF2-40B4-BE49-F238E27FC236}">
                <a16:creationId xmlns:a16="http://schemas.microsoft.com/office/drawing/2014/main" id="{21F11427-3C4F-CAF0-08BD-9121228C748A}"/>
              </a:ext>
            </a:extLst>
          </p:cNvPr>
          <p:cNvSpPr txBox="1"/>
          <p:nvPr/>
        </p:nvSpPr>
        <p:spPr>
          <a:xfrm>
            <a:off x="131203" y="1203598"/>
            <a:ext cx="4248865" cy="3170099"/>
          </a:xfrm>
          <a:prstGeom prst="rect">
            <a:avLst/>
          </a:prstGeom>
          <a:noFill/>
        </p:spPr>
        <p:txBody>
          <a:bodyPr wrap="square" rtlCol="0">
            <a:spAutoFit/>
          </a:bodyPr>
          <a:lstStyle/>
          <a:p>
            <a:r>
              <a:rPr lang="es-ES_tradnl" sz="4000" b="1" dirty="0">
                <a:solidFill>
                  <a:srgbClr val="3B358B"/>
                </a:solidFill>
                <a:latin typeface="+mj-lt"/>
                <a:ea typeface="Open sans" panose="020B0606030504020204" pitchFamily="34" charset="0"/>
                <a:cs typeface="Open sans" panose="020B0606030504020204" pitchFamily="34" charset="0"/>
              </a:rPr>
              <a:t>SUSPENSIÓN  DE PLAZOS</a:t>
            </a:r>
          </a:p>
          <a:p>
            <a:r>
              <a:rPr lang="es-ES_tradnl" sz="4000" b="1" dirty="0">
                <a:solidFill>
                  <a:srgbClr val="3B358B"/>
                </a:solidFill>
                <a:latin typeface="+mj-lt"/>
                <a:ea typeface="Open sans" panose="020B0606030504020204" pitchFamily="34" charset="0"/>
                <a:cs typeface="Open sans" panose="020B0606030504020204" pitchFamily="34" charset="0"/>
              </a:rPr>
              <a:t>(Petición de copias de soportes audiovisuales)</a:t>
            </a:r>
          </a:p>
        </p:txBody>
      </p:sp>
      <p:pic>
        <p:nvPicPr>
          <p:cNvPr id="3" name="Imagen 2">
            <a:extLst>
              <a:ext uri="{FF2B5EF4-FFF2-40B4-BE49-F238E27FC236}">
                <a16:creationId xmlns:a16="http://schemas.microsoft.com/office/drawing/2014/main" id="{587305AD-7B5D-3D29-5A65-084901267AB4}"/>
              </a:ext>
            </a:extLst>
          </p:cNvPr>
          <p:cNvPicPr>
            <a:picLocks noChangeAspect="1"/>
          </p:cNvPicPr>
          <p:nvPr/>
        </p:nvPicPr>
        <p:blipFill>
          <a:blip r:embed="rId2"/>
          <a:srcRect/>
          <a:stretch/>
        </p:blipFill>
        <p:spPr>
          <a:xfrm>
            <a:off x="4380069" y="1527809"/>
            <a:ext cx="4239872" cy="2374328"/>
          </a:xfrm>
          <a:prstGeom prst="rect">
            <a:avLst/>
          </a:prstGeom>
        </p:spPr>
      </p:pic>
    </p:spTree>
    <p:extLst>
      <p:ext uri="{BB962C8B-B14F-4D97-AF65-F5344CB8AC3E}">
        <p14:creationId xmlns:p14="http://schemas.microsoft.com/office/powerpoint/2010/main" val="4234246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808168"/>
            <a:ext cx="8640960" cy="424978"/>
          </a:xfrm>
        </p:spPr>
        <p:txBody>
          <a:bodyPr rtlCol="0"/>
          <a:lstStyle/>
          <a:p>
            <a:pPr algn="l" rtl="0"/>
            <a:r>
              <a:rPr lang="es-ES" sz="2000" b="1" dirty="0">
                <a:solidFill>
                  <a:srgbClr val="3B358C"/>
                </a:solidFill>
              </a:rPr>
              <a:t>No hay una respuesta única </a:t>
            </a:r>
          </a:p>
        </p:txBody>
      </p:sp>
      <p:graphicFrame>
        <p:nvGraphicFramePr>
          <p:cNvPr id="4" name="Tabla 4">
            <a:extLst>
              <a:ext uri="{FF2B5EF4-FFF2-40B4-BE49-F238E27FC236}">
                <a16:creationId xmlns:a16="http://schemas.microsoft.com/office/drawing/2014/main" id="{A6A665E6-ACE4-47E3-96AD-A40B94FC5DCA}"/>
              </a:ext>
            </a:extLst>
          </p:cNvPr>
          <p:cNvGraphicFramePr>
            <a:graphicFrameLocks noGrp="1"/>
          </p:cNvGraphicFramePr>
          <p:nvPr>
            <p:ph sz="half" idx="1"/>
            <p:extLst>
              <p:ext uri="{D42A27DB-BD31-4B8C-83A1-F6EECF244321}">
                <p14:modId xmlns:p14="http://schemas.microsoft.com/office/powerpoint/2010/main" val="3116969324"/>
              </p:ext>
            </p:extLst>
          </p:nvPr>
        </p:nvGraphicFramePr>
        <p:xfrm>
          <a:off x="129412" y="1275606"/>
          <a:ext cx="4180742" cy="3747611"/>
        </p:xfrm>
        <a:graphic>
          <a:graphicData uri="http://schemas.openxmlformats.org/drawingml/2006/table">
            <a:tbl>
              <a:tblPr firstRow="1" bandRow="1">
                <a:tableStyleId>{3B4B98B0-60AC-42C2-AFA5-B58CD77FA1E5}</a:tableStyleId>
              </a:tblPr>
              <a:tblGrid>
                <a:gridCol w="4180742">
                  <a:extLst>
                    <a:ext uri="{9D8B030D-6E8A-4147-A177-3AD203B41FA5}">
                      <a16:colId xmlns:a16="http://schemas.microsoft.com/office/drawing/2014/main" val="1755039663"/>
                    </a:ext>
                  </a:extLst>
                </a:gridCol>
              </a:tblGrid>
              <a:tr h="699611">
                <a:tc>
                  <a:txBody>
                    <a:bodyPr/>
                    <a:lstStyle/>
                    <a:p>
                      <a:r>
                        <a:rPr lang="es-ES" sz="2000" dirty="0"/>
                        <a:t>STS 395/2018, de 26 de junio: la petición suspendió el plazo</a:t>
                      </a:r>
                    </a:p>
                  </a:txBody>
                  <a:tcPr marL="68580" marR="68580" marT="34290" marB="34290"/>
                </a:tc>
                <a:extLst>
                  <a:ext uri="{0D108BD9-81ED-4DB2-BD59-A6C34878D82A}">
                    <a16:rowId xmlns:a16="http://schemas.microsoft.com/office/drawing/2014/main" val="1815801148"/>
                  </a:ext>
                </a:extLst>
              </a:tr>
              <a:tr h="699611">
                <a:tc>
                  <a:txBody>
                    <a:bodyPr/>
                    <a:lstStyle/>
                    <a:p>
                      <a:r>
                        <a:rPr lang="es-ES" sz="1400" dirty="0"/>
                        <a:t>Copia pedida al día siguiente de la notificación (el primer soporte entregado después del juicio era defectuoso)</a:t>
                      </a:r>
                    </a:p>
                  </a:txBody>
                  <a:tcPr marL="68580" marR="68580" marT="34290" marB="34290"/>
                </a:tc>
                <a:extLst>
                  <a:ext uri="{0D108BD9-81ED-4DB2-BD59-A6C34878D82A}">
                    <a16:rowId xmlns:a16="http://schemas.microsoft.com/office/drawing/2014/main" val="1504644019"/>
                  </a:ext>
                </a:extLst>
              </a:tr>
              <a:tr h="699611">
                <a:tc>
                  <a:txBody>
                    <a:bodyPr/>
                    <a:lstStyle/>
                    <a:p>
                      <a:r>
                        <a:rPr lang="es-ES" sz="1400" dirty="0"/>
                        <a:t>El Juzgado tarda un mes y medio en proveer el escrito. Cuando lo provee, acuerda la suspensión del plazo hasta la entrega del soporte</a:t>
                      </a:r>
                    </a:p>
                  </a:txBody>
                  <a:tcPr marL="68580" marR="68580" marT="34290" marB="34290"/>
                </a:tc>
                <a:extLst>
                  <a:ext uri="{0D108BD9-81ED-4DB2-BD59-A6C34878D82A}">
                    <a16:rowId xmlns:a16="http://schemas.microsoft.com/office/drawing/2014/main" val="1195779069"/>
                  </a:ext>
                </a:extLst>
              </a:tr>
              <a:tr h="699611">
                <a:tc>
                  <a:txBody>
                    <a:bodyPr/>
                    <a:lstStyle/>
                    <a:p>
                      <a:r>
                        <a:rPr lang="es-ES" sz="1400" dirty="0"/>
                        <a:t>El recurso se presenta siguiendo esas indicaciones y el Juzgado lo admite, pero la AP lo considera extemporáneo. El TS estima el recuso contra esa sentencia </a:t>
                      </a:r>
                    </a:p>
                  </a:txBody>
                  <a:tcPr marL="68580" marR="68580" marT="34290" marB="34290"/>
                </a:tc>
                <a:extLst>
                  <a:ext uri="{0D108BD9-81ED-4DB2-BD59-A6C34878D82A}">
                    <a16:rowId xmlns:a16="http://schemas.microsoft.com/office/drawing/2014/main" val="1003771412"/>
                  </a:ext>
                </a:extLst>
              </a:tr>
              <a:tr h="699611">
                <a:tc>
                  <a:txBody>
                    <a:bodyPr/>
                    <a:lstStyle/>
                    <a:p>
                      <a:r>
                        <a:rPr lang="es-ES" sz="1400" dirty="0"/>
                        <a:t>En estas circunstancias, la parte </a:t>
                      </a:r>
                      <a:r>
                        <a:rPr lang="es-ES" sz="1400" i="0" kern="1200" dirty="0">
                          <a:solidFill>
                            <a:schemeClr val="tx1"/>
                          </a:solidFill>
                          <a:effectLst/>
                          <a:latin typeface="+mn-lt"/>
                          <a:ea typeface="+mn-ea"/>
                          <a:cs typeface="+mn-cs"/>
                        </a:rPr>
                        <a:t>tenía </a:t>
                      </a:r>
                      <a:r>
                        <a:rPr lang="es-ES" sz="1400" b="1" i="0" kern="1200" dirty="0">
                          <a:solidFill>
                            <a:schemeClr val="tx1"/>
                          </a:solidFill>
                          <a:effectLst/>
                          <a:latin typeface="+mn-lt"/>
                          <a:ea typeface="+mn-ea"/>
                          <a:cs typeface="+mn-cs"/>
                        </a:rPr>
                        <a:t>derecho a confiar </a:t>
                      </a:r>
                      <a:r>
                        <a:rPr lang="es-ES" sz="1400" i="0" kern="1200" dirty="0">
                          <a:solidFill>
                            <a:schemeClr val="tx1"/>
                          </a:solidFill>
                          <a:effectLst/>
                          <a:latin typeface="+mn-lt"/>
                          <a:ea typeface="+mn-ea"/>
                          <a:cs typeface="+mn-cs"/>
                        </a:rPr>
                        <a:t>que su derecho a recurrir no precluiría por la falta de una respuesta adecuada del juzgado</a:t>
                      </a:r>
                      <a:endParaRPr lang="es-ES" sz="1400" i="0" dirty="0"/>
                    </a:p>
                  </a:txBody>
                  <a:tcPr marL="68580" marR="68580" marT="34290" marB="34290"/>
                </a:tc>
                <a:extLst>
                  <a:ext uri="{0D108BD9-81ED-4DB2-BD59-A6C34878D82A}">
                    <a16:rowId xmlns:a16="http://schemas.microsoft.com/office/drawing/2014/main" val="179313649"/>
                  </a:ext>
                </a:extLst>
              </a:tr>
            </a:tbl>
          </a:graphicData>
        </a:graphic>
      </p:graphicFrame>
      <p:graphicFrame>
        <p:nvGraphicFramePr>
          <p:cNvPr id="7" name="Tabla 8">
            <a:extLst>
              <a:ext uri="{FF2B5EF4-FFF2-40B4-BE49-F238E27FC236}">
                <a16:creationId xmlns:a16="http://schemas.microsoft.com/office/drawing/2014/main" id="{F1B3F2A1-7C1C-44EE-ADB2-E61B45256B84}"/>
              </a:ext>
            </a:extLst>
          </p:cNvPr>
          <p:cNvGraphicFramePr>
            <a:graphicFrameLocks noGrp="1"/>
          </p:cNvGraphicFramePr>
          <p:nvPr>
            <p:ph sz="half" idx="2"/>
            <p:extLst>
              <p:ext uri="{D42A27DB-BD31-4B8C-83A1-F6EECF244321}">
                <p14:modId xmlns:p14="http://schemas.microsoft.com/office/powerpoint/2010/main" val="1382556517"/>
              </p:ext>
            </p:extLst>
          </p:nvPr>
        </p:nvGraphicFramePr>
        <p:xfrm>
          <a:off x="4747806" y="1261062"/>
          <a:ext cx="4249157" cy="3737171"/>
        </p:xfrm>
        <a:graphic>
          <a:graphicData uri="http://schemas.openxmlformats.org/drawingml/2006/table">
            <a:tbl>
              <a:tblPr firstRow="1" bandRow="1">
                <a:tableStyleId>{3B4B98B0-60AC-42C2-AFA5-B58CD77FA1E5}</a:tableStyleId>
              </a:tblPr>
              <a:tblGrid>
                <a:gridCol w="4249157">
                  <a:extLst>
                    <a:ext uri="{9D8B030D-6E8A-4147-A177-3AD203B41FA5}">
                      <a16:colId xmlns:a16="http://schemas.microsoft.com/office/drawing/2014/main" val="2262222955"/>
                    </a:ext>
                  </a:extLst>
                </a:gridCol>
              </a:tblGrid>
              <a:tr h="769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000" dirty="0"/>
                        <a:t>STS 244/2018, de 24 de abril: la petición no suspendió el plazo</a:t>
                      </a:r>
                    </a:p>
                    <a:p>
                      <a:endParaRPr lang="es-ES" sz="1400" dirty="0"/>
                    </a:p>
                  </a:txBody>
                  <a:tcPr marL="68580" marR="68580" marT="34290" marB="34290"/>
                </a:tc>
                <a:extLst>
                  <a:ext uri="{0D108BD9-81ED-4DB2-BD59-A6C34878D82A}">
                    <a16:rowId xmlns:a16="http://schemas.microsoft.com/office/drawing/2014/main" val="815958353"/>
                  </a:ext>
                </a:extLst>
              </a:tr>
              <a:tr h="769313">
                <a:tc>
                  <a:txBody>
                    <a:bodyPr/>
                    <a:lstStyle/>
                    <a:p>
                      <a:r>
                        <a:rPr lang="es-ES" sz="1400" dirty="0"/>
                        <a:t>Copia pedida 48 horas antes de que finalizara el plazo para apelar. Diligencia suspendiendo el plazo cuando este ya había transcurrido</a:t>
                      </a:r>
                    </a:p>
                  </a:txBody>
                  <a:tcPr marL="68580" marR="68580" marT="34290" marB="34290"/>
                </a:tc>
                <a:extLst>
                  <a:ext uri="{0D108BD9-81ED-4DB2-BD59-A6C34878D82A}">
                    <a16:rowId xmlns:a16="http://schemas.microsoft.com/office/drawing/2014/main" val="4166646618"/>
                  </a:ext>
                </a:extLst>
              </a:tr>
              <a:tr h="537692">
                <a:tc>
                  <a:txBody>
                    <a:bodyPr/>
                    <a:lstStyle/>
                    <a:p>
                      <a:r>
                        <a:rPr lang="es-ES" sz="1400" dirty="0"/>
                        <a:t>La escasa antelación hacía prácticamente imposible que se proveyera antes de la finalización del plazo</a:t>
                      </a:r>
                    </a:p>
                  </a:txBody>
                  <a:tcPr marL="68580" marR="68580" marT="34290" marB="34290"/>
                </a:tc>
                <a:extLst>
                  <a:ext uri="{0D108BD9-81ED-4DB2-BD59-A6C34878D82A}">
                    <a16:rowId xmlns:a16="http://schemas.microsoft.com/office/drawing/2014/main" val="1647678093"/>
                  </a:ext>
                </a:extLst>
              </a:tr>
              <a:tr h="1000934">
                <a:tc>
                  <a:txBody>
                    <a:bodyPr/>
                    <a:lstStyle/>
                    <a:p>
                      <a:r>
                        <a:rPr lang="es-ES" sz="1400" kern="1200" dirty="0">
                          <a:solidFill>
                            <a:schemeClr val="tx1"/>
                          </a:solidFill>
                          <a:effectLst/>
                          <a:latin typeface="+mn-lt"/>
                          <a:ea typeface="+mn-ea"/>
                          <a:cs typeface="+mn-cs"/>
                        </a:rPr>
                        <a:t>La imposibilidad de recibir la copia solo puede ser imputable a la parte, porque la solicitó cuando el plazo para recurrir estaba a punto de vencer. No tenía derecho a la confianza legítima </a:t>
                      </a:r>
                      <a:endParaRPr lang="es-ES" sz="1400" dirty="0"/>
                    </a:p>
                  </a:txBody>
                  <a:tcPr marL="68580" marR="68580" marT="34290" marB="34290"/>
                </a:tc>
                <a:extLst>
                  <a:ext uri="{0D108BD9-81ED-4DB2-BD59-A6C34878D82A}">
                    <a16:rowId xmlns:a16="http://schemas.microsoft.com/office/drawing/2014/main" val="1014472560"/>
                  </a:ext>
                </a:extLst>
              </a:tr>
              <a:tr h="537692">
                <a:tc>
                  <a:txBody>
                    <a:bodyPr/>
                    <a:lstStyle/>
                    <a:p>
                      <a:r>
                        <a:rPr lang="es-ES" sz="1400" dirty="0"/>
                        <a:t>La diligencia suspendiendo el plazo no pudo ser determinante de la conducta de la parte</a:t>
                      </a:r>
                    </a:p>
                  </a:txBody>
                  <a:tcPr marL="68580" marR="68580" marT="34290" marB="34290"/>
                </a:tc>
                <a:extLst>
                  <a:ext uri="{0D108BD9-81ED-4DB2-BD59-A6C34878D82A}">
                    <a16:rowId xmlns:a16="http://schemas.microsoft.com/office/drawing/2014/main" val="420939363"/>
                  </a:ext>
                </a:extLst>
              </a:tr>
            </a:tbl>
          </a:graphicData>
        </a:graphic>
      </p:graphicFrame>
    </p:spTree>
    <p:extLst>
      <p:ext uri="{BB962C8B-B14F-4D97-AF65-F5344CB8AC3E}">
        <p14:creationId xmlns:p14="http://schemas.microsoft.com/office/powerpoint/2010/main" val="8807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1E65B16-F0AC-EA86-7D85-D12BE0E7EA73}"/>
              </a:ext>
            </a:extLst>
          </p:cNvPr>
          <p:cNvSpPr txBox="1"/>
          <p:nvPr/>
        </p:nvSpPr>
        <p:spPr>
          <a:xfrm>
            <a:off x="5410200" y="2553384"/>
            <a:ext cx="2743200" cy="646331"/>
          </a:xfrm>
          <a:prstGeom prst="rect">
            <a:avLst/>
          </a:prstGeom>
          <a:noFill/>
        </p:spPr>
        <p:txBody>
          <a:bodyPr wrap="square" rtlCol="0">
            <a:spAutoFit/>
          </a:bodyPr>
          <a:lstStyle/>
          <a:p>
            <a:r>
              <a:rPr lang="es-ES_tradnl" dirty="0">
                <a:latin typeface="+mj-lt"/>
              </a:rPr>
              <a:t>ESPACIO PARA UNA IMAGEN O GRÁFICA</a:t>
            </a:r>
          </a:p>
        </p:txBody>
      </p:sp>
      <p:sp>
        <p:nvSpPr>
          <p:cNvPr id="7" name="CuadroTexto 6">
            <a:extLst>
              <a:ext uri="{FF2B5EF4-FFF2-40B4-BE49-F238E27FC236}">
                <a16:creationId xmlns:a16="http://schemas.microsoft.com/office/drawing/2014/main" id="{21F11427-3C4F-CAF0-08BD-9121228C748A}"/>
              </a:ext>
            </a:extLst>
          </p:cNvPr>
          <p:cNvSpPr txBox="1"/>
          <p:nvPr/>
        </p:nvSpPr>
        <p:spPr>
          <a:xfrm>
            <a:off x="609600" y="1504950"/>
            <a:ext cx="3733800" cy="2308324"/>
          </a:xfrm>
          <a:prstGeom prst="rect">
            <a:avLst/>
          </a:prstGeom>
          <a:noFill/>
        </p:spPr>
        <p:txBody>
          <a:bodyPr wrap="square" rtlCol="0">
            <a:spAutoFit/>
          </a:bodyPr>
          <a:lstStyle/>
          <a:p>
            <a:r>
              <a:rPr lang="es-ES_tradnl" sz="4800" b="1" dirty="0">
                <a:solidFill>
                  <a:srgbClr val="3B358B"/>
                </a:solidFill>
                <a:latin typeface="+mj-lt"/>
                <a:ea typeface="Open sans" panose="020B0606030504020204" pitchFamily="34" charset="0"/>
                <a:cs typeface="Open sans" panose="020B0606030504020204" pitchFamily="34" charset="0"/>
              </a:rPr>
              <a:t>EL DÍA INICIAL DEL PLAZO </a:t>
            </a:r>
          </a:p>
        </p:txBody>
      </p:sp>
      <p:pic>
        <p:nvPicPr>
          <p:cNvPr id="3" name="Imagen 2">
            <a:extLst>
              <a:ext uri="{FF2B5EF4-FFF2-40B4-BE49-F238E27FC236}">
                <a16:creationId xmlns:a16="http://schemas.microsoft.com/office/drawing/2014/main" id="{587305AD-7B5D-3D29-5A65-084901267AB4}"/>
              </a:ext>
            </a:extLst>
          </p:cNvPr>
          <p:cNvPicPr>
            <a:picLocks noChangeAspect="1"/>
          </p:cNvPicPr>
          <p:nvPr/>
        </p:nvPicPr>
        <p:blipFill>
          <a:blip r:embed="rId2"/>
          <a:srcRect/>
          <a:stretch/>
        </p:blipFill>
        <p:spPr>
          <a:xfrm>
            <a:off x="4380069" y="1347614"/>
            <a:ext cx="4239872" cy="2734718"/>
          </a:xfrm>
          <a:prstGeom prst="rect">
            <a:avLst/>
          </a:prstGeom>
        </p:spPr>
      </p:pic>
    </p:spTree>
    <p:extLst>
      <p:ext uri="{BB962C8B-B14F-4D97-AF65-F5344CB8AC3E}">
        <p14:creationId xmlns:p14="http://schemas.microsoft.com/office/powerpoint/2010/main" val="136531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64" y="811091"/>
            <a:ext cx="8180056" cy="464515"/>
          </a:xfrm>
        </p:spPr>
        <p:txBody>
          <a:bodyPr rtlCol="0"/>
          <a:lstStyle/>
          <a:p>
            <a:pPr algn="l" rtl="0"/>
            <a:r>
              <a:rPr lang="es-ES" sz="2000" b="1" dirty="0">
                <a:solidFill>
                  <a:srgbClr val="3B358C"/>
                </a:solidFill>
              </a:rPr>
              <a:t>Pautas para resolver estas situaciones </a:t>
            </a:r>
          </a:p>
        </p:txBody>
      </p:sp>
      <p:graphicFrame>
        <p:nvGraphicFramePr>
          <p:cNvPr id="4" name="Tabla 4">
            <a:extLst>
              <a:ext uri="{FF2B5EF4-FFF2-40B4-BE49-F238E27FC236}">
                <a16:creationId xmlns:a16="http://schemas.microsoft.com/office/drawing/2014/main" id="{A6A665E6-ACE4-47E3-96AD-A40B94FC5DCA}"/>
              </a:ext>
            </a:extLst>
          </p:cNvPr>
          <p:cNvGraphicFramePr>
            <a:graphicFrameLocks noGrp="1"/>
          </p:cNvGraphicFramePr>
          <p:nvPr>
            <p:ph idx="1"/>
          </p:nvPr>
        </p:nvGraphicFramePr>
        <p:xfrm>
          <a:off x="975946" y="1668341"/>
          <a:ext cx="7204762" cy="3223260"/>
        </p:xfrm>
        <a:graphic>
          <a:graphicData uri="http://schemas.openxmlformats.org/drawingml/2006/table">
            <a:tbl>
              <a:tblPr firstRow="1" bandRow="1">
                <a:tableStyleId>{3B4B98B0-60AC-42C2-AFA5-B58CD77FA1E5}</a:tableStyleId>
              </a:tblPr>
              <a:tblGrid>
                <a:gridCol w="7204762">
                  <a:extLst>
                    <a:ext uri="{9D8B030D-6E8A-4147-A177-3AD203B41FA5}">
                      <a16:colId xmlns:a16="http://schemas.microsoft.com/office/drawing/2014/main" val="1755039663"/>
                    </a:ext>
                  </a:extLst>
                </a:gridCol>
              </a:tblGrid>
              <a:tr h="891540">
                <a:tc>
                  <a:txBody>
                    <a:bodyPr/>
                    <a:lstStyle/>
                    <a:p>
                      <a:r>
                        <a:rPr lang="es-ES" sz="1800" b="0" kern="1200" dirty="0">
                          <a:solidFill>
                            <a:schemeClr val="tx1"/>
                          </a:solidFill>
                          <a:effectLst/>
                          <a:latin typeface="+mn-lt"/>
                          <a:ea typeface="+mn-ea"/>
                          <a:cs typeface="+mn-cs"/>
                        </a:rPr>
                        <a:t>1.- Indagar en si, por las circunstancias concretas del caso, el juzgado o tribunal ha podido generar en la parte la confianza legítima en que el plazo para recurrir quedaría en suspenso</a:t>
                      </a:r>
                      <a:endParaRPr lang="es-ES" sz="1800" b="0" dirty="0"/>
                    </a:p>
                  </a:txBody>
                  <a:tcPr marL="118453" marR="118453" marT="34290" marB="34290"/>
                </a:tc>
                <a:extLst>
                  <a:ext uri="{0D108BD9-81ED-4DB2-BD59-A6C34878D82A}">
                    <a16:rowId xmlns:a16="http://schemas.microsoft.com/office/drawing/2014/main" val="1815801148"/>
                  </a:ext>
                </a:extLst>
              </a:tr>
              <a:tr h="1440180">
                <a:tc>
                  <a:txBody>
                    <a:bodyPr/>
                    <a:lstStyle/>
                    <a:p>
                      <a:r>
                        <a:rPr lang="es-ES" sz="1800" kern="1200" dirty="0">
                          <a:solidFill>
                            <a:schemeClr val="tx1"/>
                          </a:solidFill>
                          <a:effectLst/>
                          <a:latin typeface="+mn-lt"/>
                          <a:ea typeface="+mn-ea"/>
                          <a:cs typeface="+mn-cs"/>
                        </a:rPr>
                        <a:t>2.- Ponderar la actuación de la parte y del órgano jurisdiccional y sopesar un cierto reparto de responsabilidades: no puede recaer sobre el justiciable la actuación indebida del órgano judicial y el retraso excesivo de este en resolver una solicitud de suspensión vinculada a la necesidad real de obtener el soporte</a:t>
                      </a:r>
                      <a:endParaRPr lang="es-ES" sz="1800" dirty="0"/>
                    </a:p>
                  </a:txBody>
                  <a:tcPr marL="118453" marR="118453" marT="34290" marB="34290"/>
                </a:tc>
                <a:extLst>
                  <a:ext uri="{0D108BD9-81ED-4DB2-BD59-A6C34878D82A}">
                    <a16:rowId xmlns:a16="http://schemas.microsoft.com/office/drawing/2014/main" val="1504644019"/>
                  </a:ext>
                </a:extLst>
              </a:tr>
              <a:tr h="89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3.- Peso fundamental de la diligencia debida  de la parte y del principio de buena fe. </a:t>
                      </a:r>
                    </a:p>
                    <a:p>
                      <a:endParaRPr lang="es-ES" sz="1800" dirty="0"/>
                    </a:p>
                  </a:txBody>
                  <a:tcPr marL="118453" marR="118453" marT="34290" marB="34290"/>
                </a:tc>
                <a:extLst>
                  <a:ext uri="{0D108BD9-81ED-4DB2-BD59-A6C34878D82A}">
                    <a16:rowId xmlns:a16="http://schemas.microsoft.com/office/drawing/2014/main" val="1195779069"/>
                  </a:ext>
                </a:extLst>
              </a:tr>
            </a:tbl>
          </a:graphicData>
        </a:graphic>
      </p:graphicFrame>
    </p:spTree>
    <p:extLst>
      <p:ext uri="{BB962C8B-B14F-4D97-AF65-F5344CB8AC3E}">
        <p14:creationId xmlns:p14="http://schemas.microsoft.com/office/powerpoint/2010/main" val="3824462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664" y="811091"/>
            <a:ext cx="8180056" cy="464515"/>
          </a:xfrm>
        </p:spPr>
        <p:txBody>
          <a:bodyPr rtlCol="0"/>
          <a:lstStyle/>
          <a:p>
            <a:pPr algn="l" rtl="0"/>
            <a:r>
              <a:rPr lang="es-ES" sz="2000" b="1" dirty="0">
                <a:solidFill>
                  <a:srgbClr val="3B358C"/>
                </a:solidFill>
              </a:rPr>
              <a:t>Pautas resumidas en STS 612/2022, de 20 de septiembre</a:t>
            </a:r>
          </a:p>
        </p:txBody>
      </p:sp>
      <p:graphicFrame>
        <p:nvGraphicFramePr>
          <p:cNvPr id="4" name="Tabla 4">
            <a:extLst>
              <a:ext uri="{FF2B5EF4-FFF2-40B4-BE49-F238E27FC236}">
                <a16:creationId xmlns:a16="http://schemas.microsoft.com/office/drawing/2014/main" id="{A6A665E6-ACE4-47E3-96AD-A40B94FC5DCA}"/>
              </a:ext>
            </a:extLst>
          </p:cNvPr>
          <p:cNvGraphicFramePr>
            <a:graphicFrameLocks noGrp="1"/>
          </p:cNvGraphicFramePr>
          <p:nvPr>
            <p:ph idx="1"/>
            <p:extLst>
              <p:ext uri="{D42A27DB-BD31-4B8C-83A1-F6EECF244321}">
                <p14:modId xmlns:p14="http://schemas.microsoft.com/office/powerpoint/2010/main" val="630220689"/>
              </p:ext>
            </p:extLst>
          </p:nvPr>
        </p:nvGraphicFramePr>
        <p:xfrm>
          <a:off x="251520" y="1275606"/>
          <a:ext cx="8640960" cy="3456384"/>
        </p:xfrm>
        <a:graphic>
          <a:graphicData uri="http://schemas.openxmlformats.org/drawingml/2006/table">
            <a:tbl>
              <a:tblPr firstRow="1" bandRow="1">
                <a:tableStyleId>{3B4B98B0-60AC-42C2-AFA5-B58CD77FA1E5}</a:tableStyleId>
              </a:tblPr>
              <a:tblGrid>
                <a:gridCol w="8640960">
                  <a:extLst>
                    <a:ext uri="{9D8B030D-6E8A-4147-A177-3AD203B41FA5}">
                      <a16:colId xmlns:a16="http://schemas.microsoft.com/office/drawing/2014/main" val="1755039663"/>
                    </a:ext>
                  </a:extLst>
                </a:gridCol>
              </a:tblGrid>
              <a:tr h="1086385">
                <a:tc>
                  <a:txBody>
                    <a:bodyPr/>
                    <a:lstStyle/>
                    <a:p>
                      <a:r>
                        <a:rPr lang="es-ES" sz="1800" b="0" kern="1200" dirty="0">
                          <a:solidFill>
                            <a:schemeClr val="tx1"/>
                          </a:solidFill>
                          <a:effectLst/>
                          <a:latin typeface="+mn-lt"/>
                          <a:ea typeface="+mn-ea"/>
                          <a:cs typeface="+mn-cs"/>
                        </a:rPr>
                        <a:t>1.-La solicitud no constituye una causa legal de suspensión del plazo para recurrir, y la regla general es que mientras no se acuerde judicialmente la suspensión del cómputo de ese plazo, la suspensión no se produce.</a:t>
                      </a:r>
                      <a:endParaRPr lang="es-ES" sz="1800" b="0" dirty="0"/>
                    </a:p>
                  </a:txBody>
                  <a:tcPr marL="118453" marR="118453" marT="34290" marB="34290"/>
                </a:tc>
                <a:extLst>
                  <a:ext uri="{0D108BD9-81ED-4DB2-BD59-A6C34878D82A}">
                    <a16:rowId xmlns:a16="http://schemas.microsoft.com/office/drawing/2014/main" val="1815801148"/>
                  </a:ext>
                </a:extLst>
              </a:tr>
              <a:tr h="1103640">
                <a:tc>
                  <a:txBody>
                    <a:bodyPr/>
                    <a:lstStyle/>
                    <a:p>
                      <a:r>
                        <a:rPr lang="es-ES" sz="1800" kern="1200" dirty="0">
                          <a:solidFill>
                            <a:schemeClr val="tx1"/>
                          </a:solidFill>
                          <a:effectLst/>
                          <a:latin typeface="+mn-lt"/>
                          <a:ea typeface="+mn-ea"/>
                          <a:cs typeface="+mn-cs"/>
                        </a:rPr>
                        <a:t>2.- En principio, si la solicitud de suspensión se hace antes de que se consuma el plazo, la resolución judicial que accede a lo solicitado, pero cuando ya ha transcurrido el plazo, no evita el efecto de preclusivo del cumplimiento de ese plazo</a:t>
                      </a:r>
                      <a:endParaRPr lang="es-ES" sz="1800" dirty="0"/>
                    </a:p>
                  </a:txBody>
                  <a:tcPr marL="118453" marR="118453" marT="34290" marB="34290"/>
                </a:tc>
                <a:extLst>
                  <a:ext uri="{0D108BD9-81ED-4DB2-BD59-A6C34878D82A}">
                    <a16:rowId xmlns:a16="http://schemas.microsoft.com/office/drawing/2014/main" val="1504644019"/>
                  </a:ext>
                </a:extLst>
              </a:tr>
              <a:tr h="1266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3.- La diligencia de ordenación que, una vez cumplido el plazo para recurrir, puso a disposición de la parte la copia de la grabación y le reconoció un plazo de ocho días para recurrir, no produce efecto de cosa juzgada formal y no impide que la Audiencia pueda apreciar si el recurso fue interpuesto dentro de plazo. </a:t>
                      </a:r>
                      <a:endParaRPr lang="es-ES" sz="1800" dirty="0"/>
                    </a:p>
                  </a:txBody>
                  <a:tcPr marL="118453" marR="118453" marT="34290" marB="34290"/>
                </a:tc>
                <a:extLst>
                  <a:ext uri="{0D108BD9-81ED-4DB2-BD59-A6C34878D82A}">
                    <a16:rowId xmlns:a16="http://schemas.microsoft.com/office/drawing/2014/main" val="1195779069"/>
                  </a:ext>
                </a:extLst>
              </a:tr>
            </a:tbl>
          </a:graphicData>
        </a:graphic>
      </p:graphicFrame>
    </p:spTree>
    <p:extLst>
      <p:ext uri="{BB962C8B-B14F-4D97-AF65-F5344CB8AC3E}">
        <p14:creationId xmlns:p14="http://schemas.microsoft.com/office/powerpoint/2010/main" val="12116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1E65B16-F0AC-EA86-7D85-D12BE0E7EA73}"/>
              </a:ext>
            </a:extLst>
          </p:cNvPr>
          <p:cNvSpPr txBox="1"/>
          <p:nvPr/>
        </p:nvSpPr>
        <p:spPr>
          <a:xfrm>
            <a:off x="5410200" y="2553384"/>
            <a:ext cx="2743200" cy="646331"/>
          </a:xfrm>
          <a:prstGeom prst="rect">
            <a:avLst/>
          </a:prstGeom>
          <a:noFill/>
        </p:spPr>
        <p:txBody>
          <a:bodyPr wrap="square" rtlCol="0">
            <a:spAutoFit/>
          </a:bodyPr>
          <a:lstStyle/>
          <a:p>
            <a:r>
              <a:rPr lang="es-ES_tradnl" dirty="0">
                <a:latin typeface="+mj-lt"/>
              </a:rPr>
              <a:t>ESPACIO PARA UNA IMAGEN O GRÁFICA</a:t>
            </a:r>
          </a:p>
        </p:txBody>
      </p:sp>
      <p:sp>
        <p:nvSpPr>
          <p:cNvPr id="7" name="CuadroTexto 6">
            <a:extLst>
              <a:ext uri="{FF2B5EF4-FFF2-40B4-BE49-F238E27FC236}">
                <a16:creationId xmlns:a16="http://schemas.microsoft.com/office/drawing/2014/main" id="{21F11427-3C4F-CAF0-08BD-9121228C748A}"/>
              </a:ext>
            </a:extLst>
          </p:cNvPr>
          <p:cNvSpPr txBox="1"/>
          <p:nvPr/>
        </p:nvSpPr>
        <p:spPr>
          <a:xfrm>
            <a:off x="131203" y="1203598"/>
            <a:ext cx="4248865" cy="2246769"/>
          </a:xfrm>
          <a:prstGeom prst="rect">
            <a:avLst/>
          </a:prstGeom>
          <a:noFill/>
        </p:spPr>
        <p:txBody>
          <a:bodyPr wrap="square" rtlCol="0">
            <a:spAutoFit/>
          </a:bodyPr>
          <a:lstStyle/>
          <a:p>
            <a:r>
              <a:rPr lang="es-ES_tradnl" sz="2800" b="1" dirty="0">
                <a:solidFill>
                  <a:srgbClr val="3B358B"/>
                </a:solidFill>
                <a:latin typeface="+mj-lt"/>
                <a:ea typeface="Open sans" panose="020B0606030504020204" pitchFamily="34" charset="0"/>
                <a:cs typeface="Open sans" panose="020B0606030504020204" pitchFamily="34" charset="0"/>
              </a:rPr>
              <a:t>SUSPENSIÓN  DE PLAZOS</a:t>
            </a:r>
          </a:p>
          <a:p>
            <a:r>
              <a:rPr lang="es-ES_tradnl" sz="2800" b="1" dirty="0">
                <a:solidFill>
                  <a:srgbClr val="3B358B"/>
                </a:solidFill>
                <a:latin typeface="+mj-lt"/>
                <a:ea typeface="Open sans" panose="020B0606030504020204" pitchFamily="34" charset="0"/>
                <a:cs typeface="Open sans" panose="020B0606030504020204" pitchFamily="34" charset="0"/>
              </a:rPr>
              <a:t>(Cambio de asistencia letrada y otras incidencias relacionadas con la defensa de las partes)</a:t>
            </a:r>
          </a:p>
        </p:txBody>
      </p:sp>
      <p:pic>
        <p:nvPicPr>
          <p:cNvPr id="3" name="Imagen 2">
            <a:extLst>
              <a:ext uri="{FF2B5EF4-FFF2-40B4-BE49-F238E27FC236}">
                <a16:creationId xmlns:a16="http://schemas.microsoft.com/office/drawing/2014/main" id="{587305AD-7B5D-3D29-5A65-084901267AB4}"/>
              </a:ext>
            </a:extLst>
          </p:cNvPr>
          <p:cNvPicPr>
            <a:picLocks noChangeAspect="1"/>
          </p:cNvPicPr>
          <p:nvPr/>
        </p:nvPicPr>
        <p:blipFill>
          <a:blip r:embed="rId2"/>
          <a:srcRect/>
          <a:stretch/>
        </p:blipFill>
        <p:spPr>
          <a:xfrm>
            <a:off x="4380069" y="1527809"/>
            <a:ext cx="4239872" cy="2374328"/>
          </a:xfrm>
          <a:prstGeom prst="rect">
            <a:avLst/>
          </a:prstGeom>
        </p:spPr>
      </p:pic>
    </p:spTree>
    <p:extLst>
      <p:ext uri="{BB962C8B-B14F-4D97-AF65-F5344CB8AC3E}">
        <p14:creationId xmlns:p14="http://schemas.microsoft.com/office/powerpoint/2010/main" val="1046166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827" y="843557"/>
            <a:ext cx="8488973" cy="219671"/>
          </a:xfrm>
        </p:spPr>
        <p:txBody>
          <a:bodyPr rtlCol="0"/>
          <a:lstStyle/>
          <a:p>
            <a:pPr algn="l" rtl="0"/>
            <a:r>
              <a:rPr lang="es-ES" sz="2000" b="1" dirty="0">
                <a:solidFill>
                  <a:srgbClr val="3B358C"/>
                </a:solidFill>
              </a:rPr>
              <a:t>Casuística </a:t>
            </a:r>
          </a:p>
        </p:txBody>
      </p:sp>
      <p:graphicFrame>
        <p:nvGraphicFramePr>
          <p:cNvPr id="4" name="Tabla 4">
            <a:extLst>
              <a:ext uri="{FF2B5EF4-FFF2-40B4-BE49-F238E27FC236}">
                <a16:creationId xmlns:a16="http://schemas.microsoft.com/office/drawing/2014/main" id="{A6A665E6-ACE4-47E3-96AD-A40B94FC5DCA}"/>
              </a:ext>
            </a:extLst>
          </p:cNvPr>
          <p:cNvGraphicFramePr>
            <a:graphicFrameLocks noGrp="1"/>
          </p:cNvGraphicFramePr>
          <p:nvPr>
            <p:ph sz="half" idx="1"/>
            <p:extLst>
              <p:ext uri="{D42A27DB-BD31-4B8C-83A1-F6EECF244321}">
                <p14:modId xmlns:p14="http://schemas.microsoft.com/office/powerpoint/2010/main" val="3859727033"/>
              </p:ext>
            </p:extLst>
          </p:nvPr>
        </p:nvGraphicFramePr>
        <p:xfrm>
          <a:off x="1" y="1275607"/>
          <a:ext cx="4283968" cy="3816423"/>
        </p:xfrm>
        <a:graphic>
          <a:graphicData uri="http://schemas.openxmlformats.org/drawingml/2006/table">
            <a:tbl>
              <a:tblPr firstRow="1" bandRow="1">
                <a:tableStyleId>{B301B821-A1FF-4177-AEE7-76D212191A09}</a:tableStyleId>
              </a:tblPr>
              <a:tblGrid>
                <a:gridCol w="4283968">
                  <a:extLst>
                    <a:ext uri="{9D8B030D-6E8A-4147-A177-3AD203B41FA5}">
                      <a16:colId xmlns:a16="http://schemas.microsoft.com/office/drawing/2014/main" val="1755039663"/>
                    </a:ext>
                  </a:extLst>
                </a:gridCol>
              </a:tblGrid>
              <a:tr h="541216">
                <a:tc>
                  <a:txBody>
                    <a:bodyPr/>
                    <a:lstStyle/>
                    <a:p>
                      <a:r>
                        <a:rPr lang="es-ES" sz="1800" dirty="0">
                          <a:solidFill>
                            <a:schemeClr val="bg1"/>
                          </a:solidFill>
                        </a:rPr>
                        <a:t>STS 22/2017, de 17 de enero (cambio de abogado)</a:t>
                      </a:r>
                    </a:p>
                  </a:txBody>
                  <a:tcPr marL="68580" marR="68580" marT="34290" marB="34290"/>
                </a:tc>
                <a:extLst>
                  <a:ext uri="{0D108BD9-81ED-4DB2-BD59-A6C34878D82A}">
                    <a16:rowId xmlns:a16="http://schemas.microsoft.com/office/drawing/2014/main" val="1815801148"/>
                  </a:ext>
                </a:extLst>
              </a:tr>
              <a:tr h="1182656">
                <a:tc>
                  <a:txBody>
                    <a:bodyPr/>
                    <a:lstStyle/>
                    <a:p>
                      <a:r>
                        <a:rPr lang="es-ES" sz="1400" kern="1200" dirty="0">
                          <a:effectLst/>
                        </a:rPr>
                        <a:t>No puede asimilarse a los supuestos de fuerza mayor la renuncia del letrado a continuar con la defensa de la parte, pues ello responderá a las circunstancias propias de la relación de servicios establecida con el litigante y no puede afectar a la marcha del proceso civil y al necesario cumplimiento de los plazos</a:t>
                      </a:r>
                      <a:endParaRPr lang="es-ES" sz="1400" i="0" dirty="0"/>
                    </a:p>
                  </a:txBody>
                  <a:tcPr marL="68580" marR="68580" marT="34290" marB="34290"/>
                </a:tc>
                <a:extLst>
                  <a:ext uri="{0D108BD9-81ED-4DB2-BD59-A6C34878D82A}">
                    <a16:rowId xmlns:a16="http://schemas.microsoft.com/office/drawing/2014/main" val="1504644019"/>
                  </a:ext>
                </a:extLst>
              </a:tr>
              <a:tr h="1369743">
                <a:tc>
                  <a:txBody>
                    <a:bodyPr/>
                    <a:lstStyle/>
                    <a:p>
                      <a:r>
                        <a:rPr lang="es-ES" sz="1400" kern="1200" dirty="0">
                          <a:effectLst/>
                        </a:rPr>
                        <a:t>En supuestos de mayor relevancia, por la propia perentoriedad de la actuación, como es la solicitud de nuevo señalamiento o la suspensión de vistas (artículos 183 y 188 LEC) no se admite por la ley como causa justificada para dicha petición la renuncia del letrado a continuar con la defensa de los intereses de la parte de que se trate</a:t>
                      </a:r>
                      <a:endParaRPr lang="es-ES" sz="1400" i="0" dirty="0"/>
                    </a:p>
                  </a:txBody>
                  <a:tcPr marL="68580" marR="68580" marT="34290" marB="34290"/>
                </a:tc>
                <a:extLst>
                  <a:ext uri="{0D108BD9-81ED-4DB2-BD59-A6C34878D82A}">
                    <a16:rowId xmlns:a16="http://schemas.microsoft.com/office/drawing/2014/main" val="1195779069"/>
                  </a:ext>
                </a:extLst>
              </a:tr>
              <a:tr h="288363">
                <a:tc>
                  <a:txBody>
                    <a:bodyPr/>
                    <a:lstStyle/>
                    <a:p>
                      <a:r>
                        <a:rPr lang="es-ES" sz="1400" i="0" dirty="0"/>
                        <a:t>Si prospera el APLO del Derecho de defensa: art. 4.2 </a:t>
                      </a:r>
                    </a:p>
                  </a:txBody>
                  <a:tcPr marL="68580" marR="68580" marT="34290" marB="34290"/>
                </a:tc>
                <a:extLst>
                  <a:ext uri="{0D108BD9-81ED-4DB2-BD59-A6C34878D82A}">
                    <a16:rowId xmlns:a16="http://schemas.microsoft.com/office/drawing/2014/main" val="3962420169"/>
                  </a:ext>
                </a:extLst>
              </a:tr>
            </a:tbl>
          </a:graphicData>
        </a:graphic>
      </p:graphicFrame>
      <p:graphicFrame>
        <p:nvGraphicFramePr>
          <p:cNvPr id="7" name="Tabla 8">
            <a:extLst>
              <a:ext uri="{FF2B5EF4-FFF2-40B4-BE49-F238E27FC236}">
                <a16:creationId xmlns:a16="http://schemas.microsoft.com/office/drawing/2014/main" id="{F1B3F2A1-7C1C-44EE-ADB2-E61B45256B84}"/>
              </a:ext>
            </a:extLst>
          </p:cNvPr>
          <p:cNvGraphicFramePr>
            <a:graphicFrameLocks noGrp="1"/>
          </p:cNvGraphicFramePr>
          <p:nvPr>
            <p:ph sz="half" idx="2"/>
            <p:extLst>
              <p:ext uri="{D42A27DB-BD31-4B8C-83A1-F6EECF244321}">
                <p14:modId xmlns:p14="http://schemas.microsoft.com/office/powerpoint/2010/main" val="1849612625"/>
              </p:ext>
            </p:extLst>
          </p:nvPr>
        </p:nvGraphicFramePr>
        <p:xfrm>
          <a:off x="4612476" y="1256447"/>
          <a:ext cx="4295040" cy="3416594"/>
        </p:xfrm>
        <a:graphic>
          <a:graphicData uri="http://schemas.openxmlformats.org/drawingml/2006/table">
            <a:tbl>
              <a:tblPr firstRow="1" bandRow="1">
                <a:tableStyleId>{B301B821-A1FF-4177-AEE7-76D212191A09}</a:tableStyleId>
              </a:tblPr>
              <a:tblGrid>
                <a:gridCol w="4295040">
                  <a:extLst>
                    <a:ext uri="{9D8B030D-6E8A-4147-A177-3AD203B41FA5}">
                      <a16:colId xmlns:a16="http://schemas.microsoft.com/office/drawing/2014/main" val="2262222955"/>
                    </a:ext>
                  </a:extLst>
                </a:gridCol>
              </a:tblGrid>
              <a:tr h="89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chemeClr val="bg1"/>
                          </a:solidFill>
                        </a:rPr>
                        <a:t>STS 236/2020, de 2 de junio (petición de suspensión por intervención médica no urgente)</a:t>
                      </a:r>
                    </a:p>
                  </a:txBody>
                  <a:tcPr marL="68580" marR="68580" marT="34290" marB="34290"/>
                </a:tc>
                <a:extLst>
                  <a:ext uri="{0D108BD9-81ED-4DB2-BD59-A6C34878D82A}">
                    <a16:rowId xmlns:a16="http://schemas.microsoft.com/office/drawing/2014/main" val="815958353"/>
                  </a:ext>
                </a:extLst>
              </a:tr>
              <a:tr h="1374789">
                <a:tc>
                  <a:txBody>
                    <a:bodyPr/>
                    <a:lstStyle/>
                    <a:p>
                      <a:r>
                        <a:rPr lang="es-ES" sz="1400" kern="1200" dirty="0">
                          <a:effectLst/>
                        </a:rPr>
                        <a:t>Trata el efecto suspensivo de la mera petición. Debió respetarse el plazo «adicional» concedido por el LAJ al tramitar la solicitud de suspensión del plazo para recurrir por imposibilidad del abogado, que alegó que iba a ser sometido a una intervención quirúrgica. </a:t>
                      </a:r>
                      <a:endParaRPr lang="es-ES" sz="1400" dirty="0"/>
                    </a:p>
                  </a:txBody>
                  <a:tcPr marL="68580" marR="68580" marT="34290" marB="34290"/>
                </a:tc>
                <a:extLst>
                  <a:ext uri="{0D108BD9-81ED-4DB2-BD59-A6C34878D82A}">
                    <a16:rowId xmlns:a16="http://schemas.microsoft.com/office/drawing/2014/main" val="4166646618"/>
                  </a:ext>
                </a:extLst>
              </a:tr>
              <a:tr h="421956">
                <a:tc>
                  <a:txBody>
                    <a:bodyPr/>
                    <a:lstStyle/>
                    <a:p>
                      <a:r>
                        <a:rPr lang="es-ES" sz="1400" dirty="0"/>
                        <a:t>De nuevo, el derecho a la confianza legítima </a:t>
                      </a:r>
                    </a:p>
                  </a:txBody>
                  <a:tcPr marL="68580" marR="68580" marT="34290" marB="34290"/>
                </a:tc>
                <a:extLst>
                  <a:ext uri="{0D108BD9-81ED-4DB2-BD59-A6C34878D82A}">
                    <a16:rowId xmlns:a16="http://schemas.microsoft.com/office/drawing/2014/main" val="1647678093"/>
                  </a:ext>
                </a:extLst>
              </a:tr>
              <a:tr h="728309">
                <a:tc>
                  <a:txBody>
                    <a:bodyPr/>
                    <a:lstStyle/>
                    <a:p>
                      <a:r>
                        <a:rPr lang="es-ES" sz="1400" kern="1200" dirty="0">
                          <a:effectLst/>
                        </a:rPr>
                        <a:t>La propia tramitación de la petición, con traslado a la parte contraria, pudo generar ese derecho</a:t>
                      </a:r>
                      <a:endParaRPr lang="es-ES" sz="1400" dirty="0"/>
                    </a:p>
                  </a:txBody>
                  <a:tcPr marL="68580" marR="68580" marT="34290" marB="34290"/>
                </a:tc>
                <a:extLst>
                  <a:ext uri="{0D108BD9-81ED-4DB2-BD59-A6C34878D82A}">
                    <a16:rowId xmlns:a16="http://schemas.microsoft.com/office/drawing/2014/main" val="1014472560"/>
                  </a:ext>
                </a:extLst>
              </a:tr>
            </a:tbl>
          </a:graphicData>
        </a:graphic>
      </p:graphicFrame>
    </p:spTree>
    <p:extLst>
      <p:ext uri="{BB962C8B-B14F-4D97-AF65-F5344CB8AC3E}">
        <p14:creationId xmlns:p14="http://schemas.microsoft.com/office/powerpoint/2010/main" val="291107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827" y="843557"/>
            <a:ext cx="8488973" cy="219671"/>
          </a:xfrm>
        </p:spPr>
        <p:txBody>
          <a:bodyPr rtlCol="0"/>
          <a:lstStyle/>
          <a:p>
            <a:pPr algn="l" rtl="0"/>
            <a:r>
              <a:rPr lang="es-ES" sz="2000" b="1" dirty="0">
                <a:solidFill>
                  <a:srgbClr val="3B358C"/>
                </a:solidFill>
              </a:rPr>
              <a:t>Casuística </a:t>
            </a:r>
          </a:p>
        </p:txBody>
      </p:sp>
      <p:graphicFrame>
        <p:nvGraphicFramePr>
          <p:cNvPr id="4" name="Tabla 4">
            <a:extLst>
              <a:ext uri="{FF2B5EF4-FFF2-40B4-BE49-F238E27FC236}">
                <a16:creationId xmlns:a16="http://schemas.microsoft.com/office/drawing/2014/main" id="{A6A665E6-ACE4-47E3-96AD-A40B94FC5DCA}"/>
              </a:ext>
            </a:extLst>
          </p:cNvPr>
          <p:cNvGraphicFramePr>
            <a:graphicFrameLocks noGrp="1"/>
          </p:cNvGraphicFramePr>
          <p:nvPr>
            <p:ph sz="half" idx="1"/>
            <p:extLst>
              <p:ext uri="{D42A27DB-BD31-4B8C-83A1-F6EECF244321}">
                <p14:modId xmlns:p14="http://schemas.microsoft.com/office/powerpoint/2010/main" val="3709403584"/>
              </p:ext>
            </p:extLst>
          </p:nvPr>
        </p:nvGraphicFramePr>
        <p:xfrm>
          <a:off x="53752" y="1218091"/>
          <a:ext cx="9036495" cy="3831003"/>
        </p:xfrm>
        <a:graphic>
          <a:graphicData uri="http://schemas.openxmlformats.org/drawingml/2006/table">
            <a:tbl>
              <a:tblPr firstRow="1" bandRow="1">
                <a:tableStyleId>{B301B821-A1FF-4177-AEE7-76D212191A09}</a:tableStyleId>
              </a:tblPr>
              <a:tblGrid>
                <a:gridCol w="9036495">
                  <a:extLst>
                    <a:ext uri="{9D8B030D-6E8A-4147-A177-3AD203B41FA5}">
                      <a16:colId xmlns:a16="http://schemas.microsoft.com/office/drawing/2014/main" val="1755039663"/>
                    </a:ext>
                  </a:extLst>
                </a:gridCol>
              </a:tblGrid>
              <a:tr h="541216">
                <a:tc>
                  <a:txBody>
                    <a:bodyPr/>
                    <a:lstStyle/>
                    <a:p>
                      <a:r>
                        <a:rPr lang="es-ES" sz="1800" dirty="0">
                          <a:solidFill>
                            <a:schemeClr val="bg1"/>
                          </a:solidFill>
                        </a:rPr>
                        <a:t>Autos sobre suspensión de plazos por enfermedad del/a abogado/a o procurador/a: se acuerda la suspensión   </a:t>
                      </a:r>
                    </a:p>
                  </a:txBody>
                  <a:tcPr marL="68580" marR="68580" marT="34290" marB="34290"/>
                </a:tc>
                <a:extLst>
                  <a:ext uri="{0D108BD9-81ED-4DB2-BD59-A6C34878D82A}">
                    <a16:rowId xmlns:a16="http://schemas.microsoft.com/office/drawing/2014/main" val="1815801148"/>
                  </a:ext>
                </a:extLst>
              </a:tr>
              <a:tr h="8385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600" i="0" dirty="0"/>
                        <a:t>ATS de 15/6/2021 (</a:t>
                      </a:r>
                      <a:r>
                        <a:rPr lang="es-ES" sz="1600" i="0" dirty="0" err="1"/>
                        <a:t>rec.</a:t>
                      </a:r>
                      <a:r>
                        <a:rPr lang="es-ES" sz="1600" i="0" dirty="0"/>
                        <a:t> 1048/2019): ingreso hospitalario urgente del abogado y suspensión solicitada al día siguiente (</a:t>
                      </a:r>
                      <a:r>
                        <a:rPr lang="es-ES" sz="1600" kern="1200" dirty="0">
                          <a:solidFill>
                            <a:schemeClr val="dk1"/>
                          </a:solidFill>
                          <a:effectLst/>
                          <a:latin typeface="+mn-lt"/>
                          <a:ea typeface="+mn-ea"/>
                          <a:cs typeface="+mn-cs"/>
                        </a:rPr>
                        <a:t>lo más adecuado era interrumpir el plazo y esperar al restablecimiento del letrado enfermo en lugar de obligar a la parte a designar otro que pueda sustituirle, pues aquel es quien objetivamente está en mejor disposición para defender los intereses de la recurrente, al conocer los pormenores del procedimiento por haber intervenido en las instancias y ser quien firma el escrito de interposición del recurso de casación)</a:t>
                      </a:r>
                      <a:endParaRPr lang="es-ES" sz="1600" i="0" dirty="0"/>
                    </a:p>
                  </a:txBody>
                  <a:tcPr marL="68580" marR="68580" marT="34290" marB="34290"/>
                </a:tc>
                <a:extLst>
                  <a:ext uri="{0D108BD9-81ED-4DB2-BD59-A6C34878D82A}">
                    <a16:rowId xmlns:a16="http://schemas.microsoft.com/office/drawing/2014/main" val="1504644019"/>
                  </a:ext>
                </a:extLst>
              </a:tr>
              <a:tr h="13697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600" i="0" dirty="0"/>
                        <a:t>ATS 21/1/2020 (</a:t>
                      </a:r>
                      <a:r>
                        <a:rPr lang="es-ES" sz="1600" i="0" dirty="0" err="1"/>
                        <a:t>rec.</a:t>
                      </a:r>
                      <a:r>
                        <a:rPr lang="es-ES" sz="1600" i="0" dirty="0"/>
                        <a:t> 1275/2017). Infarto seguido de baja médica. Se solicita de forma inmediata la suspensión de los plazos. </a:t>
                      </a:r>
                      <a:r>
                        <a:rPr lang="es-ES" sz="1600" kern="1200" dirty="0">
                          <a:solidFill>
                            <a:schemeClr val="dk1"/>
                          </a:solidFill>
                          <a:effectLst/>
                          <a:latin typeface="+mn-lt"/>
                          <a:ea typeface="+mn-ea"/>
                          <a:cs typeface="+mn-cs"/>
                        </a:rPr>
                        <a:t>el letrado enfermo (y no el eventual profesional que pudiera sustituirle) era quien se encontraba objetivamente en mejor disposición para defender los intereses del recurrente, ya que conocía los pormenores del procedimiento por haber intervenido en las instancias </a:t>
                      </a:r>
                      <a:endParaRPr lang="es-ES" sz="1600" i="0" dirty="0"/>
                    </a:p>
                    <a:p>
                      <a:endParaRPr lang="es-ES" sz="1600" i="0" dirty="0"/>
                    </a:p>
                  </a:txBody>
                  <a:tcPr marL="68580" marR="68580" marT="34290" marB="34290"/>
                </a:tc>
                <a:extLst>
                  <a:ext uri="{0D108BD9-81ED-4DB2-BD59-A6C34878D82A}">
                    <a16:rowId xmlns:a16="http://schemas.microsoft.com/office/drawing/2014/main" val="1195779069"/>
                  </a:ext>
                </a:extLst>
              </a:tr>
              <a:tr h="288363">
                <a:tc>
                  <a:txBody>
                    <a:bodyPr/>
                    <a:lstStyle/>
                    <a:p>
                      <a:r>
                        <a:rPr lang="es-ES" sz="1600" i="0" dirty="0"/>
                        <a:t>ATS 5/3/2019 (</a:t>
                      </a:r>
                      <a:r>
                        <a:rPr lang="es-ES" sz="1600" i="0" dirty="0" err="1"/>
                        <a:t>rec.</a:t>
                      </a:r>
                      <a:r>
                        <a:rPr lang="es-ES" sz="1600" i="0" dirty="0"/>
                        <a:t> 3377/2018). ACV del procurador </a:t>
                      </a:r>
                    </a:p>
                  </a:txBody>
                  <a:tcPr marL="68580" marR="68580" marT="34290" marB="34290"/>
                </a:tc>
                <a:extLst>
                  <a:ext uri="{0D108BD9-81ED-4DB2-BD59-A6C34878D82A}">
                    <a16:rowId xmlns:a16="http://schemas.microsoft.com/office/drawing/2014/main" val="3962420169"/>
                  </a:ext>
                </a:extLst>
              </a:tr>
            </a:tbl>
          </a:graphicData>
        </a:graphic>
      </p:graphicFrame>
    </p:spTree>
    <p:extLst>
      <p:ext uri="{BB962C8B-B14F-4D97-AF65-F5344CB8AC3E}">
        <p14:creationId xmlns:p14="http://schemas.microsoft.com/office/powerpoint/2010/main" val="19492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7827" y="843557"/>
            <a:ext cx="8488973" cy="219671"/>
          </a:xfrm>
        </p:spPr>
        <p:txBody>
          <a:bodyPr rtlCol="0"/>
          <a:lstStyle/>
          <a:p>
            <a:pPr algn="l" rtl="0"/>
            <a:r>
              <a:rPr lang="es-ES" sz="2000" b="1" dirty="0">
                <a:solidFill>
                  <a:srgbClr val="3B358C"/>
                </a:solidFill>
              </a:rPr>
              <a:t>Casuística </a:t>
            </a:r>
          </a:p>
        </p:txBody>
      </p:sp>
      <p:graphicFrame>
        <p:nvGraphicFramePr>
          <p:cNvPr id="4" name="Tabla 4">
            <a:extLst>
              <a:ext uri="{FF2B5EF4-FFF2-40B4-BE49-F238E27FC236}">
                <a16:creationId xmlns:a16="http://schemas.microsoft.com/office/drawing/2014/main" id="{A6A665E6-ACE4-47E3-96AD-A40B94FC5DCA}"/>
              </a:ext>
            </a:extLst>
          </p:cNvPr>
          <p:cNvGraphicFramePr>
            <a:graphicFrameLocks noGrp="1"/>
          </p:cNvGraphicFramePr>
          <p:nvPr>
            <p:ph sz="half" idx="1"/>
            <p:extLst>
              <p:ext uri="{D42A27DB-BD31-4B8C-83A1-F6EECF244321}">
                <p14:modId xmlns:p14="http://schemas.microsoft.com/office/powerpoint/2010/main" val="556285870"/>
              </p:ext>
            </p:extLst>
          </p:nvPr>
        </p:nvGraphicFramePr>
        <p:xfrm>
          <a:off x="1" y="1275607"/>
          <a:ext cx="8676455" cy="3335703"/>
        </p:xfrm>
        <a:graphic>
          <a:graphicData uri="http://schemas.openxmlformats.org/drawingml/2006/table">
            <a:tbl>
              <a:tblPr firstRow="1" bandRow="1">
                <a:tableStyleId>{B301B821-A1FF-4177-AEE7-76D212191A09}</a:tableStyleId>
              </a:tblPr>
              <a:tblGrid>
                <a:gridCol w="8676455">
                  <a:extLst>
                    <a:ext uri="{9D8B030D-6E8A-4147-A177-3AD203B41FA5}">
                      <a16:colId xmlns:a16="http://schemas.microsoft.com/office/drawing/2014/main" val="1755039663"/>
                    </a:ext>
                  </a:extLst>
                </a:gridCol>
              </a:tblGrid>
              <a:tr h="541216">
                <a:tc>
                  <a:txBody>
                    <a:bodyPr/>
                    <a:lstStyle/>
                    <a:p>
                      <a:r>
                        <a:rPr lang="es-ES" sz="1800" dirty="0">
                          <a:solidFill>
                            <a:schemeClr val="bg1"/>
                          </a:solidFill>
                        </a:rPr>
                        <a:t>Autos sobre suspensión de plazos por enfermedad del/a abogado/a o procurador/a: denegación </a:t>
                      </a:r>
                    </a:p>
                  </a:txBody>
                  <a:tcPr marL="68580" marR="68580" marT="34290" marB="34290"/>
                </a:tc>
                <a:extLst>
                  <a:ext uri="{0D108BD9-81ED-4DB2-BD59-A6C34878D82A}">
                    <a16:rowId xmlns:a16="http://schemas.microsoft.com/office/drawing/2014/main" val="1815801148"/>
                  </a:ext>
                </a:extLst>
              </a:tr>
              <a:tr h="8385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400" i="0" dirty="0"/>
                        <a:t>ATS 20 de julio de 2021 (</a:t>
                      </a:r>
                      <a:r>
                        <a:rPr lang="es-ES" sz="1400" i="0" dirty="0" err="1"/>
                        <a:t>rec.</a:t>
                      </a:r>
                      <a:r>
                        <a:rPr lang="es-ES" sz="1400" i="0" dirty="0"/>
                        <a:t> 522/2018). </a:t>
                      </a:r>
                      <a:r>
                        <a:rPr lang="es-ES" sz="1400" kern="1200" dirty="0">
                          <a:solidFill>
                            <a:schemeClr val="dk1"/>
                          </a:solidFill>
                          <a:effectLst/>
                          <a:latin typeface="+mn-lt"/>
                          <a:ea typeface="+mn-ea"/>
                          <a:cs typeface="+mn-cs"/>
                        </a:rPr>
                        <a:t>El embarazo y parto de la letrada no constituye fuerza mayor. Petición realizada el 12/4/2021, con fecha de parto de 24/1/2021. Al menos desde el parto sabía el tiempo de baja que le correspondía, si su intención era no volver a trabajar hasta que se agotara debería haberlo puesto de manifiesto a su cliente y a la sala para que se hubiera podido designar a otro letrado que, con tiempo suficiente, asumiera su defensa y se ilustrara del procedimiento a fin de evitarle una posible indefensión. En todo caso, intervención irrelevante por la posición de su cliente en el recurso de casación</a:t>
                      </a:r>
                      <a:endParaRPr lang="es-ES" sz="1400" i="0" dirty="0"/>
                    </a:p>
                  </a:txBody>
                  <a:tcPr marL="68580" marR="68580" marT="34290" marB="34290"/>
                </a:tc>
                <a:extLst>
                  <a:ext uri="{0D108BD9-81ED-4DB2-BD59-A6C34878D82A}">
                    <a16:rowId xmlns:a16="http://schemas.microsoft.com/office/drawing/2014/main" val="1504644019"/>
                  </a:ext>
                </a:extLst>
              </a:tr>
              <a:tr h="136974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s-ES" sz="1400" kern="1200" dirty="0">
                        <a:solidFill>
                          <a:schemeClr val="dk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ATS 9/6/2020 (</a:t>
                      </a:r>
                      <a:r>
                        <a:rPr lang="es-ES" sz="1400" kern="1200" dirty="0" err="1">
                          <a:solidFill>
                            <a:schemeClr val="dk1"/>
                          </a:solidFill>
                          <a:effectLst/>
                          <a:latin typeface="+mn-lt"/>
                          <a:ea typeface="+mn-ea"/>
                          <a:cs typeface="+mn-cs"/>
                        </a:rPr>
                        <a:t>rec.</a:t>
                      </a:r>
                      <a:r>
                        <a:rPr lang="es-ES" sz="1400" kern="1200" dirty="0">
                          <a:solidFill>
                            <a:schemeClr val="dk1"/>
                          </a:solidFill>
                          <a:effectLst/>
                          <a:latin typeface="+mn-lt"/>
                          <a:ea typeface="+mn-ea"/>
                          <a:cs typeface="+mn-cs"/>
                        </a:rPr>
                        <a:t> 6378/2019) descartó que la enfermedad de la procuradora constituyera un caso de fuerza mayor debido a que «se trató de una intervención programada, cuyas consecuencias podrían haberse previsto con suficiente antelación», y a que «en ningún momento anterior al decreto recurrido se puso ese hecho en conocimiento de la sala ni se solicitó la interrupción del plazo concedido para comparecer ante la misma». No constaba baja oficial y en la fecha del informe médico que recomendaba vida normal aún quedaba plazo </a:t>
                      </a:r>
                    </a:p>
                  </a:txBody>
                  <a:tcPr marL="68580" marR="68580" marT="34290" marB="34290"/>
                </a:tc>
                <a:extLst>
                  <a:ext uri="{0D108BD9-81ED-4DB2-BD59-A6C34878D82A}">
                    <a16:rowId xmlns:a16="http://schemas.microsoft.com/office/drawing/2014/main" val="1195779069"/>
                  </a:ext>
                </a:extLst>
              </a:tr>
            </a:tbl>
          </a:graphicData>
        </a:graphic>
      </p:graphicFrame>
    </p:spTree>
    <p:extLst>
      <p:ext uri="{BB962C8B-B14F-4D97-AF65-F5344CB8AC3E}">
        <p14:creationId xmlns:p14="http://schemas.microsoft.com/office/powerpoint/2010/main" val="338974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A6A665E6-ACE4-47E3-96AD-A40B94FC5DCA}"/>
              </a:ext>
            </a:extLst>
          </p:cNvPr>
          <p:cNvGraphicFramePr>
            <a:graphicFrameLocks noGrp="1"/>
          </p:cNvGraphicFramePr>
          <p:nvPr>
            <p:ph sz="half" idx="1"/>
            <p:extLst>
              <p:ext uri="{D42A27DB-BD31-4B8C-83A1-F6EECF244321}">
                <p14:modId xmlns:p14="http://schemas.microsoft.com/office/powerpoint/2010/main" val="2756796005"/>
              </p:ext>
            </p:extLst>
          </p:nvPr>
        </p:nvGraphicFramePr>
        <p:xfrm>
          <a:off x="1" y="1275607"/>
          <a:ext cx="8676455" cy="3625459"/>
        </p:xfrm>
        <a:graphic>
          <a:graphicData uri="http://schemas.openxmlformats.org/drawingml/2006/table">
            <a:tbl>
              <a:tblPr firstRow="1" bandRow="1">
                <a:tableStyleId>{B301B821-A1FF-4177-AEE7-76D212191A09}</a:tableStyleId>
              </a:tblPr>
              <a:tblGrid>
                <a:gridCol w="8676455">
                  <a:extLst>
                    <a:ext uri="{9D8B030D-6E8A-4147-A177-3AD203B41FA5}">
                      <a16:colId xmlns:a16="http://schemas.microsoft.com/office/drawing/2014/main" val="1755039663"/>
                    </a:ext>
                  </a:extLst>
                </a:gridCol>
              </a:tblGrid>
              <a:tr h="5412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800" b="0" kern="1200" dirty="0">
                          <a:solidFill>
                            <a:schemeClr val="tx1"/>
                          </a:solidFill>
                          <a:effectLst/>
                          <a:latin typeface="+mn-lt"/>
                          <a:ea typeface="+mn-ea"/>
                          <a:cs typeface="+mn-cs"/>
                        </a:rPr>
                        <a:t>En nuestro diseño legal, los plazos procesales son improrrogables</a:t>
                      </a:r>
                    </a:p>
                  </a:txBody>
                  <a:tcPr marL="68580" marR="68580" marT="34290" marB="34290"/>
                </a:tc>
                <a:extLst>
                  <a:ext uri="{0D108BD9-81ED-4DB2-BD59-A6C34878D82A}">
                    <a16:rowId xmlns:a16="http://schemas.microsoft.com/office/drawing/2014/main" val="1815801148"/>
                  </a:ext>
                </a:extLst>
              </a:tr>
              <a:tr h="8385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800" kern="1200" dirty="0">
                          <a:solidFill>
                            <a:schemeClr val="tx1"/>
                          </a:solidFill>
                          <a:effectLst/>
                          <a:latin typeface="+mn-lt"/>
                          <a:ea typeface="+mn-ea"/>
                          <a:cs typeface="+mn-cs"/>
                        </a:rPr>
                        <a:t>La interrupción, además de responder a unos acontecimientos imprevisibles e inevitables que impidan realizar oportunamente el acto de parte, ha de admitirse de un modo excepcional y con enorme cautela, al afectar el transcurso de los plazos a la propia seguridad jurídica de todos los litigantes, lo que exige ponderar pormenorizadamente todas las circunstancias concurrentes.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800" i="0" dirty="0">
                        <a:solidFill>
                          <a:schemeClr val="tx1"/>
                        </a:solidFill>
                      </a:endParaRPr>
                    </a:p>
                  </a:txBody>
                  <a:tcPr marL="68580" marR="68580" marT="34290" marB="34290"/>
                </a:tc>
                <a:extLst>
                  <a:ext uri="{0D108BD9-81ED-4DB2-BD59-A6C34878D82A}">
                    <a16:rowId xmlns:a16="http://schemas.microsoft.com/office/drawing/2014/main" val="1504644019"/>
                  </a:ext>
                </a:extLst>
              </a:tr>
              <a:tr h="1369743">
                <a:tc>
                  <a:txBody>
                    <a:bodyPr/>
                    <a:lstStyle/>
                    <a:p>
                      <a:pPr lvl="0"/>
                      <a:r>
                        <a:rPr lang="es-ES" sz="1800" b="0" kern="1200" dirty="0">
                          <a:solidFill>
                            <a:schemeClr val="tx1"/>
                          </a:solidFill>
                          <a:effectLst/>
                          <a:latin typeface="+mn-lt"/>
                          <a:ea typeface="+mn-ea"/>
                          <a:cs typeface="+mn-cs"/>
                        </a:rPr>
                        <a:t>Se valora si se trató o no de una intervención programada, cuyas consecuencias podrían haberse previsto con suficiente antelación, y  haberse o no puesto en conocimiento del Tribunal el hecho </a:t>
                      </a:r>
                      <a:r>
                        <a:rPr lang="es-ES" sz="1800" b="0" kern="1200" dirty="0" err="1">
                          <a:solidFill>
                            <a:schemeClr val="tx1"/>
                          </a:solidFill>
                          <a:effectLst/>
                          <a:latin typeface="+mn-lt"/>
                          <a:ea typeface="+mn-ea"/>
                          <a:cs typeface="+mn-cs"/>
                        </a:rPr>
                        <a:t>interruptivo</a:t>
                      </a:r>
                      <a:r>
                        <a:rPr lang="es-ES" sz="1800" b="0" kern="1200" dirty="0">
                          <a:solidFill>
                            <a:schemeClr val="tx1"/>
                          </a:solidFill>
                          <a:effectLst/>
                          <a:latin typeface="+mn-lt"/>
                          <a:ea typeface="+mn-ea"/>
                          <a:cs typeface="+mn-cs"/>
                        </a:rPr>
                        <a:t> y solicitado la interrupción</a:t>
                      </a:r>
                      <a:endParaRPr lang="es-ES" sz="1800" b="0" dirty="0">
                        <a:solidFill>
                          <a:schemeClr val="tx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s-ES" sz="1800" kern="1200" dirty="0">
                        <a:solidFill>
                          <a:schemeClr val="tx1"/>
                        </a:solidFill>
                        <a:effectLst/>
                        <a:latin typeface="+mn-lt"/>
                        <a:ea typeface="+mn-ea"/>
                        <a:cs typeface="+mn-cs"/>
                      </a:endParaRPr>
                    </a:p>
                  </a:txBody>
                  <a:tcPr marL="68580" marR="68580" marT="34290" marB="34290"/>
                </a:tc>
                <a:extLst>
                  <a:ext uri="{0D108BD9-81ED-4DB2-BD59-A6C34878D82A}">
                    <a16:rowId xmlns:a16="http://schemas.microsoft.com/office/drawing/2014/main" val="1195779069"/>
                  </a:ext>
                </a:extLst>
              </a:tr>
            </a:tbl>
          </a:graphicData>
        </a:graphic>
      </p:graphicFrame>
      <p:sp>
        <p:nvSpPr>
          <p:cNvPr id="5" name="Título 4">
            <a:extLst>
              <a:ext uri="{FF2B5EF4-FFF2-40B4-BE49-F238E27FC236}">
                <a16:creationId xmlns:a16="http://schemas.microsoft.com/office/drawing/2014/main" id="{35EB107B-D776-5FE2-C180-3F54D7251EB7}"/>
              </a:ext>
            </a:extLst>
          </p:cNvPr>
          <p:cNvSpPr>
            <a:spLocks noGrp="1"/>
          </p:cNvSpPr>
          <p:nvPr>
            <p:ph type="title"/>
          </p:nvPr>
        </p:nvSpPr>
        <p:spPr>
          <a:xfrm>
            <a:off x="223428" y="771550"/>
            <a:ext cx="8229600" cy="504057"/>
          </a:xfrm>
        </p:spPr>
        <p:txBody>
          <a:bodyPr/>
          <a:lstStyle/>
          <a:p>
            <a:pPr algn="l"/>
            <a:r>
              <a:rPr lang="es-ES" sz="2000" b="1" dirty="0">
                <a:solidFill>
                  <a:srgbClr val="3B358C"/>
                </a:solidFill>
              </a:rPr>
              <a:t>Pautas</a:t>
            </a:r>
            <a:r>
              <a:rPr lang="es-ES" sz="2000" dirty="0">
                <a:solidFill>
                  <a:srgbClr val="3B358C"/>
                </a:solidFill>
              </a:rPr>
              <a:t> </a:t>
            </a:r>
          </a:p>
        </p:txBody>
      </p:sp>
    </p:spTree>
    <p:extLst>
      <p:ext uri="{BB962C8B-B14F-4D97-AF65-F5344CB8AC3E}">
        <p14:creationId xmlns:p14="http://schemas.microsoft.com/office/powerpoint/2010/main" val="3585826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14" y="793892"/>
            <a:ext cx="8229600" cy="857250"/>
          </a:xfrm>
        </p:spPr>
        <p:txBody>
          <a:bodyPr rtlCol="0"/>
          <a:lstStyle/>
          <a:p>
            <a:pPr algn="l" rtl="0"/>
            <a:r>
              <a:rPr lang="es-ES" sz="2000" b="1" dirty="0">
                <a:solidFill>
                  <a:srgbClr val="3B358B"/>
                </a:solidFill>
              </a:rPr>
              <a:t>Casuística (II) </a:t>
            </a:r>
          </a:p>
        </p:txBody>
      </p:sp>
      <p:graphicFrame>
        <p:nvGraphicFramePr>
          <p:cNvPr id="4" name="Tabla 4">
            <a:extLst>
              <a:ext uri="{FF2B5EF4-FFF2-40B4-BE49-F238E27FC236}">
                <a16:creationId xmlns:a16="http://schemas.microsoft.com/office/drawing/2014/main" id="{A6A665E6-ACE4-47E3-96AD-A40B94FC5DCA}"/>
              </a:ext>
            </a:extLst>
          </p:cNvPr>
          <p:cNvGraphicFramePr>
            <a:graphicFrameLocks noGrp="1"/>
          </p:cNvGraphicFramePr>
          <p:nvPr>
            <p:ph idx="1"/>
            <p:extLst>
              <p:ext uri="{D42A27DB-BD31-4B8C-83A1-F6EECF244321}">
                <p14:modId xmlns:p14="http://schemas.microsoft.com/office/powerpoint/2010/main" val="1725630956"/>
              </p:ext>
            </p:extLst>
          </p:nvPr>
        </p:nvGraphicFramePr>
        <p:xfrm>
          <a:off x="296741" y="1668341"/>
          <a:ext cx="8031773" cy="2934432"/>
        </p:xfrm>
        <a:graphic>
          <a:graphicData uri="http://schemas.openxmlformats.org/drawingml/2006/table">
            <a:tbl>
              <a:tblPr firstRow="1" bandRow="1">
                <a:tableStyleId>{B301B821-A1FF-4177-AEE7-76D212191A09}</a:tableStyleId>
              </a:tblPr>
              <a:tblGrid>
                <a:gridCol w="8031773">
                  <a:extLst>
                    <a:ext uri="{9D8B030D-6E8A-4147-A177-3AD203B41FA5}">
                      <a16:colId xmlns:a16="http://schemas.microsoft.com/office/drawing/2014/main" val="1755039663"/>
                    </a:ext>
                  </a:extLst>
                </a:gridCol>
              </a:tblGrid>
              <a:tr h="820148">
                <a:tc>
                  <a:txBody>
                    <a:bodyPr/>
                    <a:lstStyle/>
                    <a:p>
                      <a:r>
                        <a:rPr lang="es-ES" sz="1800" dirty="0">
                          <a:solidFill>
                            <a:schemeClr val="bg1"/>
                          </a:solidFill>
                        </a:rPr>
                        <a:t>STS 356/2013. Conductas dilatorias en la solicitud de AJG, de la que luego se desiste, tras renuncia a los profesionales de libre elección</a:t>
                      </a:r>
                    </a:p>
                  </a:txBody>
                  <a:tcPr marL="118453" marR="118453" marT="34290" marB="34290"/>
                </a:tc>
                <a:extLst>
                  <a:ext uri="{0D108BD9-81ED-4DB2-BD59-A6C34878D82A}">
                    <a16:rowId xmlns:a16="http://schemas.microsoft.com/office/drawing/2014/main" val="1815801148"/>
                  </a:ext>
                </a:extLst>
              </a:tr>
              <a:tr h="929627">
                <a:tc>
                  <a:txBody>
                    <a:bodyPr/>
                    <a:lstStyle/>
                    <a:p>
                      <a:r>
                        <a:rPr lang="es-ES" sz="1700" kern="1200" dirty="0">
                          <a:solidFill>
                            <a:schemeClr val="dk1"/>
                          </a:solidFill>
                          <a:effectLst/>
                          <a:latin typeface="+mn-lt"/>
                          <a:ea typeface="+mn-ea"/>
                          <a:cs typeface="+mn-cs"/>
                        </a:rPr>
                        <a:t>El TS revoca la sentencia de apelación que había apreciado en la recurrente una conducta dilatoria </a:t>
                      </a:r>
                      <a:endParaRPr lang="es-ES" sz="1700" i="0" dirty="0"/>
                    </a:p>
                  </a:txBody>
                  <a:tcPr marL="118453" marR="118453" marT="34290" marB="34290"/>
                </a:tc>
                <a:extLst>
                  <a:ext uri="{0D108BD9-81ED-4DB2-BD59-A6C34878D82A}">
                    <a16:rowId xmlns:a16="http://schemas.microsoft.com/office/drawing/2014/main" val="1504644019"/>
                  </a:ext>
                </a:extLst>
              </a:tr>
              <a:tr h="1184657">
                <a:tc>
                  <a:txBody>
                    <a:bodyPr/>
                    <a:lstStyle/>
                    <a:p>
                      <a:r>
                        <a:rPr lang="es-ES" sz="1700" kern="1200" dirty="0">
                          <a:solidFill>
                            <a:schemeClr val="dk1"/>
                          </a:solidFill>
                          <a:effectLst/>
                          <a:latin typeface="+mn-lt"/>
                          <a:ea typeface="+mn-ea"/>
                          <a:cs typeface="+mn-cs"/>
                        </a:rPr>
                        <a:t>La conducta de la recurrente no fue abusiva, ni su actitud estaba únicamente preordenada a dilatar los plazos, pues lo pretendido era garantizarse una adecuada defensa. El retraso le perjudicaba principalmente a ella: retrasaría la respuesta judicial a su litigio y ella era la más interesada en obtenerla</a:t>
                      </a:r>
                      <a:endParaRPr lang="es-ES" sz="1700" i="0" dirty="0"/>
                    </a:p>
                  </a:txBody>
                  <a:tcPr marL="118453" marR="118453" marT="34290" marB="34290"/>
                </a:tc>
                <a:extLst>
                  <a:ext uri="{0D108BD9-81ED-4DB2-BD59-A6C34878D82A}">
                    <a16:rowId xmlns:a16="http://schemas.microsoft.com/office/drawing/2014/main" val="1195779069"/>
                  </a:ext>
                </a:extLst>
              </a:tr>
            </a:tbl>
          </a:graphicData>
        </a:graphic>
      </p:graphicFrame>
    </p:spTree>
    <p:extLst>
      <p:ext uri="{BB962C8B-B14F-4D97-AF65-F5344CB8AC3E}">
        <p14:creationId xmlns:p14="http://schemas.microsoft.com/office/powerpoint/2010/main" val="333797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1E65B16-F0AC-EA86-7D85-D12BE0E7EA73}"/>
              </a:ext>
            </a:extLst>
          </p:cNvPr>
          <p:cNvSpPr txBox="1"/>
          <p:nvPr/>
        </p:nvSpPr>
        <p:spPr>
          <a:xfrm>
            <a:off x="5410200" y="2553384"/>
            <a:ext cx="2743200" cy="646331"/>
          </a:xfrm>
          <a:prstGeom prst="rect">
            <a:avLst/>
          </a:prstGeom>
          <a:noFill/>
        </p:spPr>
        <p:txBody>
          <a:bodyPr wrap="square" rtlCol="0">
            <a:spAutoFit/>
          </a:bodyPr>
          <a:lstStyle/>
          <a:p>
            <a:r>
              <a:rPr lang="es-ES_tradnl" dirty="0">
                <a:latin typeface="+mj-lt"/>
              </a:rPr>
              <a:t>ESPACIO PARA UNA IMAGEN O GRÁFICA</a:t>
            </a:r>
          </a:p>
        </p:txBody>
      </p:sp>
      <p:sp>
        <p:nvSpPr>
          <p:cNvPr id="7" name="CuadroTexto 6">
            <a:extLst>
              <a:ext uri="{FF2B5EF4-FFF2-40B4-BE49-F238E27FC236}">
                <a16:creationId xmlns:a16="http://schemas.microsoft.com/office/drawing/2014/main" id="{21F11427-3C4F-CAF0-08BD-9121228C748A}"/>
              </a:ext>
            </a:extLst>
          </p:cNvPr>
          <p:cNvSpPr txBox="1"/>
          <p:nvPr/>
        </p:nvSpPr>
        <p:spPr>
          <a:xfrm>
            <a:off x="131203" y="1203598"/>
            <a:ext cx="4248865" cy="1384995"/>
          </a:xfrm>
          <a:prstGeom prst="rect">
            <a:avLst/>
          </a:prstGeom>
          <a:noFill/>
        </p:spPr>
        <p:txBody>
          <a:bodyPr wrap="square" rtlCol="0">
            <a:spAutoFit/>
          </a:bodyPr>
          <a:lstStyle/>
          <a:p>
            <a:r>
              <a:rPr lang="es-ES_tradnl" sz="2800" b="1" dirty="0">
                <a:solidFill>
                  <a:srgbClr val="3B358B"/>
                </a:solidFill>
                <a:latin typeface="+mj-lt"/>
                <a:ea typeface="Open sans" panose="020B0606030504020204" pitchFamily="34" charset="0"/>
                <a:cs typeface="Open sans" panose="020B0606030504020204" pitchFamily="34" charset="0"/>
              </a:rPr>
              <a:t>EL DÍA FINAL DEL PLAZO </a:t>
            </a:r>
          </a:p>
          <a:p>
            <a:r>
              <a:rPr lang="es-ES_tradnl" sz="2800" b="1" dirty="0">
                <a:solidFill>
                  <a:srgbClr val="3B358B"/>
                </a:solidFill>
                <a:latin typeface="+mj-lt"/>
                <a:ea typeface="Open sans" panose="020B0606030504020204" pitchFamily="34" charset="0"/>
                <a:cs typeface="Open sans" panose="020B0606030504020204" pitchFamily="34" charset="0"/>
              </a:rPr>
              <a:t>El día de gracia del art. 135 LEC </a:t>
            </a:r>
          </a:p>
        </p:txBody>
      </p:sp>
      <p:pic>
        <p:nvPicPr>
          <p:cNvPr id="3" name="Imagen 2">
            <a:extLst>
              <a:ext uri="{FF2B5EF4-FFF2-40B4-BE49-F238E27FC236}">
                <a16:creationId xmlns:a16="http://schemas.microsoft.com/office/drawing/2014/main" id="{587305AD-7B5D-3D29-5A65-084901267AB4}"/>
              </a:ext>
            </a:extLst>
          </p:cNvPr>
          <p:cNvPicPr>
            <a:picLocks noChangeAspect="1"/>
          </p:cNvPicPr>
          <p:nvPr/>
        </p:nvPicPr>
        <p:blipFill>
          <a:blip r:embed="rId2"/>
          <a:srcRect/>
          <a:stretch/>
        </p:blipFill>
        <p:spPr>
          <a:xfrm>
            <a:off x="4387136" y="1527809"/>
            <a:ext cx="4225738" cy="2374328"/>
          </a:xfrm>
          <a:prstGeom prst="rect">
            <a:avLst/>
          </a:prstGeom>
        </p:spPr>
      </p:pic>
    </p:spTree>
    <p:extLst>
      <p:ext uri="{BB962C8B-B14F-4D97-AF65-F5344CB8AC3E}">
        <p14:creationId xmlns:p14="http://schemas.microsoft.com/office/powerpoint/2010/main" val="539373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432" y="791987"/>
            <a:ext cx="8229600" cy="857250"/>
          </a:xfrm>
        </p:spPr>
        <p:txBody>
          <a:bodyPr rtlCol="0"/>
          <a:lstStyle/>
          <a:p>
            <a:pPr algn="l" rtl="0"/>
            <a:r>
              <a:rPr lang="es-ES" sz="2000" b="1" dirty="0">
                <a:solidFill>
                  <a:srgbClr val="3B358B"/>
                </a:solidFill>
              </a:rPr>
              <a:t>STS 360/2018, de 15 de junio </a:t>
            </a:r>
          </a:p>
        </p:txBody>
      </p:sp>
      <p:graphicFrame>
        <p:nvGraphicFramePr>
          <p:cNvPr id="4" name="Tabla 4">
            <a:extLst>
              <a:ext uri="{FF2B5EF4-FFF2-40B4-BE49-F238E27FC236}">
                <a16:creationId xmlns:a16="http://schemas.microsoft.com/office/drawing/2014/main" id="{A6A665E6-ACE4-47E3-96AD-A40B94FC5DCA}"/>
              </a:ext>
            </a:extLst>
          </p:cNvPr>
          <p:cNvGraphicFramePr>
            <a:graphicFrameLocks noGrp="1"/>
          </p:cNvGraphicFramePr>
          <p:nvPr>
            <p:ph idx="1"/>
            <p:extLst>
              <p:ext uri="{D42A27DB-BD31-4B8C-83A1-F6EECF244321}">
                <p14:modId xmlns:p14="http://schemas.microsoft.com/office/powerpoint/2010/main" val="3571610845"/>
              </p:ext>
            </p:extLst>
          </p:nvPr>
        </p:nvGraphicFramePr>
        <p:xfrm>
          <a:off x="296741" y="1668341"/>
          <a:ext cx="8031773" cy="3470657"/>
        </p:xfrm>
        <a:graphic>
          <a:graphicData uri="http://schemas.openxmlformats.org/drawingml/2006/table">
            <a:tbl>
              <a:tblPr firstRow="1" bandRow="1">
                <a:tableStyleId>{B301B821-A1FF-4177-AEE7-76D212191A09}</a:tableStyleId>
              </a:tblPr>
              <a:tblGrid>
                <a:gridCol w="8031773">
                  <a:extLst>
                    <a:ext uri="{9D8B030D-6E8A-4147-A177-3AD203B41FA5}">
                      <a16:colId xmlns:a16="http://schemas.microsoft.com/office/drawing/2014/main" val="1755039663"/>
                    </a:ext>
                  </a:extLst>
                </a:gridCol>
              </a:tblGrid>
              <a:tr h="891540">
                <a:tc>
                  <a:txBody>
                    <a:bodyPr/>
                    <a:lstStyle/>
                    <a:p>
                      <a:r>
                        <a:rPr lang="es-ES" sz="1800" dirty="0">
                          <a:solidFill>
                            <a:schemeClr val="bg1"/>
                          </a:solidFill>
                        </a:rPr>
                        <a:t>Recurso presentado en el último día del plazo, pero con defectos (omisión del traslado de copias y del depósito). Quedaba el día de gracia. Cuando se aporta el depósito y el recurso con traslado de copias, el plazo ya ha transcurrido</a:t>
                      </a:r>
                    </a:p>
                  </a:txBody>
                  <a:tcPr marL="118453" marR="118453" marT="34290" marB="34290"/>
                </a:tc>
                <a:extLst>
                  <a:ext uri="{0D108BD9-81ED-4DB2-BD59-A6C34878D82A}">
                    <a16:rowId xmlns:a16="http://schemas.microsoft.com/office/drawing/2014/main" val="1815801148"/>
                  </a:ext>
                </a:extLst>
              </a:tr>
              <a:tr h="13487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chemeClr val="dk1"/>
                          </a:solidFill>
                          <a:effectLst/>
                          <a:latin typeface="+mn-lt"/>
                          <a:ea typeface="+mn-ea"/>
                          <a:cs typeface="+mn-cs"/>
                        </a:rPr>
                        <a:t>Doctrina del TC y del TS sobre la interpretación del traslado de copias de los arts. 276 y 277 LEC y de su consideración como requisito no subsanable fuera del plazo previsto para la interposición del recurso, por tratarse de un acto omitido (no realizado) y no defectuoso, único caso en que el art. 231 LEC permite la subsanación. Esta regla general puede tener excepciones (si el tribunal «induce, propicia, motiva o coadyuva» al incumplimiento del requisito)</a:t>
                      </a:r>
                    </a:p>
                    <a:p>
                      <a:endParaRPr lang="es-ES" sz="1700" i="0" dirty="0"/>
                    </a:p>
                  </a:txBody>
                  <a:tcPr marL="118453" marR="118453" marT="34290" marB="34290"/>
                </a:tc>
                <a:extLst>
                  <a:ext uri="{0D108BD9-81ED-4DB2-BD59-A6C34878D82A}">
                    <a16:rowId xmlns:a16="http://schemas.microsoft.com/office/drawing/2014/main" val="1504644019"/>
                  </a:ext>
                </a:extLst>
              </a:tr>
              <a:tr h="1184657">
                <a:tc>
                  <a:txBody>
                    <a:bodyPr/>
                    <a:lstStyle/>
                    <a:p>
                      <a:r>
                        <a:rPr lang="es-ES" sz="1400" kern="1200" dirty="0">
                          <a:solidFill>
                            <a:schemeClr val="dk1"/>
                          </a:solidFill>
                          <a:effectLst/>
                          <a:latin typeface="+mn-lt"/>
                          <a:ea typeface="+mn-ea"/>
                          <a:cs typeface="+mn-cs"/>
                        </a:rPr>
                        <a:t>Se descarta la posibilidad de subsanación cuando se presenta el escrito el último día del plazo, ya que entonces no es posible habilitar un trámite de subsanación que permita a la parte cumplir con el requisito sin sobrepasar el plazo.</a:t>
                      </a:r>
                      <a:r>
                        <a:rPr lang="es-ES" sz="1400" b="1" kern="1200" dirty="0">
                          <a:solidFill>
                            <a:schemeClr val="dk1"/>
                          </a:solidFill>
                          <a:effectLst/>
                          <a:latin typeface="+mn-lt"/>
                          <a:ea typeface="+mn-ea"/>
                          <a:cs typeface="+mn-cs"/>
                        </a:rPr>
                        <a:t> El art. 135.5 LEC no supone una ampliación del plazo para recurrir. Es solo una ficción legal para poder utilizar el último día en su totalidad. </a:t>
                      </a:r>
                      <a:endParaRPr lang="es-ES" sz="1700" b="1" i="0" dirty="0"/>
                    </a:p>
                  </a:txBody>
                  <a:tcPr marL="118453" marR="118453" marT="34290" marB="34290"/>
                </a:tc>
                <a:extLst>
                  <a:ext uri="{0D108BD9-81ED-4DB2-BD59-A6C34878D82A}">
                    <a16:rowId xmlns:a16="http://schemas.microsoft.com/office/drawing/2014/main" val="1195779069"/>
                  </a:ext>
                </a:extLst>
              </a:tr>
            </a:tbl>
          </a:graphicData>
        </a:graphic>
      </p:graphicFrame>
    </p:spTree>
    <p:extLst>
      <p:ext uri="{BB962C8B-B14F-4D97-AF65-F5344CB8AC3E}">
        <p14:creationId xmlns:p14="http://schemas.microsoft.com/office/powerpoint/2010/main" val="726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107504" y="897562"/>
            <a:ext cx="7696200" cy="477054"/>
          </a:xfrm>
          <a:prstGeom prst="rect">
            <a:avLst/>
          </a:prstGeom>
          <a:noFill/>
        </p:spPr>
        <p:txBody>
          <a:bodyPr wrap="square" rtlCol="0">
            <a:spAutoFit/>
          </a:bodyPr>
          <a:lstStyle/>
          <a:p>
            <a:r>
              <a:rPr lang="es-ES_tradnl" sz="2400" b="1" dirty="0">
                <a:solidFill>
                  <a:srgbClr val="3B358C"/>
                </a:solidFill>
                <a:latin typeface="+mj-lt"/>
                <a:ea typeface="Open sans" panose="020B0606030504020204" pitchFamily="34" charset="0"/>
                <a:cs typeface="Open sans" panose="020B0606030504020204" pitchFamily="34" charset="0"/>
              </a:rPr>
              <a:t>La interpretación del art. 151.2 LEC </a:t>
            </a: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12" name="Marcador de contenido 5">
            <a:extLst>
              <a:ext uri="{FF2B5EF4-FFF2-40B4-BE49-F238E27FC236}">
                <a16:creationId xmlns:a16="http://schemas.microsoft.com/office/drawing/2014/main" id="{F7433028-B1CF-884C-389F-EBF921299402}"/>
              </a:ext>
            </a:extLst>
          </p:cNvPr>
          <p:cNvGraphicFramePr>
            <a:graphicFrameLocks noGrp="1"/>
          </p:cNvGraphicFramePr>
          <p:nvPr>
            <p:ph idx="1"/>
            <p:extLst>
              <p:ext uri="{D42A27DB-BD31-4B8C-83A1-F6EECF244321}">
                <p14:modId xmlns:p14="http://schemas.microsoft.com/office/powerpoint/2010/main" val="4190481063"/>
              </p:ext>
            </p:extLst>
          </p:nvPr>
        </p:nvGraphicFramePr>
        <p:xfrm>
          <a:off x="35497" y="1491631"/>
          <a:ext cx="8928991" cy="365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18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159" y="771550"/>
            <a:ext cx="8280920" cy="432048"/>
          </a:xfrm>
        </p:spPr>
        <p:txBody>
          <a:bodyPr rtlCol="0">
            <a:normAutofit/>
          </a:bodyPr>
          <a:lstStyle/>
          <a:p>
            <a:pPr algn="l"/>
            <a:r>
              <a:rPr lang="es-ES" sz="2000" b="1" dirty="0">
                <a:solidFill>
                  <a:srgbClr val="3B358C"/>
                </a:solidFill>
              </a:rPr>
              <a:t>Precauciones</a:t>
            </a:r>
          </a:p>
        </p:txBody>
      </p:sp>
      <p:graphicFrame>
        <p:nvGraphicFramePr>
          <p:cNvPr id="6" name="Marcador de contenido 5">
            <a:extLst>
              <a:ext uri="{FF2B5EF4-FFF2-40B4-BE49-F238E27FC236}">
                <a16:creationId xmlns:a16="http://schemas.microsoft.com/office/drawing/2014/main" id="{22255D99-659F-48AA-86D2-558F2EDB3036}"/>
              </a:ext>
            </a:extLst>
          </p:cNvPr>
          <p:cNvGraphicFramePr>
            <a:graphicFrameLocks noGrp="1"/>
          </p:cNvGraphicFramePr>
          <p:nvPr>
            <p:ph idx="1"/>
            <p:extLst>
              <p:ext uri="{D42A27DB-BD31-4B8C-83A1-F6EECF244321}">
                <p14:modId xmlns:p14="http://schemas.microsoft.com/office/powerpoint/2010/main" val="2441801603"/>
              </p:ext>
            </p:extLst>
          </p:nvPr>
        </p:nvGraphicFramePr>
        <p:xfrm>
          <a:off x="46159" y="1371342"/>
          <a:ext cx="9097841" cy="3693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863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159" y="771550"/>
            <a:ext cx="8280920" cy="432048"/>
          </a:xfrm>
        </p:spPr>
        <p:txBody>
          <a:bodyPr rtlCol="0">
            <a:normAutofit/>
          </a:bodyPr>
          <a:lstStyle/>
          <a:p>
            <a:pPr algn="l"/>
            <a:r>
              <a:rPr lang="es-ES" sz="2000" b="1" dirty="0">
                <a:solidFill>
                  <a:srgbClr val="3B358C"/>
                </a:solidFill>
              </a:rPr>
              <a:t>La reforma del art. 135 por Ley 42/2015, de 5 de octubre</a:t>
            </a:r>
          </a:p>
        </p:txBody>
      </p:sp>
      <p:graphicFrame>
        <p:nvGraphicFramePr>
          <p:cNvPr id="6" name="Marcador de contenido 5">
            <a:extLst>
              <a:ext uri="{FF2B5EF4-FFF2-40B4-BE49-F238E27FC236}">
                <a16:creationId xmlns:a16="http://schemas.microsoft.com/office/drawing/2014/main" id="{22255D99-659F-48AA-86D2-558F2EDB3036}"/>
              </a:ext>
            </a:extLst>
          </p:cNvPr>
          <p:cNvGraphicFramePr>
            <a:graphicFrameLocks noGrp="1"/>
          </p:cNvGraphicFramePr>
          <p:nvPr>
            <p:ph idx="1"/>
          </p:nvPr>
        </p:nvGraphicFramePr>
        <p:xfrm>
          <a:off x="46159" y="1371342"/>
          <a:ext cx="9097841" cy="3693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02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699542"/>
            <a:ext cx="8229600" cy="857250"/>
          </a:xfrm>
        </p:spPr>
        <p:txBody>
          <a:bodyPr rtlCol="0">
            <a:normAutofit/>
          </a:bodyPr>
          <a:lstStyle/>
          <a:p>
            <a:pPr algn="l"/>
            <a:r>
              <a:rPr lang="es-ES" sz="2000" b="1" dirty="0">
                <a:solidFill>
                  <a:srgbClr val="3B358C"/>
                </a:solidFill>
              </a:rPr>
              <a:t>La aplicación del art. 135. 5 a los plazos sustantivos </a:t>
            </a:r>
          </a:p>
        </p:txBody>
      </p:sp>
      <p:graphicFrame>
        <p:nvGraphicFramePr>
          <p:cNvPr id="6" name="Marcador de contenido 5">
            <a:extLst>
              <a:ext uri="{FF2B5EF4-FFF2-40B4-BE49-F238E27FC236}">
                <a16:creationId xmlns:a16="http://schemas.microsoft.com/office/drawing/2014/main" id="{22255D99-659F-48AA-86D2-558F2EDB3036}"/>
              </a:ext>
            </a:extLst>
          </p:cNvPr>
          <p:cNvGraphicFramePr>
            <a:graphicFrameLocks noGrp="1"/>
          </p:cNvGraphicFramePr>
          <p:nvPr>
            <p:ph idx="1"/>
            <p:extLst>
              <p:ext uri="{D42A27DB-BD31-4B8C-83A1-F6EECF244321}">
                <p14:modId xmlns:p14="http://schemas.microsoft.com/office/powerpoint/2010/main" val="2173765631"/>
              </p:ext>
            </p:extLst>
          </p:nvPr>
        </p:nvGraphicFramePr>
        <p:xfrm>
          <a:off x="46159" y="1371342"/>
          <a:ext cx="9097841" cy="3693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49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98" y="699542"/>
            <a:ext cx="8229600" cy="857250"/>
          </a:xfrm>
        </p:spPr>
        <p:txBody>
          <a:bodyPr rtlCol="0">
            <a:normAutofit/>
          </a:bodyPr>
          <a:lstStyle/>
          <a:p>
            <a:pPr algn="l"/>
            <a:r>
              <a:rPr lang="es-ES" sz="2000" b="1" dirty="0">
                <a:solidFill>
                  <a:srgbClr val="3B358B"/>
                </a:solidFill>
              </a:rPr>
              <a:t>La aplicación del art. 135. 5 a los plazos sustantivos </a:t>
            </a:r>
          </a:p>
        </p:txBody>
      </p:sp>
      <p:graphicFrame>
        <p:nvGraphicFramePr>
          <p:cNvPr id="6" name="Marcador de contenido 5">
            <a:extLst>
              <a:ext uri="{FF2B5EF4-FFF2-40B4-BE49-F238E27FC236}">
                <a16:creationId xmlns:a16="http://schemas.microsoft.com/office/drawing/2014/main" id="{22255D99-659F-48AA-86D2-558F2EDB3036}"/>
              </a:ext>
            </a:extLst>
          </p:cNvPr>
          <p:cNvGraphicFramePr>
            <a:graphicFrameLocks noGrp="1"/>
          </p:cNvGraphicFramePr>
          <p:nvPr>
            <p:ph idx="1"/>
            <p:extLst>
              <p:ext uri="{D42A27DB-BD31-4B8C-83A1-F6EECF244321}">
                <p14:modId xmlns:p14="http://schemas.microsoft.com/office/powerpoint/2010/main" val="1114655898"/>
              </p:ext>
            </p:extLst>
          </p:nvPr>
        </p:nvGraphicFramePr>
        <p:xfrm>
          <a:off x="46159" y="1371342"/>
          <a:ext cx="9097841" cy="3693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657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98" y="699542"/>
            <a:ext cx="8229600" cy="857250"/>
          </a:xfrm>
        </p:spPr>
        <p:txBody>
          <a:bodyPr rtlCol="0">
            <a:normAutofit/>
          </a:bodyPr>
          <a:lstStyle/>
          <a:p>
            <a:pPr algn="l"/>
            <a:r>
              <a:rPr lang="es-ES" sz="2000" b="1" dirty="0">
                <a:solidFill>
                  <a:srgbClr val="3B358B"/>
                </a:solidFill>
              </a:rPr>
              <a:t>La aplicación del art. 135. 5 a los plazos sustantivos </a:t>
            </a:r>
          </a:p>
        </p:txBody>
      </p:sp>
      <p:graphicFrame>
        <p:nvGraphicFramePr>
          <p:cNvPr id="6" name="Marcador de contenido 5">
            <a:extLst>
              <a:ext uri="{FF2B5EF4-FFF2-40B4-BE49-F238E27FC236}">
                <a16:creationId xmlns:a16="http://schemas.microsoft.com/office/drawing/2014/main" id="{22255D99-659F-48AA-86D2-558F2EDB3036}"/>
              </a:ext>
            </a:extLst>
          </p:cNvPr>
          <p:cNvGraphicFramePr>
            <a:graphicFrameLocks noGrp="1"/>
          </p:cNvGraphicFramePr>
          <p:nvPr>
            <p:ph idx="1"/>
            <p:extLst>
              <p:ext uri="{D42A27DB-BD31-4B8C-83A1-F6EECF244321}">
                <p14:modId xmlns:p14="http://schemas.microsoft.com/office/powerpoint/2010/main" val="1039988671"/>
              </p:ext>
            </p:extLst>
          </p:nvPr>
        </p:nvGraphicFramePr>
        <p:xfrm>
          <a:off x="46159" y="1371342"/>
          <a:ext cx="9097841" cy="3693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4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1E65B16-F0AC-EA86-7D85-D12BE0E7EA73}"/>
              </a:ext>
            </a:extLst>
          </p:cNvPr>
          <p:cNvSpPr txBox="1"/>
          <p:nvPr/>
        </p:nvSpPr>
        <p:spPr>
          <a:xfrm>
            <a:off x="5410200" y="2553384"/>
            <a:ext cx="2743200" cy="646331"/>
          </a:xfrm>
          <a:prstGeom prst="rect">
            <a:avLst/>
          </a:prstGeom>
          <a:noFill/>
        </p:spPr>
        <p:txBody>
          <a:bodyPr wrap="square" rtlCol="0">
            <a:spAutoFit/>
          </a:bodyPr>
          <a:lstStyle/>
          <a:p>
            <a:r>
              <a:rPr lang="es-ES_tradnl" dirty="0">
                <a:latin typeface="+mj-lt"/>
              </a:rPr>
              <a:t>ESPACIO PARA UNA IMAGEN O GRÁFICA</a:t>
            </a:r>
          </a:p>
        </p:txBody>
      </p:sp>
      <p:sp>
        <p:nvSpPr>
          <p:cNvPr id="7" name="CuadroTexto 6">
            <a:extLst>
              <a:ext uri="{FF2B5EF4-FFF2-40B4-BE49-F238E27FC236}">
                <a16:creationId xmlns:a16="http://schemas.microsoft.com/office/drawing/2014/main" id="{21F11427-3C4F-CAF0-08BD-9121228C748A}"/>
              </a:ext>
            </a:extLst>
          </p:cNvPr>
          <p:cNvSpPr txBox="1"/>
          <p:nvPr/>
        </p:nvSpPr>
        <p:spPr>
          <a:xfrm>
            <a:off x="105449" y="1623462"/>
            <a:ext cx="4248865" cy="954107"/>
          </a:xfrm>
          <a:prstGeom prst="rect">
            <a:avLst/>
          </a:prstGeom>
          <a:noFill/>
        </p:spPr>
        <p:txBody>
          <a:bodyPr wrap="square" rtlCol="0">
            <a:spAutoFit/>
          </a:bodyPr>
          <a:lstStyle/>
          <a:p>
            <a:r>
              <a:rPr lang="es-ES_tradnl" sz="2800" b="1" dirty="0">
                <a:solidFill>
                  <a:srgbClr val="3B358B"/>
                </a:solidFill>
                <a:latin typeface="+mj-lt"/>
                <a:ea typeface="Open sans" panose="020B0606030504020204" pitchFamily="34" charset="0"/>
                <a:cs typeface="Open sans" panose="020B0606030504020204" pitchFamily="34" charset="0"/>
              </a:rPr>
              <a:t>EL DÍA FINAL DEL PLAZO </a:t>
            </a:r>
          </a:p>
          <a:p>
            <a:r>
              <a:rPr lang="es-ES_tradnl" sz="2800" b="1" dirty="0">
                <a:solidFill>
                  <a:srgbClr val="3B358B"/>
                </a:solidFill>
                <a:latin typeface="+mj-lt"/>
                <a:ea typeface="Open sans" panose="020B0606030504020204" pitchFamily="34" charset="0"/>
                <a:cs typeface="Open sans" panose="020B0606030504020204" pitchFamily="34" charset="0"/>
              </a:rPr>
              <a:t>El art. 62 LEC </a:t>
            </a:r>
          </a:p>
        </p:txBody>
      </p:sp>
      <p:pic>
        <p:nvPicPr>
          <p:cNvPr id="3" name="Imagen 2">
            <a:extLst>
              <a:ext uri="{FF2B5EF4-FFF2-40B4-BE49-F238E27FC236}">
                <a16:creationId xmlns:a16="http://schemas.microsoft.com/office/drawing/2014/main" id="{587305AD-7B5D-3D29-5A65-084901267AB4}"/>
              </a:ext>
            </a:extLst>
          </p:cNvPr>
          <p:cNvPicPr>
            <a:picLocks noChangeAspect="1"/>
          </p:cNvPicPr>
          <p:nvPr/>
        </p:nvPicPr>
        <p:blipFill>
          <a:blip r:embed="rId2"/>
          <a:srcRect/>
          <a:stretch/>
        </p:blipFill>
        <p:spPr>
          <a:xfrm>
            <a:off x="4387136" y="1527809"/>
            <a:ext cx="4225738" cy="2374328"/>
          </a:xfrm>
          <a:prstGeom prst="rect">
            <a:avLst/>
          </a:prstGeom>
        </p:spPr>
      </p:pic>
    </p:spTree>
    <p:extLst>
      <p:ext uri="{BB962C8B-B14F-4D97-AF65-F5344CB8AC3E}">
        <p14:creationId xmlns:p14="http://schemas.microsoft.com/office/powerpoint/2010/main" val="3945830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115" y="634604"/>
            <a:ext cx="8229600" cy="857250"/>
          </a:xfrm>
        </p:spPr>
        <p:txBody>
          <a:bodyPr rtlCol="0"/>
          <a:lstStyle/>
          <a:p>
            <a:pPr algn="l" rtl="0"/>
            <a:r>
              <a:rPr lang="es-ES" sz="2000" b="1" dirty="0">
                <a:solidFill>
                  <a:srgbClr val="3B358C"/>
                </a:solidFill>
              </a:rPr>
              <a:t>Régimen especial de subsanación de los recursos presentados ante órgano funcionalmente incompetente </a:t>
            </a:r>
          </a:p>
        </p:txBody>
      </p:sp>
      <p:graphicFrame>
        <p:nvGraphicFramePr>
          <p:cNvPr id="5" name="Marcador de contenido 5">
            <a:extLst>
              <a:ext uri="{FF2B5EF4-FFF2-40B4-BE49-F238E27FC236}">
                <a16:creationId xmlns:a16="http://schemas.microsoft.com/office/drawing/2014/main" id="{AF3C5B40-15FA-4135-84DC-83428362BCAD}"/>
              </a:ext>
            </a:extLst>
          </p:cNvPr>
          <p:cNvGraphicFramePr>
            <a:graphicFrameLocks/>
          </p:cNvGraphicFramePr>
          <p:nvPr>
            <p:extLst>
              <p:ext uri="{D42A27DB-BD31-4B8C-83A1-F6EECF244321}">
                <p14:modId xmlns:p14="http://schemas.microsoft.com/office/powerpoint/2010/main" val="487276515"/>
              </p:ext>
            </p:extLst>
          </p:nvPr>
        </p:nvGraphicFramePr>
        <p:xfrm>
          <a:off x="46159" y="1371342"/>
          <a:ext cx="9097841" cy="3693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246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307A63-2340-405A-B767-2AB6424EAC04}"/>
              </a:ext>
            </a:extLst>
          </p:cNvPr>
          <p:cNvSpPr>
            <a:spLocks noGrp="1"/>
          </p:cNvSpPr>
          <p:nvPr>
            <p:ph type="title"/>
          </p:nvPr>
        </p:nvSpPr>
        <p:spPr>
          <a:xfrm>
            <a:off x="107504" y="987574"/>
            <a:ext cx="8229600" cy="857250"/>
          </a:xfrm>
        </p:spPr>
        <p:txBody>
          <a:bodyPr/>
          <a:lstStyle/>
          <a:p>
            <a:pPr algn="l"/>
            <a:r>
              <a:rPr lang="es-ES" sz="2000" b="1">
                <a:solidFill>
                  <a:schemeClr val="tx2">
                    <a:lumMod val="50000"/>
                  </a:schemeClr>
                </a:solidFill>
              </a:rPr>
              <a:t>Síntesis: apurar lo menos posible y buena fe</a:t>
            </a:r>
            <a:endParaRPr lang="es-ES" sz="2000" b="1" dirty="0">
              <a:solidFill>
                <a:schemeClr val="tx2">
                  <a:lumMod val="50000"/>
                </a:schemeClr>
              </a:solidFill>
            </a:endParaRPr>
          </a:p>
        </p:txBody>
      </p:sp>
      <p:pic>
        <p:nvPicPr>
          <p:cNvPr id="6" name="Marcador de contenido 5" descr="Un reloj en la muñeca de una persona">
            <a:extLst>
              <a:ext uri="{FF2B5EF4-FFF2-40B4-BE49-F238E27FC236}">
                <a16:creationId xmlns:a16="http://schemas.microsoft.com/office/drawing/2014/main" id="{A3B37F13-1297-CD7F-9DCB-A4EC4A8A4F7F}"/>
              </a:ext>
            </a:extLst>
          </p:cNvPr>
          <p:cNvPicPr>
            <a:picLocks noGrp="1" noChangeAspect="1"/>
          </p:cNvPicPr>
          <p:nvPr>
            <p:ph sz="half" idx="1"/>
          </p:nvPr>
        </p:nvPicPr>
        <p:blipFill>
          <a:blip r:embed="rId3"/>
          <a:stretch>
            <a:fillRect/>
          </a:stretch>
        </p:blipFill>
        <p:spPr>
          <a:xfrm>
            <a:off x="971600" y="1844824"/>
            <a:ext cx="2940562" cy="2515989"/>
          </a:xfrm>
        </p:spPr>
      </p:pic>
      <p:pic>
        <p:nvPicPr>
          <p:cNvPr id="8" name="Marcador de contenido 7">
            <a:extLst>
              <a:ext uri="{FF2B5EF4-FFF2-40B4-BE49-F238E27FC236}">
                <a16:creationId xmlns:a16="http://schemas.microsoft.com/office/drawing/2014/main" id="{8F29AD89-2F99-2323-6EED-B43B88431780}"/>
              </a:ext>
            </a:extLst>
          </p:cNvPr>
          <p:cNvPicPr>
            <a:picLocks noGrp="1" noChangeAspect="1"/>
          </p:cNvPicPr>
          <p:nvPr>
            <p:ph sz="half" idx="2"/>
          </p:nvPr>
        </p:nvPicPr>
        <p:blipFill>
          <a:blip r:embed="rId4"/>
          <a:stretch>
            <a:fillRect/>
          </a:stretch>
        </p:blipFill>
        <p:spPr>
          <a:xfrm>
            <a:off x="4514910" y="1814463"/>
            <a:ext cx="3822194" cy="2546350"/>
          </a:xfrm>
        </p:spPr>
      </p:pic>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107504" y="897562"/>
            <a:ext cx="7696200" cy="477054"/>
          </a:xfrm>
          <a:prstGeom prst="rect">
            <a:avLst/>
          </a:prstGeom>
          <a:noFill/>
        </p:spPr>
        <p:txBody>
          <a:bodyPr wrap="square" rtlCol="0">
            <a:spAutoFit/>
          </a:bodyPr>
          <a:lstStyle/>
          <a:p>
            <a:r>
              <a:rPr lang="es-ES_tradnl" sz="2400" b="1" dirty="0">
                <a:solidFill>
                  <a:srgbClr val="3B358C"/>
                </a:solidFill>
                <a:latin typeface="+mj-lt"/>
                <a:ea typeface="Open sans" panose="020B0606030504020204" pitchFamily="34" charset="0"/>
                <a:cs typeface="Open sans" panose="020B0606030504020204" pitchFamily="34" charset="0"/>
              </a:rPr>
              <a:t>La interpretación del art. 151.2 LEC </a:t>
            </a: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12" name="Marcador de contenido 5">
            <a:extLst>
              <a:ext uri="{FF2B5EF4-FFF2-40B4-BE49-F238E27FC236}">
                <a16:creationId xmlns:a16="http://schemas.microsoft.com/office/drawing/2014/main" id="{F7433028-B1CF-884C-389F-EBF921299402}"/>
              </a:ext>
            </a:extLst>
          </p:cNvPr>
          <p:cNvGraphicFramePr>
            <a:graphicFrameLocks noGrp="1"/>
          </p:cNvGraphicFramePr>
          <p:nvPr>
            <p:ph idx="1"/>
            <p:extLst>
              <p:ext uri="{D42A27DB-BD31-4B8C-83A1-F6EECF244321}">
                <p14:modId xmlns:p14="http://schemas.microsoft.com/office/powerpoint/2010/main" val="3697415782"/>
              </p:ext>
            </p:extLst>
          </p:nvPr>
        </p:nvGraphicFramePr>
        <p:xfrm>
          <a:off x="35497" y="1491631"/>
          <a:ext cx="9073007" cy="365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393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38666" y="720615"/>
            <a:ext cx="7696200" cy="830997"/>
          </a:xfrm>
          <a:prstGeom prst="rect">
            <a:avLst/>
          </a:prstGeom>
          <a:noFill/>
        </p:spPr>
        <p:txBody>
          <a:bodyPr wrap="square" rtlCol="0">
            <a:spAutoFit/>
          </a:bodyPr>
          <a:lstStyle/>
          <a:p>
            <a:r>
              <a:rPr lang="es-ES_tradnl" sz="2400" b="1" dirty="0">
                <a:solidFill>
                  <a:srgbClr val="3B358C"/>
                </a:solidFill>
                <a:latin typeface="+mj-lt"/>
                <a:ea typeface="Open sans" panose="020B0606030504020204" pitchFamily="34" charset="0"/>
                <a:cs typeface="Open sans" panose="020B0606030504020204" pitchFamily="34" charset="0"/>
              </a:rPr>
              <a:t>Notificaciones a abogados, graduados sociales, partes con deber de comunicación electrónica…  </a:t>
            </a: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12" name="Marcador de contenido 5">
            <a:extLst>
              <a:ext uri="{FF2B5EF4-FFF2-40B4-BE49-F238E27FC236}">
                <a16:creationId xmlns:a16="http://schemas.microsoft.com/office/drawing/2014/main" id="{F7433028-B1CF-884C-389F-EBF921299402}"/>
              </a:ext>
            </a:extLst>
          </p:cNvPr>
          <p:cNvGraphicFramePr>
            <a:graphicFrameLocks noGrp="1"/>
          </p:cNvGraphicFramePr>
          <p:nvPr>
            <p:ph idx="1"/>
            <p:extLst>
              <p:ext uri="{D42A27DB-BD31-4B8C-83A1-F6EECF244321}">
                <p14:modId xmlns:p14="http://schemas.microsoft.com/office/powerpoint/2010/main" val="492177654"/>
              </p:ext>
            </p:extLst>
          </p:nvPr>
        </p:nvGraphicFramePr>
        <p:xfrm>
          <a:off x="35497" y="1491631"/>
          <a:ext cx="9073007" cy="3651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824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107504" y="663469"/>
            <a:ext cx="7696200" cy="830997"/>
          </a:xfrm>
          <a:prstGeom prst="rect">
            <a:avLst/>
          </a:prstGeom>
          <a:noFill/>
        </p:spPr>
        <p:txBody>
          <a:bodyPr wrap="square" rtlCol="0">
            <a:spAutoFit/>
          </a:bodyPr>
          <a:lstStyle/>
          <a:p>
            <a:r>
              <a:rPr lang="es-ES_tradnl" sz="2400" b="1" dirty="0">
                <a:solidFill>
                  <a:srgbClr val="3B358C"/>
                </a:solidFill>
                <a:latin typeface="+mj-lt"/>
                <a:ea typeface="Open sans" panose="020B0606030504020204" pitchFamily="34" charset="0"/>
                <a:cs typeface="Open sans" panose="020B0606030504020204" pitchFamily="34" charset="0"/>
              </a:rPr>
              <a:t>La interpretación del art. 151.2 LEC. Presunción de seguridad  del sistema </a:t>
            </a: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13" name="Marcador de contenido 5">
            <a:extLst>
              <a:ext uri="{FF2B5EF4-FFF2-40B4-BE49-F238E27FC236}">
                <a16:creationId xmlns:a16="http://schemas.microsoft.com/office/drawing/2014/main" id="{AF2DD9EF-64C7-D38A-72AF-B992D130F7B3}"/>
              </a:ext>
            </a:extLst>
          </p:cNvPr>
          <p:cNvGraphicFramePr>
            <a:graphicFrameLocks noGrp="1"/>
          </p:cNvGraphicFramePr>
          <p:nvPr>
            <p:ph idx="1"/>
            <p:extLst>
              <p:ext uri="{D42A27DB-BD31-4B8C-83A1-F6EECF244321}">
                <p14:modId xmlns:p14="http://schemas.microsoft.com/office/powerpoint/2010/main" val="907211575"/>
              </p:ext>
            </p:extLst>
          </p:nvPr>
        </p:nvGraphicFramePr>
        <p:xfrm>
          <a:off x="457200" y="1563638"/>
          <a:ext cx="8229600" cy="3030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79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107504" y="663469"/>
            <a:ext cx="7696200" cy="461665"/>
          </a:xfrm>
          <a:prstGeom prst="rect">
            <a:avLst/>
          </a:prstGeom>
          <a:noFill/>
        </p:spPr>
        <p:txBody>
          <a:bodyPr wrap="square" rtlCol="0">
            <a:spAutoFit/>
          </a:bodyPr>
          <a:lstStyle/>
          <a:p>
            <a:r>
              <a:rPr lang="es-ES_tradnl" sz="2400" b="1" dirty="0">
                <a:solidFill>
                  <a:srgbClr val="3B358C"/>
                </a:solidFill>
                <a:latin typeface="+mj-lt"/>
                <a:ea typeface="Open sans" panose="020B0606030504020204" pitchFamily="34" charset="0"/>
                <a:cs typeface="Open sans" panose="020B0606030504020204" pitchFamily="34" charset="0"/>
              </a:rPr>
              <a:t>Las incidencias de </a:t>
            </a:r>
            <a:r>
              <a:rPr lang="es-ES_tradnl" sz="2400" b="1" dirty="0" err="1">
                <a:solidFill>
                  <a:srgbClr val="3B358C"/>
                </a:solidFill>
                <a:latin typeface="+mj-lt"/>
                <a:ea typeface="Open sans" panose="020B0606030504020204" pitchFamily="34" charset="0"/>
                <a:cs typeface="Open sans" panose="020B0606030504020204" pitchFamily="34" charset="0"/>
              </a:rPr>
              <a:t>LexNET</a:t>
            </a:r>
            <a:endParaRPr lang="es-ES_tradnl" sz="2400" b="1" dirty="0">
              <a:solidFill>
                <a:srgbClr val="3B358C"/>
              </a:solidFill>
              <a:latin typeface="+mj-lt"/>
              <a:ea typeface="Open sans" panose="020B0606030504020204" pitchFamily="34" charset="0"/>
              <a:cs typeface="Open sans" panose="020B0606030504020204" pitchFamily="34" charset="0"/>
            </a:endParaRP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13" name="Marcador de contenido 5">
            <a:extLst>
              <a:ext uri="{FF2B5EF4-FFF2-40B4-BE49-F238E27FC236}">
                <a16:creationId xmlns:a16="http://schemas.microsoft.com/office/drawing/2014/main" id="{AF2DD9EF-64C7-D38A-72AF-B992D130F7B3}"/>
              </a:ext>
            </a:extLst>
          </p:cNvPr>
          <p:cNvGraphicFramePr>
            <a:graphicFrameLocks noGrp="1"/>
          </p:cNvGraphicFramePr>
          <p:nvPr>
            <p:ph idx="1"/>
            <p:extLst>
              <p:ext uri="{D42A27DB-BD31-4B8C-83A1-F6EECF244321}">
                <p14:modId xmlns:p14="http://schemas.microsoft.com/office/powerpoint/2010/main" val="964274712"/>
              </p:ext>
            </p:extLst>
          </p:nvPr>
        </p:nvGraphicFramePr>
        <p:xfrm>
          <a:off x="457200" y="1203598"/>
          <a:ext cx="8003232" cy="3390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2268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107504" y="663469"/>
            <a:ext cx="7696200" cy="461665"/>
          </a:xfrm>
          <a:prstGeom prst="rect">
            <a:avLst/>
          </a:prstGeom>
          <a:noFill/>
        </p:spPr>
        <p:txBody>
          <a:bodyPr wrap="square" rtlCol="0">
            <a:spAutoFit/>
          </a:bodyPr>
          <a:lstStyle/>
          <a:p>
            <a:r>
              <a:rPr lang="es-ES_tradnl" sz="2400" b="1" dirty="0">
                <a:solidFill>
                  <a:srgbClr val="3B358C"/>
                </a:solidFill>
                <a:latin typeface="+mj-lt"/>
                <a:ea typeface="Open sans" panose="020B0606030504020204" pitchFamily="34" charset="0"/>
                <a:cs typeface="Open sans" panose="020B0606030504020204" pitchFamily="34" charset="0"/>
              </a:rPr>
              <a:t>Las incidencias de </a:t>
            </a:r>
            <a:r>
              <a:rPr lang="es-ES_tradnl" sz="2400" b="1" dirty="0" err="1">
                <a:solidFill>
                  <a:srgbClr val="3B358C"/>
                </a:solidFill>
                <a:latin typeface="+mj-lt"/>
                <a:ea typeface="Open sans" panose="020B0606030504020204" pitchFamily="34" charset="0"/>
                <a:cs typeface="Open sans" panose="020B0606030504020204" pitchFamily="34" charset="0"/>
              </a:rPr>
              <a:t>LexNET</a:t>
            </a:r>
            <a:r>
              <a:rPr lang="es-ES_tradnl" sz="2400" b="1" dirty="0">
                <a:solidFill>
                  <a:srgbClr val="3B358C"/>
                </a:solidFill>
                <a:latin typeface="+mj-lt"/>
                <a:ea typeface="Open sans" panose="020B0606030504020204" pitchFamily="34" charset="0"/>
                <a:cs typeface="Open sans" panose="020B0606030504020204" pitchFamily="34" charset="0"/>
              </a:rPr>
              <a:t>: sitio web de consulta pública </a:t>
            </a: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8" name="CuadroTexto 7">
            <a:extLst>
              <a:ext uri="{FF2B5EF4-FFF2-40B4-BE49-F238E27FC236}">
                <a16:creationId xmlns:a16="http://schemas.microsoft.com/office/drawing/2014/main" id="{08D94697-C9F3-9627-8019-B366284C7789}"/>
              </a:ext>
            </a:extLst>
          </p:cNvPr>
          <p:cNvSpPr txBox="1"/>
          <p:nvPr/>
        </p:nvSpPr>
        <p:spPr>
          <a:xfrm>
            <a:off x="189856" y="1160439"/>
            <a:ext cx="8496944" cy="369332"/>
          </a:xfrm>
          <a:prstGeom prst="rect">
            <a:avLst/>
          </a:prstGeom>
          <a:noFill/>
        </p:spPr>
        <p:txBody>
          <a:bodyPr wrap="square">
            <a:spAutoFit/>
          </a:bodyPr>
          <a:lstStyle/>
          <a:p>
            <a:r>
              <a:rPr lang="es-ES" dirty="0">
                <a:hlinkClick r:id="rId2"/>
              </a:rPr>
              <a:t>https://lexnetjusticia.gob.es/justificantes-lexnet</a:t>
            </a:r>
            <a:endParaRPr lang="es-ES" dirty="0"/>
          </a:p>
        </p:txBody>
      </p:sp>
      <p:pic>
        <p:nvPicPr>
          <p:cNvPr id="6" name="Marcador de contenido 5">
            <a:extLst>
              <a:ext uri="{FF2B5EF4-FFF2-40B4-BE49-F238E27FC236}">
                <a16:creationId xmlns:a16="http://schemas.microsoft.com/office/drawing/2014/main" id="{ABBC7640-9FD6-C43B-D4DB-F0104275A92C}"/>
              </a:ext>
            </a:extLst>
          </p:cNvPr>
          <p:cNvPicPr>
            <a:picLocks noGrp="1" noChangeAspect="1"/>
          </p:cNvPicPr>
          <p:nvPr>
            <p:ph idx="1"/>
          </p:nvPr>
        </p:nvPicPr>
        <p:blipFill>
          <a:blip r:embed="rId3"/>
          <a:stretch>
            <a:fillRect/>
          </a:stretch>
        </p:blipFill>
        <p:spPr>
          <a:xfrm>
            <a:off x="1081" y="1707654"/>
            <a:ext cx="9142919" cy="3168352"/>
          </a:xfrm>
          <a:prstGeom prst="rect">
            <a:avLst/>
          </a:prstGeom>
        </p:spPr>
      </p:pic>
    </p:spTree>
    <p:extLst>
      <p:ext uri="{BB962C8B-B14F-4D97-AF65-F5344CB8AC3E}">
        <p14:creationId xmlns:p14="http://schemas.microsoft.com/office/powerpoint/2010/main" val="1846230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913FD0B-EFC2-0A24-B3D2-5E81732BFEB2}"/>
              </a:ext>
            </a:extLst>
          </p:cNvPr>
          <p:cNvSpPr txBox="1"/>
          <p:nvPr/>
        </p:nvSpPr>
        <p:spPr>
          <a:xfrm>
            <a:off x="107504" y="663470"/>
            <a:ext cx="8856984" cy="707886"/>
          </a:xfrm>
          <a:prstGeom prst="rect">
            <a:avLst/>
          </a:prstGeom>
          <a:noFill/>
        </p:spPr>
        <p:txBody>
          <a:bodyPr wrap="square" rtlCol="0">
            <a:spAutoFit/>
          </a:bodyPr>
          <a:lstStyle/>
          <a:p>
            <a:r>
              <a:rPr lang="es-ES_tradnl" sz="2000" b="1" dirty="0">
                <a:solidFill>
                  <a:srgbClr val="3B358C"/>
                </a:solidFill>
                <a:latin typeface="+mj-lt"/>
                <a:ea typeface="Open sans" panose="020B0606030504020204" pitchFamily="34" charset="0"/>
                <a:cs typeface="Open sans" panose="020B0606030504020204" pitchFamily="34" charset="0"/>
              </a:rPr>
              <a:t>Las incidencias de </a:t>
            </a:r>
            <a:r>
              <a:rPr lang="es-ES_tradnl" sz="2000" b="1" dirty="0" err="1">
                <a:solidFill>
                  <a:srgbClr val="3B358C"/>
                </a:solidFill>
                <a:latin typeface="+mj-lt"/>
                <a:ea typeface="Open sans" panose="020B0606030504020204" pitchFamily="34" charset="0"/>
                <a:cs typeface="Open sans" panose="020B0606030504020204" pitchFamily="34" charset="0"/>
              </a:rPr>
              <a:t>LexNET</a:t>
            </a:r>
            <a:r>
              <a:rPr lang="es-ES_tradnl" sz="2000" b="1" dirty="0">
                <a:solidFill>
                  <a:srgbClr val="3B358C"/>
                </a:solidFill>
                <a:latin typeface="+mj-lt"/>
                <a:ea typeface="Open sans" panose="020B0606030504020204" pitchFamily="34" charset="0"/>
                <a:cs typeface="Open sans" panose="020B0606030504020204" pitchFamily="34" charset="0"/>
              </a:rPr>
              <a:t>: envíos rechazados. Doctrina de la Sala 4ª: </a:t>
            </a:r>
            <a:r>
              <a:rPr lang="es-ES" sz="2000" b="1" dirty="0">
                <a:solidFill>
                  <a:srgbClr val="3B358C"/>
                </a:solidFill>
                <a:latin typeface="+mj-lt"/>
                <a:ea typeface="Open sans" panose="020B0606030504020204" pitchFamily="34" charset="0"/>
                <a:cs typeface="Open sans" panose="020B0606030504020204" pitchFamily="34" charset="0"/>
              </a:rPr>
              <a:t>AATS de 16 de marzo de 2022 (R. 3102/2021) y 7 de junio de 2022 (R. 1294/2021</a:t>
            </a:r>
            <a:r>
              <a:rPr lang="es-ES_tradnl" sz="2000" b="1" dirty="0">
                <a:solidFill>
                  <a:srgbClr val="3B358C"/>
                </a:solidFill>
                <a:latin typeface="+mj-lt"/>
                <a:ea typeface="Open sans" panose="020B0606030504020204" pitchFamily="34" charset="0"/>
                <a:cs typeface="Open sans" panose="020B0606030504020204" pitchFamily="34" charset="0"/>
              </a:rPr>
              <a:t>) </a:t>
            </a:r>
          </a:p>
        </p:txBody>
      </p:sp>
      <p:sp>
        <p:nvSpPr>
          <p:cNvPr id="9" name="CuadroTexto 8">
            <a:extLst>
              <a:ext uri="{FF2B5EF4-FFF2-40B4-BE49-F238E27FC236}">
                <a16:creationId xmlns:a16="http://schemas.microsoft.com/office/drawing/2014/main" id="{4443EDA4-03BD-D514-B2B9-AD82E58CA43A}"/>
              </a:ext>
            </a:extLst>
          </p:cNvPr>
          <p:cNvSpPr txBox="1"/>
          <p:nvPr/>
        </p:nvSpPr>
        <p:spPr>
          <a:xfrm>
            <a:off x="3048000" y="21100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0" name="CuadroTexto 9">
            <a:extLst>
              <a:ext uri="{FF2B5EF4-FFF2-40B4-BE49-F238E27FC236}">
                <a16:creationId xmlns:a16="http://schemas.microsoft.com/office/drawing/2014/main" id="{4D460CAD-B6AC-3779-FF95-788B34C2D197}"/>
              </a:ext>
            </a:extLst>
          </p:cNvPr>
          <p:cNvSpPr txBox="1"/>
          <p:nvPr/>
        </p:nvSpPr>
        <p:spPr>
          <a:xfrm>
            <a:off x="3048000" y="3105150"/>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sp>
        <p:nvSpPr>
          <p:cNvPr id="11" name="CuadroTexto 10">
            <a:extLst>
              <a:ext uri="{FF2B5EF4-FFF2-40B4-BE49-F238E27FC236}">
                <a16:creationId xmlns:a16="http://schemas.microsoft.com/office/drawing/2014/main" id="{6F4CDD59-C2AE-57CD-ED7C-EA0DC7910B9F}"/>
              </a:ext>
            </a:extLst>
          </p:cNvPr>
          <p:cNvSpPr txBox="1"/>
          <p:nvPr/>
        </p:nvSpPr>
        <p:spPr>
          <a:xfrm>
            <a:off x="3048000" y="4091285"/>
            <a:ext cx="3048000" cy="461665"/>
          </a:xfrm>
          <a:prstGeom prst="rect">
            <a:avLst/>
          </a:prstGeom>
          <a:noFill/>
        </p:spPr>
        <p:txBody>
          <a:bodyPr wrap="square" rtlCol="0">
            <a:spAutoFit/>
          </a:bodyPr>
          <a:lstStyle/>
          <a:p>
            <a:pPr algn="ctr"/>
            <a:r>
              <a:rPr lang="es-ES_tradnl" sz="2400" b="1" cap="all" dirty="0">
                <a:solidFill>
                  <a:schemeClr val="bg1"/>
                </a:solidFill>
                <a:latin typeface="+mj-lt"/>
                <a:ea typeface="Open sans" panose="020B0606030504020204" pitchFamily="34" charset="0"/>
                <a:cs typeface="Open sans" panose="020B0606030504020204" pitchFamily="34" charset="0"/>
              </a:rPr>
              <a:t>Texto realzado</a:t>
            </a:r>
          </a:p>
        </p:txBody>
      </p:sp>
      <p:graphicFrame>
        <p:nvGraphicFramePr>
          <p:cNvPr id="5" name="Tabla 6">
            <a:extLst>
              <a:ext uri="{FF2B5EF4-FFF2-40B4-BE49-F238E27FC236}">
                <a16:creationId xmlns:a16="http://schemas.microsoft.com/office/drawing/2014/main" id="{667BA289-9D44-35B9-4E95-2E50423965C3}"/>
              </a:ext>
            </a:extLst>
          </p:cNvPr>
          <p:cNvGraphicFramePr>
            <a:graphicFrameLocks noGrp="1"/>
          </p:cNvGraphicFramePr>
          <p:nvPr>
            <p:ph idx="1"/>
            <p:extLst>
              <p:ext uri="{D42A27DB-BD31-4B8C-83A1-F6EECF244321}">
                <p14:modId xmlns:p14="http://schemas.microsoft.com/office/powerpoint/2010/main" val="3093324031"/>
              </p:ext>
            </p:extLst>
          </p:nvPr>
        </p:nvGraphicFramePr>
        <p:xfrm>
          <a:off x="17734" y="1371356"/>
          <a:ext cx="9090770" cy="3837411"/>
        </p:xfrm>
        <a:graphic>
          <a:graphicData uri="http://schemas.openxmlformats.org/drawingml/2006/table">
            <a:tbl>
              <a:tblPr firstRow="1" bandRow="1">
                <a:tableStyleId>{5C22544A-7EE6-4342-B048-85BDC9FD1C3A}</a:tableStyleId>
              </a:tblPr>
              <a:tblGrid>
                <a:gridCol w="9090770">
                  <a:extLst>
                    <a:ext uri="{9D8B030D-6E8A-4147-A177-3AD203B41FA5}">
                      <a16:colId xmlns:a16="http://schemas.microsoft.com/office/drawing/2014/main" val="1639766946"/>
                    </a:ext>
                  </a:extLst>
                </a:gridCol>
              </a:tblGrid>
              <a:tr h="668066">
                <a:tc>
                  <a:txBody>
                    <a:bodyPr/>
                    <a:lstStyle/>
                    <a:p>
                      <a:r>
                        <a:rPr lang="es-ES" sz="1800" b="0" kern="1200" dirty="0">
                          <a:solidFill>
                            <a:schemeClr val="tx1"/>
                          </a:solidFill>
                          <a:effectLst/>
                          <a:latin typeface="+mn-lt"/>
                          <a:ea typeface="+mn-ea"/>
                          <a:cs typeface="+mn-cs"/>
                        </a:rPr>
                        <a:t>1.- El envío de un correo electrónico por el órgano judicial a la parte (art. 152.2 in fine) no es preceptivo, y su omisión no afecta a la validez del rechazo </a:t>
                      </a:r>
                      <a:endParaRPr lang="es-ES" b="0" dirty="0">
                        <a:solidFill>
                          <a:schemeClr val="tx1"/>
                        </a:solidFill>
                      </a:endParaRPr>
                    </a:p>
                  </a:txBody>
                  <a:tcPr/>
                </a:tc>
                <a:extLst>
                  <a:ext uri="{0D108BD9-81ED-4DB2-BD59-A6C34878D82A}">
                    <a16:rowId xmlns:a16="http://schemas.microsoft.com/office/drawing/2014/main" val="2037645356"/>
                  </a:ext>
                </a:extLst>
              </a:tr>
              <a:tr h="687957">
                <a:tc>
                  <a:txBody>
                    <a:bodyPr/>
                    <a:lstStyle/>
                    <a:p>
                      <a:r>
                        <a:rPr lang="es-ES" sz="1800" b="0" kern="1200" dirty="0">
                          <a:solidFill>
                            <a:schemeClr val="dk1"/>
                          </a:solidFill>
                          <a:effectLst/>
                          <a:latin typeface="+mn-lt"/>
                          <a:ea typeface="+mn-ea"/>
                          <a:cs typeface="+mn-cs"/>
                        </a:rPr>
                        <a:t>2.- El órgano judicial no siempre tiene conocimiento de dicho rechazo, lo que en tales supuestos hace inviable cualquier actuación por su parte.</a:t>
                      </a:r>
                      <a:endParaRPr lang="es-ES" b="0" dirty="0"/>
                    </a:p>
                  </a:txBody>
                  <a:tcPr/>
                </a:tc>
                <a:extLst>
                  <a:ext uri="{0D108BD9-81ED-4DB2-BD59-A6C34878D82A}">
                    <a16:rowId xmlns:a16="http://schemas.microsoft.com/office/drawing/2014/main" val="460360912"/>
                  </a:ext>
                </a:extLst>
              </a:tr>
              <a:tr h="1240694">
                <a:tc>
                  <a:txBody>
                    <a:bodyPr/>
                    <a:lstStyle/>
                    <a:p>
                      <a:r>
                        <a:rPr lang="es-ES" sz="1800" b="0" kern="1200" dirty="0">
                          <a:solidFill>
                            <a:schemeClr val="dk1"/>
                          </a:solidFill>
                          <a:effectLst/>
                          <a:latin typeface="+mn-lt"/>
                          <a:ea typeface="+mn-ea"/>
                          <a:cs typeface="+mn-cs"/>
                        </a:rPr>
                        <a:t>3.- El sistema </a:t>
                      </a:r>
                      <a:r>
                        <a:rPr lang="es-ES" sz="1800" b="0" kern="1200" dirty="0" err="1">
                          <a:solidFill>
                            <a:schemeClr val="dk1"/>
                          </a:solidFill>
                          <a:effectLst/>
                          <a:latin typeface="+mn-lt"/>
                          <a:ea typeface="+mn-ea"/>
                          <a:cs typeface="+mn-cs"/>
                        </a:rPr>
                        <a:t>LexNET</a:t>
                      </a:r>
                      <a:r>
                        <a:rPr lang="es-ES" sz="1800" b="0" kern="1200" dirty="0">
                          <a:solidFill>
                            <a:schemeClr val="dk1"/>
                          </a:solidFill>
                          <a:effectLst/>
                          <a:latin typeface="+mn-lt"/>
                          <a:ea typeface="+mn-ea"/>
                          <a:cs typeface="+mn-cs"/>
                        </a:rPr>
                        <a:t> contempla la comunicación al usuario del error (art. 17.5 RD 1065/2015). Compete al usuario verificar mediante el acceso a su buzón la correcta tramitación de sus presentaciones, así como los efectos de las presentaciones incorrectas. Procuradores: al día siguiente de la recepción; abogados: a los tres días </a:t>
                      </a:r>
                      <a:endParaRPr lang="es-ES" b="0" dirty="0"/>
                    </a:p>
                  </a:txBody>
                  <a:tcPr/>
                </a:tc>
                <a:extLst>
                  <a:ext uri="{0D108BD9-81ED-4DB2-BD59-A6C34878D82A}">
                    <a16:rowId xmlns:a16="http://schemas.microsoft.com/office/drawing/2014/main" val="1153267186"/>
                  </a:ext>
                </a:extLst>
              </a:tr>
              <a:tr h="124069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800" b="0" kern="1200" dirty="0">
                          <a:solidFill>
                            <a:schemeClr val="dk1"/>
                          </a:solidFill>
                          <a:effectLst/>
                          <a:latin typeface="+mn-lt"/>
                          <a:ea typeface="+mn-ea"/>
                          <a:cs typeface="+mn-cs"/>
                        </a:rPr>
                        <a:t>4.-Cuando el rechazo del envío obedezca a errores subsanables, se debe subsanar en el plazo previsto en las normas procesales al efecto, a los que se suma el día de gracia. Transcurrido dichos plazos, la subsanación se entenderá hecha fuera de plazo</a:t>
                      </a:r>
                    </a:p>
                    <a:p>
                      <a:endParaRPr lang="es-ES" b="0" dirty="0"/>
                    </a:p>
                  </a:txBody>
                  <a:tcPr/>
                </a:tc>
                <a:extLst>
                  <a:ext uri="{0D108BD9-81ED-4DB2-BD59-A6C34878D82A}">
                    <a16:rowId xmlns:a16="http://schemas.microsoft.com/office/drawing/2014/main" val="3747290427"/>
                  </a:ext>
                </a:extLst>
              </a:tr>
            </a:tbl>
          </a:graphicData>
        </a:graphic>
      </p:graphicFrame>
    </p:spTree>
    <p:extLst>
      <p:ext uri="{BB962C8B-B14F-4D97-AF65-F5344CB8AC3E}">
        <p14:creationId xmlns:p14="http://schemas.microsoft.com/office/powerpoint/2010/main" val="9598071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1202D9A3AEEB594C8C5C0C27FBC59BA0" ma:contentTypeVersion="14" ma:contentTypeDescription="Crear nuevo documento." ma:contentTypeScope="" ma:versionID="4fe53daacf74eefc32f917ca23098848">
  <xsd:schema xmlns:xsd="http://www.w3.org/2001/XMLSchema" xmlns:xs="http://www.w3.org/2001/XMLSchema" xmlns:p="http://schemas.microsoft.com/office/2006/metadata/properties" xmlns:ns3="d21d60cf-e4df-4a8d-a275-f8c60203319a" xmlns:ns4="bd42c4e3-7c42-437d-b5e4-db0a8d9e91ef" targetNamespace="http://schemas.microsoft.com/office/2006/metadata/properties" ma:root="true" ma:fieldsID="ba0fc244ba6194785dc463206ccc9ee7" ns3:_="" ns4:_="">
    <xsd:import namespace="d21d60cf-e4df-4a8d-a275-f8c60203319a"/>
    <xsd:import namespace="bd42c4e3-7c42-437d-b5e4-db0a8d9e91e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d60cf-e4df-4a8d-a275-f8c6020331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2c4e3-7c42-437d-b5e4-db0a8d9e91ef" elementFormDefault="qualified">
    <xsd:import namespace="http://schemas.microsoft.com/office/2006/documentManagement/types"/>
    <xsd:import namespace="http://schemas.microsoft.com/office/infopath/2007/PartnerControls"/>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element name="SharingHintHash" ma:index="20"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3AD672-925F-4AA7-9D90-5226810F464B}">
  <ds:schemaRefs>
    <ds:schemaRef ds:uri="http://schemas.microsoft.com/sharepoint/v3/contenttype/forms"/>
  </ds:schemaRefs>
</ds:datastoreItem>
</file>

<file path=customXml/itemProps2.xml><?xml version="1.0" encoding="utf-8"?>
<ds:datastoreItem xmlns:ds="http://schemas.openxmlformats.org/officeDocument/2006/customXml" ds:itemID="{78294FB9-3EF5-4CFC-9CC3-F447A33D7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d60cf-e4df-4a8d-a275-f8c60203319a"/>
    <ds:schemaRef ds:uri="bd42c4e3-7c42-437d-b5e4-db0a8d9e91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5CCB82-37F7-4F6F-B3FD-3BA901B33B33}">
  <ds:schemaRefs>
    <ds:schemaRef ds:uri="http://purl.org/dc/dcmitype/"/>
    <ds:schemaRef ds:uri="http://schemas.microsoft.com/office/2006/metadata/properties"/>
    <ds:schemaRef ds:uri="http://schemas.microsoft.com/office/2006/documentManagement/types"/>
    <ds:schemaRef ds:uri="http://purl.org/dc/elements/1.1/"/>
    <ds:schemaRef ds:uri="d21d60cf-e4df-4a8d-a275-f8c60203319a"/>
    <ds:schemaRef ds:uri="http://schemas.microsoft.com/office/infopath/2007/PartnerControls"/>
    <ds:schemaRef ds:uri="http://schemas.openxmlformats.org/package/2006/metadata/core-properties"/>
    <ds:schemaRef ds:uri="bd42c4e3-7c42-437d-b5e4-db0a8d9e91e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525</TotalTime>
  <Words>4621</Words>
  <Application>Microsoft Office PowerPoint</Application>
  <PresentationFormat>Presentación en pantalla (16:9)</PresentationFormat>
  <Paragraphs>246</Paragraphs>
  <Slides>37</Slides>
  <Notes>18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Calibri</vt:lpstr>
      <vt:lpstr>Courier New</vt:lpstr>
      <vt:lpstr>Wingdings</vt:lpstr>
      <vt:lpstr>Tema de Office</vt:lpstr>
      <vt:lpstr>Jurisprudencia de la Sala 1ª del TS sobre plazos procesales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No hay una respuesta única </vt:lpstr>
      <vt:lpstr>Pautas para resolver estas situaciones </vt:lpstr>
      <vt:lpstr>Pautas resumidas en STS 612/2022, de 20 de septiembre</vt:lpstr>
      <vt:lpstr>Presentación de PowerPoint</vt:lpstr>
      <vt:lpstr>Casuística </vt:lpstr>
      <vt:lpstr>Casuística </vt:lpstr>
      <vt:lpstr>Casuística </vt:lpstr>
      <vt:lpstr>Pautas </vt:lpstr>
      <vt:lpstr>Casuística (II) </vt:lpstr>
      <vt:lpstr>Presentación de PowerPoint</vt:lpstr>
      <vt:lpstr>STS 360/2018, de 15 de junio </vt:lpstr>
      <vt:lpstr>Precauciones</vt:lpstr>
      <vt:lpstr>La reforma del art. 135 por Ley 42/2015, de 5 de octubre</vt:lpstr>
      <vt:lpstr>La aplicación del art. 135. 5 a los plazos sustantivos </vt:lpstr>
      <vt:lpstr>La aplicación del art. 135. 5 a los plazos sustantivos </vt:lpstr>
      <vt:lpstr>La aplicación del art. 135. 5 a los plazos sustantivos </vt:lpstr>
      <vt:lpstr>Presentación de PowerPoint</vt:lpstr>
      <vt:lpstr>Régimen especial de subsanación de los recursos presentados ante órgano funcionalmente incompetente </vt:lpstr>
      <vt:lpstr>Síntesis: apurar lo menos posible y buena fe</vt:lpstr>
    </vt:vector>
  </TitlesOfParts>
  <Company>dx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Raquel Blazquez Martin</cp:lastModifiedBy>
  <cp:revision>34</cp:revision>
  <dcterms:created xsi:type="dcterms:W3CDTF">2021-07-07T07:43:49Z</dcterms:created>
  <dcterms:modified xsi:type="dcterms:W3CDTF">2022-11-17T09:18:16Z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0x0101001202D9A3AEEB594C8C5C0C27FBC59BA0</vt:lpwstr>
  </property>
</Properties>
</file>