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7" r:id="rId3"/>
    <p:sldId id="266" r:id="rId4"/>
    <p:sldId id="271" r:id="rId5"/>
    <p:sldId id="270" r:id="rId6"/>
    <p:sldId id="272" r:id="rId7"/>
    <p:sldId id="273" r:id="rId8"/>
    <p:sldId id="274" r:id="rId9"/>
    <p:sldId id="275" r:id="rId10"/>
    <p:sldId id="268" r:id="rId11"/>
    <p:sldId id="281" r:id="rId12"/>
    <p:sldId id="276" r:id="rId13"/>
    <p:sldId id="277" r:id="rId14"/>
    <p:sldId id="269" r:id="rId15"/>
    <p:sldId id="258" r:id="rId16"/>
    <p:sldId id="278" r:id="rId17"/>
    <p:sldId id="279" r:id="rId18"/>
    <p:sldId id="280" r:id="rId19"/>
    <p:sldId id="260" r:id="rId20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0027" autoAdjust="0"/>
  </p:normalViewPr>
  <p:slideViewPr>
    <p:cSldViewPr snapToObjects="1" showGuides="1">
      <p:cViewPr varScale="1">
        <p:scale>
          <a:sx n="91" d="100"/>
          <a:sy n="91" d="100"/>
        </p:scale>
        <p:origin x="1210" y="67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2C3F-1AE8-47CA-995F-C4314DFC540A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294F4-A06A-49C2-9CDF-3EF51A38A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36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294F4-A06A-49C2-9CDF-3EF51A38A80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05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294F4-A06A-49C2-9CDF-3EF51A38A80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294F4-A06A-49C2-9CDF-3EF51A38A80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76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cláusula rebus sic </a:t>
            </a:r>
            <a:r>
              <a:rPr lang="es-ES" sz="2800" b="1" dirty="0" err="1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stantibus</a:t>
            </a:r>
            <a:r>
              <a:rPr lang="es-ES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su alcance real</a:t>
            </a: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3"/>
            <a:ext cx="3733800" cy="495300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Lis Paula SAN MIGUEL PRADERA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Profesora titular de Derecho civil Universidad Autónoma de Madrid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EA8E6C-48D4-C8BA-DDB8-D2458D6DAF62}"/>
              </a:ext>
            </a:extLst>
          </p:cNvPr>
          <p:cNvSpPr txBox="1"/>
          <p:nvPr/>
        </p:nvSpPr>
        <p:spPr>
          <a:xfrm>
            <a:off x="5410200" y="25717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ESPACIO PARA UNA IMAGEN O GRÁFICA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F9C168-A833-34C7-5BF0-70299744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23" y="411510"/>
            <a:ext cx="3493765" cy="480151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5BFF06F-6BE4-AEF5-4377-682E30E9EE7C}"/>
              </a:ext>
            </a:extLst>
          </p:cNvPr>
          <p:cNvSpPr txBox="1"/>
          <p:nvPr/>
        </p:nvSpPr>
        <p:spPr>
          <a:xfrm>
            <a:off x="6228184" y="372561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IS </a:t>
            </a:r>
            <a:r>
              <a:rPr lang="es-ES" b="1" dirty="0"/>
              <a:t>STILL</a:t>
            </a:r>
            <a:r>
              <a:rPr lang="es-ES" b="1" dirty="0">
                <a:solidFill>
                  <a:srgbClr val="FF0000"/>
                </a:solidFill>
              </a:rPr>
              <a:t> “DIFFERENT”</a:t>
            </a:r>
            <a:r>
              <a:rPr lang="es-ES" dirty="0"/>
              <a:t>!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C25626-D621-5885-D3D6-C9803AE7B8D3}"/>
              </a:ext>
            </a:extLst>
          </p:cNvPr>
          <p:cNvSpPr/>
          <p:nvPr/>
        </p:nvSpPr>
        <p:spPr>
          <a:xfrm>
            <a:off x="-36512" y="1347614"/>
            <a:ext cx="5562600" cy="83820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DA6243-98B0-1B5F-14D6-6F184D8D1ABE}"/>
              </a:ext>
            </a:extLst>
          </p:cNvPr>
          <p:cNvSpPr txBox="1"/>
          <p:nvPr/>
        </p:nvSpPr>
        <p:spPr>
          <a:xfrm>
            <a:off x="1115616" y="149163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PreSENTE</a:t>
            </a:r>
            <a:endParaRPr lang="es-ES_tradnl" sz="2400" b="1" cap="all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09600" y="2025774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aplicación de la Cláusula por el TS: ¿Hablaremos de una cuarta </a:t>
            </a:r>
            <a:r>
              <a:rPr lang="es-ES_tradnl" sz="2500" b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etapa tras la COVID-19? 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13FD0B-EFC2-0A24-B3D2-5E81732BFEB2}"/>
              </a:ext>
            </a:extLst>
          </p:cNvPr>
          <p:cNvSpPr txBox="1"/>
          <p:nvPr/>
        </p:nvSpPr>
        <p:spPr>
          <a:xfrm>
            <a:off x="609600" y="1374616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Opción para textos realzados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92160AA-0CAB-C284-9247-E8ECD0DF9CE2}"/>
              </a:ext>
            </a:extLst>
          </p:cNvPr>
          <p:cNvSpPr/>
          <p:nvPr/>
        </p:nvSpPr>
        <p:spPr>
          <a:xfrm>
            <a:off x="179512" y="1984598"/>
            <a:ext cx="4032448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78402-661D-AB8B-64EB-C27D1FCCD05E}"/>
              </a:ext>
            </a:extLst>
          </p:cNvPr>
          <p:cNvSpPr/>
          <p:nvPr/>
        </p:nvSpPr>
        <p:spPr>
          <a:xfrm>
            <a:off x="179512" y="2975198"/>
            <a:ext cx="4032448" cy="83820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2679C2-E272-145B-7473-B5B405EDA576}"/>
              </a:ext>
            </a:extLst>
          </p:cNvPr>
          <p:cNvSpPr/>
          <p:nvPr/>
        </p:nvSpPr>
        <p:spPr>
          <a:xfrm>
            <a:off x="161528" y="3965798"/>
            <a:ext cx="4050432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43EDA4-03BD-D514-B2B9-AD82E58CA43A}"/>
              </a:ext>
            </a:extLst>
          </p:cNvPr>
          <p:cNvSpPr txBox="1"/>
          <p:nvPr/>
        </p:nvSpPr>
        <p:spPr>
          <a:xfrm>
            <a:off x="683568" y="21100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italiano (1942)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60CAD-B6AC-3779-FF95-788B34C2D197}"/>
              </a:ext>
            </a:extLst>
          </p:cNvPr>
          <p:cNvSpPr txBox="1"/>
          <p:nvPr/>
        </p:nvSpPr>
        <p:spPr>
          <a:xfrm>
            <a:off x="587896" y="31051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PORTUGUÉS (1966)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4CDD59-C2AE-57CD-ED7C-EA0DC7910B9F}"/>
              </a:ext>
            </a:extLst>
          </p:cNvPr>
          <p:cNvSpPr txBox="1"/>
          <p:nvPr/>
        </p:nvSpPr>
        <p:spPr>
          <a:xfrm>
            <a:off x="755576" y="40912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HOLANDÉS (1992)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94E617E-C145-9818-0BE5-2061A1B47F16}"/>
              </a:ext>
            </a:extLst>
          </p:cNvPr>
          <p:cNvSpPr/>
          <p:nvPr/>
        </p:nvSpPr>
        <p:spPr>
          <a:xfrm>
            <a:off x="4554016" y="1995686"/>
            <a:ext cx="4050432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64903A-5A14-4EAE-86F8-E71273D39462}"/>
              </a:ext>
            </a:extLst>
          </p:cNvPr>
          <p:cNvSpPr txBox="1"/>
          <p:nvPr/>
        </p:nvSpPr>
        <p:spPr>
          <a:xfrm>
            <a:off x="4980384" y="21100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ALEMÁN (2001)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1D1ED4-2781-3553-C400-2EF836248D36}"/>
              </a:ext>
            </a:extLst>
          </p:cNvPr>
          <p:cNvSpPr/>
          <p:nvPr/>
        </p:nvSpPr>
        <p:spPr>
          <a:xfrm>
            <a:off x="4572000" y="2957686"/>
            <a:ext cx="4032448" cy="83820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7169BA-8FEF-C5C8-4DD9-D6AF3208E1BB}"/>
              </a:ext>
            </a:extLst>
          </p:cNvPr>
          <p:cNvSpPr txBox="1"/>
          <p:nvPr/>
        </p:nvSpPr>
        <p:spPr>
          <a:xfrm>
            <a:off x="5052392" y="307580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FRANCÉS (2016)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DAC0A9-5FD6-EE4B-DDFE-CB0D132BE3AA}"/>
              </a:ext>
            </a:extLst>
          </p:cNvPr>
          <p:cNvSpPr/>
          <p:nvPr/>
        </p:nvSpPr>
        <p:spPr>
          <a:xfrm>
            <a:off x="4644008" y="3965798"/>
            <a:ext cx="4032448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9F9C76-285C-B989-251B-5983348BF993}"/>
              </a:ext>
            </a:extLst>
          </p:cNvPr>
          <p:cNvSpPr txBox="1"/>
          <p:nvPr/>
        </p:nvSpPr>
        <p:spPr>
          <a:xfrm>
            <a:off x="5196408" y="408391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CC BELGA (2022) </a:t>
            </a:r>
          </a:p>
        </p:txBody>
      </p:sp>
    </p:spTree>
    <p:extLst>
      <p:ext uri="{BB962C8B-B14F-4D97-AF65-F5344CB8AC3E}">
        <p14:creationId xmlns:p14="http://schemas.microsoft.com/office/powerpoint/2010/main" val="150316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13FD0B-EFC2-0A24-B3D2-5E81732BFEB2}"/>
              </a:ext>
            </a:extLst>
          </p:cNvPr>
          <p:cNvSpPr txBox="1"/>
          <p:nvPr/>
        </p:nvSpPr>
        <p:spPr>
          <a:xfrm>
            <a:off x="1484312" y="843558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TEXTOS INTERNACIONALES SOBRE CONTRATOS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92160AA-0CAB-C284-9247-E8ECD0DF9CE2}"/>
              </a:ext>
            </a:extLst>
          </p:cNvPr>
          <p:cNvSpPr/>
          <p:nvPr/>
        </p:nvSpPr>
        <p:spPr>
          <a:xfrm>
            <a:off x="1828800" y="1419622"/>
            <a:ext cx="5562600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78402-661D-AB8B-64EB-C27D1FCCD05E}"/>
              </a:ext>
            </a:extLst>
          </p:cNvPr>
          <p:cNvSpPr/>
          <p:nvPr/>
        </p:nvSpPr>
        <p:spPr>
          <a:xfrm>
            <a:off x="1828800" y="2355726"/>
            <a:ext cx="5562600" cy="83820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2679C2-E272-145B-7473-B5B405EDA576}"/>
              </a:ext>
            </a:extLst>
          </p:cNvPr>
          <p:cNvSpPr/>
          <p:nvPr/>
        </p:nvSpPr>
        <p:spPr>
          <a:xfrm>
            <a:off x="1828800" y="3219822"/>
            <a:ext cx="5562600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43EDA4-03BD-D514-B2B9-AD82E58CA43A}"/>
              </a:ext>
            </a:extLst>
          </p:cNvPr>
          <p:cNvSpPr txBox="1"/>
          <p:nvPr/>
        </p:nvSpPr>
        <p:spPr>
          <a:xfrm>
            <a:off x="3048000" y="149163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cap="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PrinciPios</a:t>
            </a:r>
            <a:r>
              <a:rPr lang="es-ES_tradnl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UNIDROIT SOBRE CONTRATOS COMERCIALES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9C3423-BEBD-F161-63CA-56FD213A498C}"/>
              </a:ext>
            </a:extLst>
          </p:cNvPr>
          <p:cNvSpPr txBox="1"/>
          <p:nvPr/>
        </p:nvSpPr>
        <p:spPr>
          <a:xfrm>
            <a:off x="3200400" y="2427734"/>
            <a:ext cx="33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cap="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PrinciPios</a:t>
            </a:r>
            <a:r>
              <a:rPr lang="es-ES_tradnl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EUROPEOS SOBRE DERECHO DE CONTRATOS (PECL)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3EB76E-F110-AAF5-16D3-4D10A6BD9109}"/>
              </a:ext>
            </a:extLst>
          </p:cNvPr>
          <p:cNvSpPr txBox="1"/>
          <p:nvPr/>
        </p:nvSpPr>
        <p:spPr>
          <a:xfrm>
            <a:off x="3119718" y="3254188"/>
            <a:ext cx="312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MARCO COMUN DE REFERENCIA (DCFR)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2C1C27-31E0-EE10-0E6D-727E4DCC3FDB}"/>
              </a:ext>
            </a:extLst>
          </p:cNvPr>
          <p:cNvSpPr/>
          <p:nvPr/>
        </p:nvSpPr>
        <p:spPr>
          <a:xfrm>
            <a:off x="1817712" y="4109814"/>
            <a:ext cx="5562600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CBD33D-8492-2A86-B9EB-7F57381F236C}"/>
              </a:ext>
            </a:extLst>
          </p:cNvPr>
          <p:cNvSpPr txBox="1"/>
          <p:nvPr/>
        </p:nvSpPr>
        <p:spPr>
          <a:xfrm>
            <a:off x="3099502" y="4157667"/>
            <a:ext cx="312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PROPUESTA DE REGLAMENTO Compraventa europea </a:t>
            </a:r>
          </a:p>
          <a:p>
            <a:pPr algn="ctr"/>
            <a:endParaRPr lang="es-ES_tradnl" b="1" cap="all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7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EA8E6C-48D4-C8BA-DDB8-D2458D6DAF62}"/>
              </a:ext>
            </a:extLst>
          </p:cNvPr>
          <p:cNvSpPr txBox="1"/>
          <p:nvPr/>
        </p:nvSpPr>
        <p:spPr>
          <a:xfrm>
            <a:off x="5410200" y="25717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ESPACIO PARA UNA IMAGEN O GRÁFICA</a:t>
            </a:r>
          </a:p>
        </p:txBody>
      </p:sp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75593121-916A-486D-E06D-082338FA6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32048"/>
            <a:ext cx="4938392" cy="45159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9B7E843-DA27-ECB8-F348-609B04C53853}"/>
              </a:ext>
            </a:extLst>
          </p:cNvPr>
          <p:cNvSpPr/>
          <p:nvPr/>
        </p:nvSpPr>
        <p:spPr>
          <a:xfrm>
            <a:off x="-36512" y="1203598"/>
            <a:ext cx="5562600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F1C643-6AAA-B658-088D-EC36684E565B}"/>
              </a:ext>
            </a:extLst>
          </p:cNvPr>
          <p:cNvSpPr txBox="1"/>
          <p:nvPr/>
        </p:nvSpPr>
        <p:spPr>
          <a:xfrm>
            <a:off x="1115616" y="139000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FUTURO</a:t>
            </a:r>
          </a:p>
        </p:txBody>
      </p:sp>
    </p:spTree>
    <p:extLst>
      <p:ext uri="{BB962C8B-B14F-4D97-AF65-F5344CB8AC3E}">
        <p14:creationId xmlns:p14="http://schemas.microsoft.com/office/powerpoint/2010/main" val="204964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1671" y="699542"/>
            <a:ext cx="740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PROPUESTA PARA LA MODERNIZACION DEL DERECHO DE OBLIGACIONES Y CONTRATOS (2009).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46438" y="1563638"/>
            <a:ext cx="8174034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lteración extraordinaria de las circunstancias básicas del contrato. At. 1213:</a:t>
            </a:r>
          </a:p>
          <a:p>
            <a:endParaRPr lang="es-ES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las circunstancias que sirvieron de base al contrato hubieren cambiado de forma extraordinaria e imprevisible durante su ejecución de manera que ésta se haya hecho excesivamente onerosa para una de las partes o se haya frustrado el fin del contrato, el contratante al que, atendidas las circunstancias del caso y especialmente la distribución contractual o legal de riesgos, no le sea razonablemente exigible que permanezca sujeto al contrato, podrá pretender su revisión, y si ésta no es posible o no puede imponerse a una de las partes, podrá aquél pedir su resolución.</a:t>
            </a:r>
          </a:p>
          <a:p>
            <a:endParaRPr lang="es-ES" sz="105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pretensión de resolución sólo podrá ser estimada cuando no quepa obtener de la propuesta o propuestas de revisión ofrecidas por cada una de las partes una solución que restaure la reciprocidad de intereses del contrato.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014576"/>
            <a:ext cx="8354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PRESUPUESTOS DE LA EXCESIVA ONEROSIDAD SOBREVENIDA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685800" y="1491630"/>
            <a:ext cx="7774632" cy="38625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cambio extraordinario de las circunstancias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cambio es posterior a la celebración del contrato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imprevisible en el momento de celebrarse el contrato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 cambio provoca la alteración fundamental del equilibrio contractual, hace que la ejecución del contrato resulte excesivamente onerosa para una de las partes:</a:t>
            </a:r>
          </a:p>
          <a:p>
            <a:pPr marL="800100" lvl="1" indent="-342900">
              <a:spcAft>
                <a:spcPts val="1200"/>
              </a:spcAft>
              <a:buClr>
                <a:srgbClr val="232A58"/>
              </a:buClr>
              <a:buFont typeface="+mj-lt"/>
              <a:buAutoNum type="alphaLcParenR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coste de ejecución</a:t>
            </a:r>
          </a:p>
          <a:p>
            <a:pPr marL="800100" lvl="1" indent="-342900">
              <a:spcAft>
                <a:spcPts val="1200"/>
              </a:spcAft>
              <a:buClr>
                <a:srgbClr val="232A58"/>
              </a:buClr>
              <a:buFont typeface="+mj-lt"/>
              <a:buAutoNum type="alphaL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Pérdida de valor de la contraprestación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hay una atribución de este riesgo  a la parte perjudicada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6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014576"/>
            <a:ext cx="8066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EFECTOS DE LA ALTERACIÓN DE LAS CIRCUNSTANCIAS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685800" y="1936159"/>
            <a:ext cx="7774632" cy="1785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 Una fase de renegociación del contrato por las partes para modificarlo o resolverlo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Si no hay acuerdo, intervención del juez para modificar el contrato o para resolverlo.</a:t>
            </a:r>
          </a:p>
        </p:txBody>
      </p:sp>
    </p:spTree>
    <p:extLst>
      <p:ext uri="{BB962C8B-B14F-4D97-AF65-F5344CB8AC3E}">
        <p14:creationId xmlns:p14="http://schemas.microsoft.com/office/powerpoint/2010/main" val="38250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014576"/>
            <a:ext cx="8066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CUESTIONES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685800" y="1936159"/>
            <a:ext cx="7774632" cy="26468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¿Obligación de seguir ejecutando el contrato durante la negociación?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¿Debe prevalecer la solución de la modificación del contrato sobre  su resolución?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¿Está el juez vinculado por la petición de las partes?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¿Debería indemnizar la parte contratante que rechaza negociar o lo hace de mala fe?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Carácter dispositivo de la norma </a:t>
            </a:r>
          </a:p>
        </p:txBody>
      </p:sp>
    </p:spTree>
    <p:extLst>
      <p:ext uri="{BB962C8B-B14F-4D97-AF65-F5344CB8AC3E}">
        <p14:creationId xmlns:p14="http://schemas.microsoft.com/office/powerpoint/2010/main" val="38459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1702296" y="195677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36531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2160AA-0CAB-C284-9247-E8ECD0DF9CE2}"/>
              </a:ext>
            </a:extLst>
          </p:cNvPr>
          <p:cNvSpPr/>
          <p:nvPr/>
        </p:nvSpPr>
        <p:spPr>
          <a:xfrm>
            <a:off x="1828800" y="1984598"/>
            <a:ext cx="5562600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678402-661D-AB8B-64EB-C27D1FCCD05E}"/>
              </a:ext>
            </a:extLst>
          </p:cNvPr>
          <p:cNvSpPr/>
          <p:nvPr/>
        </p:nvSpPr>
        <p:spPr>
          <a:xfrm>
            <a:off x="1828800" y="2975198"/>
            <a:ext cx="5562600" cy="83820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2679C2-E272-145B-7473-B5B405EDA576}"/>
              </a:ext>
            </a:extLst>
          </p:cNvPr>
          <p:cNvSpPr/>
          <p:nvPr/>
        </p:nvSpPr>
        <p:spPr>
          <a:xfrm>
            <a:off x="1828800" y="3965798"/>
            <a:ext cx="5562600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43EDA4-03BD-D514-B2B9-AD82E58CA43A}"/>
              </a:ext>
            </a:extLst>
          </p:cNvPr>
          <p:cNvSpPr txBox="1"/>
          <p:nvPr/>
        </p:nvSpPr>
        <p:spPr>
          <a:xfrm>
            <a:off x="3048000" y="21100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PASADO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60CAD-B6AC-3779-FF95-788B34C2D197}"/>
              </a:ext>
            </a:extLst>
          </p:cNvPr>
          <p:cNvSpPr txBox="1"/>
          <p:nvPr/>
        </p:nvSpPr>
        <p:spPr>
          <a:xfrm>
            <a:off x="3048000" y="31051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PreSENTE</a:t>
            </a:r>
            <a:endParaRPr lang="es-ES_tradnl" sz="2400" b="1" cap="all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4CDD59-C2AE-57CD-ED7C-EA0DC7910B9F}"/>
              </a:ext>
            </a:extLst>
          </p:cNvPr>
          <p:cNvSpPr txBox="1"/>
          <p:nvPr/>
        </p:nvSpPr>
        <p:spPr>
          <a:xfrm>
            <a:off x="3048000" y="40912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FUTURO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4F7510-A099-5F3D-8E44-23ED3DDE222E}"/>
              </a:ext>
            </a:extLst>
          </p:cNvPr>
          <p:cNvSpPr txBox="1"/>
          <p:nvPr/>
        </p:nvSpPr>
        <p:spPr>
          <a:xfrm>
            <a:off x="609600" y="1374616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etapas de la cláusula </a:t>
            </a:r>
            <a:r>
              <a:rPr lang="es-ES_tradnl" sz="2400" b="1" i="1" dirty="0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rebus sic </a:t>
            </a:r>
            <a:r>
              <a:rPr lang="es-ES_tradnl" sz="2400" b="1" i="1" dirty="0" err="1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stantibus</a:t>
            </a:r>
            <a:r>
              <a:rPr lang="es-ES_tradnl" sz="2400" b="1" i="1" dirty="0">
                <a:solidFill>
                  <a:srgbClr val="3B35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65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grupo de personas junto a un caballo&#10;&#10;Descripción generada automáticamente con confianza media">
            <a:extLst>
              <a:ext uri="{FF2B5EF4-FFF2-40B4-BE49-F238E27FC236}">
                <a16:creationId xmlns:a16="http://schemas.microsoft.com/office/drawing/2014/main" id="{2ED97F84-5F0A-FF2F-B0A9-A9E88060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11510"/>
            <a:ext cx="2952328" cy="473199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524ACE1-4552-104D-67D4-19AA764D88F3}"/>
              </a:ext>
            </a:extLst>
          </p:cNvPr>
          <p:cNvSpPr/>
          <p:nvPr/>
        </p:nvSpPr>
        <p:spPr>
          <a:xfrm>
            <a:off x="17512" y="1347614"/>
            <a:ext cx="5562600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41843F-CF19-BC8E-CCE0-1A597CD69507}"/>
              </a:ext>
            </a:extLst>
          </p:cNvPr>
          <p:cNvSpPr txBox="1"/>
          <p:nvPr/>
        </p:nvSpPr>
        <p:spPr>
          <a:xfrm>
            <a:off x="1331640" y="15340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PASADO</a:t>
            </a:r>
          </a:p>
        </p:txBody>
      </p:sp>
    </p:spTree>
    <p:extLst>
      <p:ext uri="{BB962C8B-B14F-4D97-AF65-F5344CB8AC3E}">
        <p14:creationId xmlns:p14="http://schemas.microsoft.com/office/powerpoint/2010/main" val="187969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3A60E2-424D-3F0C-AE9D-C7BEF2AE7B48}"/>
              </a:ext>
            </a:extLst>
          </p:cNvPr>
          <p:cNvSpPr txBox="1"/>
          <p:nvPr/>
        </p:nvSpPr>
        <p:spPr>
          <a:xfrm>
            <a:off x="251520" y="2787774"/>
            <a:ext cx="228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DERECHO ROMANO</a:t>
            </a:r>
          </a:p>
          <a:p>
            <a:r>
              <a:rPr lang="es-E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atere </a:t>
            </a:r>
            <a:r>
              <a:rPr lang="es-ES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legem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ipse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fecisti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09600" y="2025774"/>
            <a:ext cx="784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Principio de fuerza obligatoria del contrato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C6817-96E7-0687-E229-715E719AC524}"/>
              </a:ext>
            </a:extLst>
          </p:cNvPr>
          <p:cNvSpPr txBox="1"/>
          <p:nvPr/>
        </p:nvSpPr>
        <p:spPr>
          <a:xfrm>
            <a:off x="2339752" y="2787774"/>
            <a:ext cx="228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PRINCIPIOS DE LA EDAD MEDIA</a:t>
            </a:r>
          </a:p>
          <a:p>
            <a:r>
              <a:rPr lang="es-E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acta sunt </a:t>
            </a:r>
            <a:r>
              <a:rPr lang="es-ES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servanda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(fundamento moral o religioso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0AA7C5-5C36-2CFD-EA0B-33EFF328C92C}"/>
              </a:ext>
            </a:extLst>
          </p:cNvPr>
          <p:cNvSpPr txBox="1"/>
          <p:nvPr/>
        </p:nvSpPr>
        <p:spPr>
          <a:xfrm>
            <a:off x="6300192" y="2787774"/>
            <a:ext cx="228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LIBERALISMO ECONÓMICO </a:t>
            </a: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Seguridad de las relaciones jurídicas como base del tráfico económico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1CF450-A0C1-AFDD-8ED8-336BCF5C4692}"/>
              </a:ext>
            </a:extLst>
          </p:cNvPr>
          <p:cNvSpPr txBox="1"/>
          <p:nvPr/>
        </p:nvSpPr>
        <p:spPr>
          <a:xfrm>
            <a:off x="4230216" y="2787774"/>
            <a:ext cx="228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ESCUELA DE DERECHO NATURAL</a:t>
            </a:r>
          </a:p>
          <a:p>
            <a:r>
              <a:rPr lang="es-ES" sz="1400" dirty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El hombre está obligado porque lo ha querido libremente</a:t>
            </a:r>
            <a:r>
              <a:rPr lang="es-ES" sz="1400" i="1" dirty="0"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0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523316"/>
            <a:ext cx="64826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Artículo 1.091 CC: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“Las obligaciones que nacen de los contratos tienen fuerza de ley entre las partes contratantes, y deben cumplirse a tenor de los mismos”</a:t>
            </a:r>
          </a:p>
          <a:p>
            <a:endParaRPr lang="es-ES" b="1" dirty="0">
              <a:solidFill>
                <a:srgbClr val="3B358B"/>
              </a:solidFill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es-ES" sz="2500" b="1" dirty="0">
                <a:solidFill>
                  <a:srgbClr val="3B358B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(inspirado en el artículo 1134 CC Napoleón)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987574"/>
            <a:ext cx="648268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 si </a:t>
            </a:r>
            <a:r>
              <a:rPr lang="es-ES" sz="25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cambio de las circunstancias modifica el equilibrio de las prestaciones contractuales querido por las partes ¿El contrato debe cumplirse en los términos en los que se pactó?</a:t>
            </a:r>
          </a:p>
          <a:p>
            <a:r>
              <a:rPr lang="es-ES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Código civil no da una respuesta expresa a la pregunta. </a:t>
            </a:r>
          </a:p>
          <a:p>
            <a:endParaRPr lang="es-ES" sz="25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la imprevisión en Francia </a:t>
            </a:r>
          </a:p>
          <a:p>
            <a:r>
              <a:rPr lang="es-ES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rebus sic </a:t>
            </a:r>
            <a:r>
              <a:rPr lang="es-ES" sz="25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Stantibus</a:t>
            </a:r>
            <a:r>
              <a:rPr lang="es-ES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España</a:t>
            </a:r>
          </a:p>
          <a:p>
            <a:r>
              <a:rPr lang="es-ES" sz="25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640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014576"/>
            <a:ext cx="8066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PRESUPUESTOS DE LA CLÁUSULA REBUS SIC STANTIBUS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685800" y="1792143"/>
            <a:ext cx="7774632" cy="27238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cambio extraordinario de las circunstancias sobre las que el contrato se había establecido (“alteración extraordinaria de las circunstancias”;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cambio es sobrevenido (posterior a la celebración del contrato);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imprevisible;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 cambio provoca la ruptura del equilibrio contractual;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hay una distribución de este riesgo en el contrato.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771550"/>
            <a:ext cx="8066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EFECTOS DE LA CLÁUSULA REBUS SIC STANTIBUS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685800" y="1995686"/>
            <a:ext cx="3962400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_tradnl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Revisión del contrato.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AutoNum type="arabicParenR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Resolución.</a:t>
            </a:r>
            <a:endParaRPr lang="es-ES_trad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3A60E2-424D-3F0C-AE9D-C7BEF2AE7B48}"/>
              </a:ext>
            </a:extLst>
          </p:cNvPr>
          <p:cNvSpPr txBox="1"/>
          <p:nvPr/>
        </p:nvSpPr>
        <p:spPr>
          <a:xfrm>
            <a:off x="609600" y="2787774"/>
            <a:ext cx="228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1/ Desde 1940 hasta 2014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09600" y="2025774"/>
            <a:ext cx="784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aplicación de la Cláusula por el TS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C6817-96E7-0687-E229-715E719AC524}"/>
              </a:ext>
            </a:extLst>
          </p:cNvPr>
          <p:cNvSpPr txBox="1"/>
          <p:nvPr/>
        </p:nvSpPr>
        <p:spPr>
          <a:xfrm>
            <a:off x="3429000" y="2787774"/>
            <a:ext cx="228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2/ En 2014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0AA7C5-5C36-2CFD-EA0B-33EFF328C92C}"/>
              </a:ext>
            </a:extLst>
          </p:cNvPr>
          <p:cNvSpPr txBox="1"/>
          <p:nvPr/>
        </p:nvSpPr>
        <p:spPr>
          <a:xfrm>
            <a:off x="6248400" y="2787774"/>
            <a:ext cx="228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3/ Desde 2014 hasta 2022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25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747</Words>
  <Application>Microsoft Office PowerPoint</Application>
  <PresentationFormat>Presentación en pantalla (16:9)</PresentationFormat>
  <Paragraphs>86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Tema de Office</vt:lpstr>
      <vt:lpstr>La cláusula rebus sic stantibus: su alcance real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Teams1</cp:lastModifiedBy>
  <cp:revision>76</cp:revision>
  <dcterms:created xsi:type="dcterms:W3CDTF">2021-07-07T07:43:49Z</dcterms:created>
  <dcterms:modified xsi:type="dcterms:W3CDTF">2022-11-21T10:40:37Z</dcterms:modified>
</cp:coreProperties>
</file>