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72" r:id="rId4"/>
    <p:sldId id="288" r:id="rId5"/>
    <p:sldId id="293" r:id="rId6"/>
    <p:sldId id="276" r:id="rId7"/>
    <p:sldId id="292" r:id="rId8"/>
    <p:sldId id="273" r:id="rId9"/>
    <p:sldId id="287" r:id="rId10"/>
    <p:sldId id="274" r:id="rId11"/>
    <p:sldId id="267" r:id="rId12"/>
    <p:sldId id="277" r:id="rId13"/>
    <p:sldId id="266" r:id="rId14"/>
    <p:sldId id="302" r:id="rId15"/>
    <p:sldId id="294" r:id="rId16"/>
    <p:sldId id="270" r:id="rId17"/>
    <p:sldId id="304" r:id="rId18"/>
    <p:sldId id="306" r:id="rId19"/>
    <p:sldId id="271" r:id="rId20"/>
    <p:sldId id="300" r:id="rId21"/>
    <p:sldId id="281" r:id="rId22"/>
    <p:sldId id="282" r:id="rId23"/>
    <p:sldId id="280" r:id="rId24"/>
    <p:sldId id="279" r:id="rId25"/>
    <p:sldId id="301" r:id="rId26"/>
    <p:sldId id="295" r:id="rId27"/>
    <p:sldId id="290" r:id="rId28"/>
    <p:sldId id="303" r:id="rId29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69607" autoAdjust="0"/>
  </p:normalViewPr>
  <p:slideViewPr>
    <p:cSldViewPr snapToObjects="1" showGuides="1">
      <p:cViewPr varScale="1">
        <p:scale>
          <a:sx n="61" d="100"/>
          <a:sy n="61" d="100"/>
        </p:scale>
        <p:origin x="1432" y="48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4BC3-F0EB-47B2-BD7A-28B004FC2614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E1369-4BE2-4D48-BED2-6C781628840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7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1369-4BE2-4D48-BED2-6C781628840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85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Texto anterior del 1732 CC, in fine: “El mandato se extinguirá, también, por la incapacitación sobrevenida del mandante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no ser que en el mismo se hubiera dispuesto su continuación o el mandato se hubiera dado para el caso de incapacidad del mandante apreciada conforme a lo dispuesto por éste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En estos casos, el mandato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podrá terminar por resolución judicial dictada al constituirse el organismo tutelar o posteriormente a instancia del tutor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.”</a:t>
            </a:r>
          </a:p>
          <a:p>
            <a:endParaRPr lang="es-E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Texto anterior del 223 CC: “Asimismo, cualquier persona con la capacidad de obrar suficiente, en previsión de ser incapacitada judicialmente en el futuro, podrá en documento público notarial adoptar </a:t>
            </a:r>
            <a:r>
              <a:rPr lang="es-E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cualquier disposición relativa a su propia persona o bienes, incluida la designación de tutor</a:t>
            </a:r>
            <a:r>
              <a:rPr lang="es-E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.”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1369-4BE2-4D48-BED2-6C781628840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02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otariado.org/portal/-/crece-un-77-la-demanda-de-los-poderes-preventivos?redirect=%2Fportal%2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ariosyregistradores.com/web/secciones/oficina-registral/estudios/ley-de-apoyo-a-las-personas-con-discapacidad-breve-acercamiento/#apoyo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Las medidas de apoyo voluntarias en el Código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2"/>
            <a:ext cx="3733800" cy="843035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María Xiol Bardají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Abogada (Cuatrecasas)</a:t>
            </a: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ES_tradnl" sz="12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22.11.2022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Restricciones en la persona que presta el apoyo: 250 CC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las medidas voluntarias se les aplica la restricción del art. 250 CC, último párrafo, válida para todas las medidas de apoyo: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“No podrán ejercer ninguna de las medidas de apoyo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quienes, en virtud de una relación contractual, presten servicios asistenciales, residenciales o de naturaleza análoga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 la persona que precisa el apoyo”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ley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prevé la posibilidad de excluir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esta prohibición en las medidas voluntarias (contrariamente a lo que ocurre con las prohibiciones del art. 251 CC)</a:t>
            </a:r>
          </a:p>
          <a:p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8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Prohibiciones para la persona que desempeña el apoyo: 251 CC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art. 251 CC prohíbe a las personas que desempeñan el apoyo: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Recibir liberalidades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más allá de regalos de costumbre o bienes de escaso valor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Prestar el apoyo cuando en el mismo acto intervenga en nombre propio o de un tercero y exista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conflicto de intereses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Adquirir o transmitir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la persona que precisa el apoyo bienes por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título oneroso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las medidas voluntarias, estas prohibiciones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resultarán de aplicación cuando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persona otorgante las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haya excluido expresamente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el documento de constitución</a:t>
            </a: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9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¿Deben recogerse las medidas voluntarias en escritura pública?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el artículo 255 CC prevé que las medidas voluntarias se otorguen en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escritura pública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ha planteado si el hecho de que el art. 250 CC no mencione el requisito formal significa que son posibles medidas voluntarias de apoyo sin forma notarial: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artículo 250 CC, que no menciona el requisito de forma, enumera todos los tipos de medidas (no solo las voluntarias) y menciona algunas de sus características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obstante, el artículo 255 CC, que desarrolla el régimen de las medidas voluntarias (y se ubica en la Sección 1ª -Disposiciones generales- del Cap. II –De las medidas voluntarias de apoyo), sí menciona la necesidad de escritura pública y hace referencia a su comunicación al Registro Civil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Inscripción de las medidas voluntarias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medidas de apoyo voluntarias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inscriben en el Registro Civil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al igual que las judiciales (art. 77 LRC)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Como funcionarios públicos, Notarios y Registradores pueden acceder a estos datos en el ejercicio de sus funciones (art. 84 LRC)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inscripción posibilita que la autoridad judicial las conozca: carácter subsidiario de las medidas judiciales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Contrariamente a lo que ocurre con las medidas judiciales (art. 755 LEC), la ley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prevé la posibilidad de comunicación a otros Registros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bajo petición de la persona con discapacidad</a:t>
            </a:r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09600" y="1504950"/>
            <a:ext cx="57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Poderes y mandatos preventivos</a:t>
            </a:r>
          </a:p>
        </p:txBody>
      </p:sp>
    </p:spTree>
    <p:extLst>
      <p:ext uri="{BB962C8B-B14F-4D97-AF65-F5344CB8AC3E}">
        <p14:creationId xmlns:p14="http://schemas.microsoft.com/office/powerpoint/2010/main" val="298197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Poderes y mandatos preventivos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Antes de la reforma se regulaban, de manera muy sucinta, en el art. 1732 CC, en sede de extinción del contrato de mandato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Tras la reforma, se regulan de manera mucho más extensa y se sujetan a los principios de la nueva 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Dos modalidades: poderes preventivos o con cláusula de subsistencia</a:t>
            </a:r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 representativa permitida con fundamento en la propia voluntad de la persona (Cristina de Amunátegui)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8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Incremento del otorgamiento de poderes preventivos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374637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https://www.notariado.org/portal/-/crece-un-77-la-demanda-de-los-poderes-preventivos?redirect=%2Fportal%2F</a:t>
            </a:r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“En </a:t>
            </a:r>
            <a:r>
              <a:rPr lang="es-ES" sz="1300" b="1" i="0" dirty="0">
                <a:solidFill>
                  <a:srgbClr val="212529"/>
                </a:solidFill>
                <a:effectLst/>
                <a:latin typeface="+mj-lt"/>
              </a:rPr>
              <a:t>2021</a:t>
            </a:r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, cerca de </a:t>
            </a:r>
            <a:r>
              <a:rPr lang="es-ES" sz="1300" b="1" i="0" dirty="0">
                <a:solidFill>
                  <a:srgbClr val="212529"/>
                </a:solidFill>
                <a:effectLst/>
                <a:latin typeface="+mj-lt"/>
              </a:rPr>
              <a:t>14.000 personas </a:t>
            </a:r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otorgaron un poder en previsión de una futura situación en la que no pudieran decidir por sí mismas. </a:t>
            </a:r>
          </a:p>
          <a:p>
            <a:endParaRPr lang="es-ES" sz="1300" dirty="0">
              <a:solidFill>
                <a:srgbClr val="212529"/>
              </a:solidFill>
              <a:latin typeface="+mj-lt"/>
            </a:endParaRPr>
          </a:p>
          <a:p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La demanda por los ciudadanos de este tipo de poderes ha crecido un </a:t>
            </a:r>
            <a:r>
              <a:rPr lang="es-ES" sz="1300" b="1" i="0" dirty="0">
                <a:solidFill>
                  <a:srgbClr val="212529"/>
                </a:solidFill>
                <a:effectLst/>
                <a:latin typeface="+mj-lt"/>
              </a:rPr>
              <a:t>77% de 2017 a 2021 </a:t>
            </a:r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y un </a:t>
            </a:r>
            <a:r>
              <a:rPr lang="es-ES" sz="1300" b="1" i="0" dirty="0">
                <a:solidFill>
                  <a:srgbClr val="212529"/>
                </a:solidFill>
                <a:effectLst/>
                <a:latin typeface="+mj-lt"/>
              </a:rPr>
              <a:t>21% en el primer semestre de 2022</a:t>
            </a:r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.”</a:t>
            </a:r>
          </a:p>
          <a:p>
            <a:endParaRPr lang="es-ES" sz="1300" dirty="0">
              <a:solidFill>
                <a:srgbClr val="212529"/>
              </a:solidFill>
              <a:latin typeface="+mj-lt"/>
            </a:endParaRPr>
          </a:p>
          <a:p>
            <a:r>
              <a:rPr lang="es-ES" sz="1300" i="0" dirty="0">
                <a:solidFill>
                  <a:srgbClr val="212529"/>
                </a:solidFill>
                <a:effectLst/>
                <a:latin typeface="+mj-lt"/>
              </a:rPr>
              <a:t>Fuente: Consejo General del Notariado - 29/09/2022</a:t>
            </a: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1E1BD-5B8A-4D6C-AEE4-B464C01D9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211710"/>
            <a:ext cx="45624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5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Contenido del poder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139702"/>
            <a:ext cx="662669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12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poder en general es como una </a:t>
            </a:r>
            <a:r>
              <a:rPr lang="es-ES" sz="12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caja vacía: el poderdante puede rellenarla como quiera, </a:t>
            </a:r>
            <a:r>
              <a:rPr lang="es-ES" sz="12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 la amplitud, límites, condiciones y cautelas que estime conveniente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 (F. Gomá Lanzón)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poder podrá contener (art. 258 CC):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Facultades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otorgadas a la persona de apoyo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u órganos de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control 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Condiciones e instrucciones 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para el ejercicio de las facultades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Salvaguardas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para evitar abusos, conflicto de intereses o influencia indebida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Mecanismos y plazos de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revisión</a:t>
            </a:r>
          </a:p>
          <a:p>
            <a:pPr marL="285750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Formas específicas de extinción 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del poder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7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Contenido del poder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2139702"/>
            <a:ext cx="662669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enumeración del art. 258 CC es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ejemplificativa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Puede contener más cuestiones que el poderdante considere oportunas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hecho, se menciona posible contenido en otros artículos: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Acreditación de que se ha producido la situación de apoyo (art. 257 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validez del poder no quedará comprometida por el hecho de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carecer de alguno de los elementos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 se incluyen en esa relación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b="1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8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Ejercicio de facultades con respeto a la voluntad de la persona con discapacidad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Como todas las medidas de apoyo, las derivadas de un poder preventivo han de ejercitarse con respeto a la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voluntad, deseos y preferencias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la persona representada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particular, las medidas de apoyo representativas han de ejercitarse teniendo en cuenta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trayectoria vital de la persona con discapacidad, sus creencias y valores, así como los factores que ella habría tomado en consideración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con el fin de tomar la decisión que habría adoptado la persona en caso de no requerir representación  (art. 249 CC tercer párrafo)</a:t>
            </a: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1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609600" y="1504950"/>
            <a:ext cx="57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24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1. Las medidas voluntarias de apoyo </a:t>
            </a:r>
          </a:p>
        </p:txBody>
      </p:sp>
    </p:spTree>
    <p:extLst>
      <p:ext uri="{BB962C8B-B14F-4D97-AF65-F5344CB8AC3E}">
        <p14:creationId xmlns:p14="http://schemas.microsoft.com/office/powerpoint/2010/main" val="76535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¿Cuándo entra en vigor el poder preventivo?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poder preventivo entrará en vigor cuando se produzca la situación de necesidad de apoyo (257 CC)</a:t>
            </a: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poderdante puede prever cuándo se considerará que necesita apoyo (257 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Posibilidad de incluir criterios específicos con los que se trate de objetivar </a:t>
            </a:r>
          </a:p>
          <a:p>
            <a:pPr lvl="1"/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Notario deberá hacer un juicio sobre esta cuestión, y podrá incorporar un informe pericial, si lo considera oportuno (257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1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Forma e inscripción de los poderes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prevé expresamente que su otorgamiento se realice en escritura pública y que el Notario los remita de oficio al Registro Civil (art. 260)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Incluso en ausencia de esta previsión habrían de otorgarse en escritura pública e inscribirse en el Registro: art. 255, en sede general de medidas voluntarias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Delegación de facultades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norma prevé la posibilidad de que el apoderado encomiende la realización de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uno o varios actos concretos a terceras personas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261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Prohíbe expresamente delegar las facultades que tengan por objeto la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protección de la persona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261 CC)</a:t>
            </a: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9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Aplicación subsidiaria del régimen de la curatela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Cuando el poder comprenda todos los negocios del otorgante, el apoderado quedará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sujeto a las reglas de la curatela “en todo aquello no previsto en el poder”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259 CC)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obstante, el propio artículo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permite que el poderdante excluya esta aplicación subsidiaria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Posibilidad de excluirla en bloque, o en aspectos concretos, como la autorización judicial (Sofía de Salas)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Doctrinalmente se advierte de la necesidad de que el poder contenga las salvaguardas y medidas de control necesarias - de lo contrario, no será una medida suficiente, y no se impedirá la adopción de medidas judiciales de apoyo (Jordi Ribot Igualada)</a:t>
            </a: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3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Extinción del poder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pierde vigencia por el establecimiento de otras medidas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ni voluntarias ni judiciales (art. 258 CC)</a:t>
            </a:r>
          </a:p>
          <a:p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la perderá, no obstante, en el caso de medidas voluntarias posteriores, en lo que resulten incompatibles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Pierde vigencia en caso de </a:t>
            </a: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cese de la convivencia con el cónyuge o pareja de hecho 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apoderado, salvo voluntad del otorgante en contrario o que la razón sea el internamiento del poderdante (art. 258 CC)</a:t>
            </a:r>
          </a:p>
          <a:p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Extinción judicial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si el apoderado concurre en alguna de las causas previstas para la </a:t>
            </a: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remoción del curador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salvo que el poderdante </a:t>
            </a: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hubiera previsto otra cosa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258 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Legitimados:  </a:t>
            </a:r>
            <a:r>
              <a:rPr lang="es-ES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cónyuge no separado de hecho o legalmente o quien se encuentre en una situación de hecho asimilable, su descendiente, ascendiente o hermano, Ministerio Fiscal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“Cuando el poderdante no hubiera previsto otra cosa”: Posibilidad de establecer que no se apliquen estas causas. Doctrinalmente se ha considerado una interpretación peligrosa (Sofía de Salas)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1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Cualquier causa incluida por el poderdante </a:t>
            </a:r>
            <a:r>
              <a:rPr lang="es-ES_tradnl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la escritura</a:t>
            </a:r>
          </a:p>
        </p:txBody>
      </p:sp>
    </p:spTree>
    <p:extLst>
      <p:ext uri="{BB962C8B-B14F-4D97-AF65-F5344CB8AC3E}">
        <p14:creationId xmlns:p14="http://schemas.microsoft.com/office/powerpoint/2010/main" val="56171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Extinción del poder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 aplican también las causas del artículo 1732 CC: </a:t>
            </a: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“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mandato se acaba:</a:t>
            </a:r>
          </a:p>
          <a:p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	1.º Por su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revocación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2.º Por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renuncia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del mandatario.</a:t>
            </a:r>
          </a:p>
          <a:p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3.º Por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muerte o por concurso </a:t>
            </a:r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del mandante o del mandatario.</a:t>
            </a:r>
          </a:p>
          <a:p>
            <a:endParaRPr lang="es-ES" sz="1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4.º Por el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establecimiento en relación al mandatario de medidas de apoyo que incidan 	en el 	acto en que deba intervenir en esa condición.</a:t>
            </a: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es-E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5.º Por la constitución en favor del mandante de la curatela representativa como medida 	de apoyo para el ejercicio de su capacidad jurídica, </a:t>
            </a:r>
            <a:r>
              <a:rPr lang="es-E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salvo lo dispuesto en este Código 	respecto 	de los mandatos preventivos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78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Poderes otorgados con anterioridad: régimen transitorio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Los poderes otorgados con anterioridad a la entrada en vigor de la ley 8/2021 se regirán por la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nueva ley, con excepción de los artículos 284 a 290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CC cuando, en virtud del artículo 259 CC, se les apliquen subsidiariamente las reglas de la curatela</a:t>
            </a: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Por tanto,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excluye la aplicación subsidiaria de las reglas de fianza, inventario y autorización judicial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 contrario hubiera desnaturalizado los poderes otorgados con anterioridad, especialmente en los casos en que la persona otorgante ya no tuviera posibilidad de conformar o expresar su voluntad </a:t>
            </a:r>
          </a:p>
          <a:p>
            <a:endParaRPr lang="es-ES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04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Bibliografía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Natalia Álvarez Lata,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 a los artículos 249 a 253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 en Rodrigo </a:t>
            </a:r>
            <a:r>
              <a:rPr lang="es-ES" sz="9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Bercovitz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Rodríguez-Cano, (Coord.)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Comentarios al Código Civil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Aranzadi, 2021 5ª 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Cristina de Amunátegui Rodríguez,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medidas voluntarias de apoyo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en José Ramón de </a:t>
            </a:r>
            <a:r>
              <a:rPr lang="es-ES" sz="9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Verda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s-ES" sz="9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Beamonte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(Dir.)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discapacidad: una visión integral y práctica de la Ley 8/2021, de 2 de junio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Tirant lo Blanch, 2022, Cap. III.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Cristina de Amunátegui Rodríguez,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 al artículo 255 del Código Civil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en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Comentarios a la Ley 8/2021 por la que se reforma la legislación civil y procesal en materia de discapacidad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1ª ed., octubre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Fernando Gomá Lanzón,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poder preventivo tras la ley de apoyo a las personas con discapacidad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El Notario del Siglo XXI - Revista 99.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Alberto Muñoz Calvo, 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“Breve informe sobre la Ley por la que se reforma la legislación civil y procesal para el apoyo a las personas con discapacidad en el ejercicio de su capacidad jurídica (1)”, 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10.06.2021, disponible en 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notariosyregistradores.com</a:t>
            </a: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Jordi Ribot Igualada,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 al artículo 259 del Código Civil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en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Comentarios a la Ley 8/2021 por la que se reforma la legislación civil y procesal en materia de discapacidad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1ª ed., octubre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Sofía de Salas Murillo,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 a los artículos 254 a 262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 en Rodrigo </a:t>
            </a:r>
            <a:r>
              <a:rPr lang="es-ES" sz="9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Bercovitz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Rodríguez-Cano, (Coord.) “</a:t>
            </a:r>
            <a:r>
              <a:rPr lang="es-ES" sz="9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Comentarios al Código Civil</a:t>
            </a: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”, Aranzadi, 2021 5ª 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Circular informativa 3/2021 de la Comisión Permanente del Consejo General del Notariado, de 27 de septiembre, sobre el ejercicio de su capacidad jurídica por las personas con discapacidad</a:t>
            </a:r>
          </a:p>
          <a:p>
            <a:endParaRPr lang="es-ES" sz="1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09600" y="1968684"/>
            <a:ext cx="6698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09182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¿Qué son las medidas voluntarias?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de apoyo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las que se dota la propia persona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para el ejercicio de su propia capacidad jurídica (arts. 250 y 255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Tanto si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ya presenta necesidad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apoyo para el ejercicio de su capacidad jurídica como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previsión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una necesidad futura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ellas, la persona designa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quién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le prestará el apoyo y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 qué alcance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Posibilidad de regulación amplia: </a:t>
            </a: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salvaguardas de la voluntad de la persona con discapacidad, revisión de las medidas, duración, causas de extinción, previsiones para conflictos de intereses…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Pueden ser relativas a cuestiones </a:t>
            </a:r>
            <a:r>
              <a:rPr lang="es-ES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tanto patrimoniales como personales</a:t>
            </a:r>
          </a:p>
          <a:p>
            <a:endParaRPr lang="es-ES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8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Relación entre medidas voluntarias y otras medidas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Uno de los objetivos de la ley 8/2021 es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dar prioridad a las medidas voluntarias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 fomentar su otorgamiento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medidas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voluntarias tienen preferencia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sobre las demás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judiciales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solo se establecerán en defecto o insuficiencia de medidas voluntarias o guarda de hecho que se esté aplicando eficazmente (arts. 255 y 249 CC)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medidas voluntarias también tienen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preferencia sobre la guarda de hecho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que será subsidiaria (art. 263 CC: Si existen medidas voluntarias aplicándose eficazmente, no continuará la guarda de hecho)</a:t>
            </a:r>
          </a:p>
          <a:p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5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Relación entre medidas voluntarias y otras medidas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Posible coexistencia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distintas medidas: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Las medidas voluntarias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pueden convivir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con, con otras medidas voluntarias, con medidas judiciales y con la guarda de hecho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art. 258 CC establece expresamente, en relación con los poderes, que mantendrán su vigencia pese a la constitución de otras medidas de apoyo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judiciales o voluntarias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 favor del poderdante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voluntarias anteriores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pueden convivir con medidas voluntarias posteriores que no las excluyan y no resulten incompatibles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guarda de hecho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convivirá con medidas voluntarias que no se estén aplicando eficazmente o que no sean suficientes. También podrá convivir con medidas voluntarias que no resulten incompatibles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solidFill>
                <a:srgbClr val="FF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¿Cuáles son las posibles medidas voluntarias?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Código Civil regula expresamente de manera pormenorizada los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poderes y mandatos preventivos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Dentro de los poderes, se prevén: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Poderes otorgados específicamente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para el momento en que se necesiten apoyos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Poderes que desplieguen sus efectos con anterioridad a la necesidad de apoyo, pero contengan una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de subsistencia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27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¿Cuáles son las posibles medidas voluntarias?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obstante,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cabe cualquier medida de apoyo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 la persona desee establecer.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.: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para obtener apoyo en ámbitos específicos donde se tengan dificultades, con las características y la extensión que la persona considere necesaria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“Acuerdos de apoyo”: Documentos en los que se establece la colaboración de personas de apoyo. Existen ordenamientos donde se regulan pormenorizadamente 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57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¿Quién puede otorgar medidas voluntarias?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Personas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mayores de edad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menores emancipadas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(arts. 249 y 255 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Tanto en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previsión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como ante la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apreciación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circunstancias que pueden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dificultar el ejercicio de su capacidad jurídica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255 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hecho de padecer una discapacidad o necesitar apoyo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excluye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posibilidad de otorgar medidas voluntarias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persona ha de ser capaz de conformar y expresar su voluntad, aunque sea con apoyo (art. 25 LN)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es necesario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 tengan una discapacidad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reconocida administrativamente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(ni para medidas en previsión de la posible necesidad de apoyo, ni para medidas con efecto presente)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8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600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¿Quién puede otorgar medidas voluntarias?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6987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3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Menores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edad mayores de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años pueden realizar previsiones de medidas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el momento en que alcancen </a:t>
            </a: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mayoría de edad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(art. 254 CC)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art. 254 prevé la posibilidad de que la autoridad judicial acuerde, en los dos años anteriores a la mayoría de edad, medidas para cuando el menor que previsiblemente vaya a necesitar apoyo sea mayor de edad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el menor mayor de 16 años haya realizado sus previsiones, se estará a dichas previsiones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09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2741</Words>
  <Application>Microsoft Office PowerPoint</Application>
  <PresentationFormat>On-screen Show (16:9)</PresentationFormat>
  <Paragraphs>341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Open sans</vt:lpstr>
      <vt:lpstr>verdana</vt:lpstr>
      <vt:lpstr>Tema de Office</vt:lpstr>
      <vt:lpstr>Las medidas de apoyo voluntarias en el Código Civil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María Xiol Bardají</cp:lastModifiedBy>
  <cp:revision>385</cp:revision>
  <dcterms:created xsi:type="dcterms:W3CDTF">2021-07-07T07:43:49Z</dcterms:created>
  <dcterms:modified xsi:type="dcterms:W3CDTF">2022-11-21T23:36:51Z</dcterms:modified>
</cp:coreProperties>
</file>