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8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</p:sldIdLst>
  <p:sldSz cx="9144000" cy="5143500" type="screen16x9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58B"/>
    <a:srgbClr val="1F244C"/>
    <a:srgbClr val="45B7E9"/>
    <a:srgbClr val="232A58"/>
    <a:srgbClr val="3B3489"/>
    <a:srgbClr val="3C358E"/>
    <a:srgbClr val="3B358C"/>
    <a:srgbClr val="C0C09C"/>
    <a:srgbClr val="E6545D"/>
    <a:srgbClr val="002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73" autoAdjust="0"/>
  </p:normalViewPr>
  <p:slideViewPr>
    <p:cSldViewPr snapToObjects="1" showGuides="1">
      <p:cViewPr varScale="1">
        <p:scale>
          <a:sx n="108" d="100"/>
          <a:sy n="108" d="100"/>
        </p:scale>
        <p:origin x="730" y="72"/>
      </p:cViewPr>
      <p:guideLst>
        <p:guide orient="horz" pos="9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18/11/2022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32560" y="1425751"/>
            <a:ext cx="4648200" cy="1102519"/>
          </a:xfrm>
        </p:spPr>
        <p:txBody>
          <a:bodyPr>
            <a:normAutofit fontScale="90000"/>
          </a:bodyPr>
          <a:lstStyle/>
          <a:p>
            <a:r>
              <a:rPr lang="es-ES_tradnl" sz="2800" b="1" dirty="0">
                <a:solidFill>
                  <a:srgbClr val="232A5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HACIA LA DESJUDICIALIZACION DE LAS MEDIDAS DE APOYO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00600" y="2520802"/>
            <a:ext cx="3733800" cy="771027"/>
          </a:xfrm>
        </p:spPr>
        <p:txBody>
          <a:bodyPr>
            <a:noAutofit/>
          </a:bodyPr>
          <a:lstStyle/>
          <a:p>
            <a:r>
              <a:rPr lang="es-ES_tradnl" sz="18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José Luis Espinosa de Soto</a:t>
            </a:r>
          </a:p>
          <a:p>
            <a:r>
              <a:rPr lang="es-ES_tradnl" sz="1800" b="1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Notario</a:t>
            </a:r>
            <a:endParaRPr lang="es-ES_tradnl" sz="1800" b="1" dirty="0">
              <a:solidFill>
                <a:srgbClr val="3B358B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800" b="1" dirty="0">
              <a:solidFill>
                <a:srgbClr val="3B358B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19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03370" y="1635646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 OTRAS CUESTIONES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A36F03C-A6C8-CEF5-8647-F7380383DCDB}"/>
              </a:ext>
            </a:extLst>
          </p:cNvPr>
          <p:cNvSpPr txBox="1"/>
          <p:nvPr/>
        </p:nvSpPr>
        <p:spPr>
          <a:xfrm>
            <a:off x="668271" y="3755235"/>
            <a:ext cx="7391400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_tradnl" sz="2400" b="1" dirty="0">
              <a:solidFill>
                <a:srgbClr val="3B3489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071C72-A79E-153A-9B58-D86AB093DEDC}"/>
              </a:ext>
            </a:extLst>
          </p:cNvPr>
          <p:cNvSpPr txBox="1"/>
          <p:nvPr/>
        </p:nvSpPr>
        <p:spPr>
          <a:xfrm>
            <a:off x="1043608" y="2343239"/>
            <a:ext cx="6248400" cy="249299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INEFICACIA DE ACTOS SIN AUTORIZACIÓN JUDICIAL.</a:t>
            </a:r>
          </a:p>
          <a:p>
            <a:pPr marL="285750" indent="-285750">
              <a:buFontTx/>
              <a:buChar char="-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MENORES CON DISCAPACIDAD:</a:t>
            </a:r>
          </a:p>
          <a:p>
            <a:pPr marL="285750" indent="-285750">
              <a:buFontTx/>
              <a:buChar char="-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       - Mandatos de protección.</a:t>
            </a:r>
          </a:p>
          <a:p>
            <a:pPr marL="285750" indent="-285750">
              <a:buFontTx/>
              <a:buChar char="-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       - </a:t>
            </a:r>
            <a:r>
              <a:rPr lang="es-ES_tradnl" sz="13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Precuratela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87446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36984" y="149163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PRINCIPIOS CONVENCIÓN N.U.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38369" y="2157241"/>
            <a:ext cx="6248400" cy="109260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3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s-ES_tradnl" sz="1300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Ejercicio de derechos EN PLENA IGUALDAD.</a:t>
            </a: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_tradnl" sz="1300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- NO DISCRIMINACION por discapacidad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_tradnl" sz="1300" dirty="0">
                <a:solidFill>
                  <a:srgbClr val="3B35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AUTONOMIA E INDEPENDENCIA: Libertad de tomar propias decisiones.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2071C72-A79E-153A-9B58-D86AB093DEDC}"/>
              </a:ext>
            </a:extLst>
          </p:cNvPr>
          <p:cNvSpPr txBox="1"/>
          <p:nvPr/>
        </p:nvSpPr>
        <p:spPr>
          <a:xfrm>
            <a:off x="738369" y="3939902"/>
            <a:ext cx="6248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_tradn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A36F03C-A6C8-CEF5-8647-F7380383DCDB}"/>
              </a:ext>
            </a:extLst>
          </p:cNvPr>
          <p:cNvSpPr txBox="1"/>
          <p:nvPr/>
        </p:nvSpPr>
        <p:spPr>
          <a:xfrm>
            <a:off x="668271" y="3524403"/>
            <a:ext cx="7391400" cy="141577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B3489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BARRERAS CLÁSICAS:</a:t>
            </a:r>
          </a:p>
          <a:p>
            <a:r>
              <a:rPr lang="es-ES_tradnl" sz="2400" b="1" dirty="0">
                <a:solidFill>
                  <a:srgbClr val="3B348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s-ES_tradnl" sz="1400" b="1" dirty="0">
                <a:solidFill>
                  <a:srgbClr val="3B348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- Incapacitación</a:t>
            </a:r>
          </a:p>
          <a:p>
            <a:r>
              <a:rPr lang="es-ES_tradnl" sz="1400" b="1" dirty="0">
                <a:solidFill>
                  <a:srgbClr val="3B348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  - Procedimientos judiciales</a:t>
            </a:r>
          </a:p>
          <a:p>
            <a:pPr marL="342900" indent="-342900">
              <a:buFontTx/>
              <a:buChar char="-"/>
            </a:pPr>
            <a:endParaRPr lang="es-ES_tradnl" sz="2400" b="1" dirty="0">
              <a:solidFill>
                <a:srgbClr val="3B3489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36984" y="149163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LINEAS DE LA REFORMA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2071C72-A79E-153A-9B58-D86AB093DEDC}"/>
              </a:ext>
            </a:extLst>
          </p:cNvPr>
          <p:cNvSpPr txBox="1"/>
          <p:nvPr/>
        </p:nvSpPr>
        <p:spPr>
          <a:xfrm>
            <a:off x="1043608" y="2343239"/>
            <a:ext cx="6248400" cy="14927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SUPRESIÓN DE LA INCAPACITACIÓN.</a:t>
            </a:r>
          </a:p>
          <a:p>
            <a:pPr marL="285750" indent="-285750">
              <a:buFontTx/>
              <a:buChar char="-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SUPRESION DE HETEROIMPOSICIÓN DE MEDIDAS.</a:t>
            </a:r>
          </a:p>
          <a:p>
            <a:pPr marL="285750" indent="-285750">
              <a:buFontTx/>
              <a:buChar char="-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PROMOCIÓN DE LA AUTORREGULACIÓN.</a:t>
            </a:r>
          </a:p>
          <a:p>
            <a:pPr marL="285750" indent="-285750">
              <a:buFontTx/>
              <a:buChar char="-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GUARDA DE HECHO.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A36F03C-A6C8-CEF5-8647-F7380383DCDB}"/>
              </a:ext>
            </a:extLst>
          </p:cNvPr>
          <p:cNvSpPr txBox="1"/>
          <p:nvPr/>
        </p:nvSpPr>
        <p:spPr>
          <a:xfrm>
            <a:off x="668271" y="3755235"/>
            <a:ext cx="7391400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_tradnl" sz="2400" b="1" dirty="0">
              <a:solidFill>
                <a:srgbClr val="3B3489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047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36984" y="149163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 1. SUPRESION DE INCAPACITACIÓN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2071C72-A79E-153A-9B58-D86AB093DEDC}"/>
              </a:ext>
            </a:extLst>
          </p:cNvPr>
          <p:cNvSpPr txBox="1"/>
          <p:nvPr/>
        </p:nvSpPr>
        <p:spPr>
          <a:xfrm>
            <a:off x="1043608" y="2343239"/>
            <a:ext cx="6248400" cy="18928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NUEVO CONCEPTO DE CAPACIDAD –  ESTADO CIVIL.</a:t>
            </a:r>
          </a:p>
          <a:p>
            <a:pPr marL="285750" indent="-285750">
              <a:buFontTx/>
              <a:buChar char="-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CAPACIDAD NATURAL.</a:t>
            </a:r>
          </a:p>
          <a:p>
            <a:pPr marL="285750" indent="-285750">
              <a:buFontTx/>
              <a:buChar char="-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INEXISTENCIA DE INCAPACITADOS.</a:t>
            </a:r>
          </a:p>
          <a:p>
            <a:pPr marL="285750" indent="-285750">
              <a:buFontTx/>
              <a:buChar char="-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LIMITACIONES – VERDADERA VOLUNTAD. </a:t>
            </a:r>
          </a:p>
          <a:p>
            <a:pPr marL="285750" indent="-285750">
              <a:buFontTx/>
              <a:buChar char="-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A36F03C-A6C8-CEF5-8647-F7380383DCDB}"/>
              </a:ext>
            </a:extLst>
          </p:cNvPr>
          <p:cNvSpPr txBox="1"/>
          <p:nvPr/>
        </p:nvSpPr>
        <p:spPr>
          <a:xfrm>
            <a:off x="668271" y="3755235"/>
            <a:ext cx="7391400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_tradnl" sz="2400" b="1" dirty="0">
              <a:solidFill>
                <a:srgbClr val="3B3489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291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36984" y="1635646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 2. SUPRESIÓN DE HETEROIMPOSICIÓN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A36F03C-A6C8-CEF5-8647-F7380383DCDB}"/>
              </a:ext>
            </a:extLst>
          </p:cNvPr>
          <p:cNvSpPr txBox="1"/>
          <p:nvPr/>
        </p:nvSpPr>
        <p:spPr>
          <a:xfrm>
            <a:off x="668271" y="3755235"/>
            <a:ext cx="7391400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_tradnl" sz="2400" b="1" dirty="0">
              <a:solidFill>
                <a:srgbClr val="3B3489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071C72-A79E-153A-9B58-D86AB093DEDC}"/>
              </a:ext>
            </a:extLst>
          </p:cNvPr>
          <p:cNvSpPr txBox="1"/>
          <p:nvPr/>
        </p:nvSpPr>
        <p:spPr>
          <a:xfrm>
            <a:off x="1059904" y="2343239"/>
            <a:ext cx="6248400" cy="169277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LIMITACIÓN A LA PATRIA POTESTAD</a:t>
            </a:r>
          </a:p>
          <a:p>
            <a:pPr marL="285750" indent="-285750">
              <a:buFontTx/>
              <a:buChar char="-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SUPRESIÓN SUSTITUCION EJEMPLAR</a:t>
            </a:r>
          </a:p>
          <a:p>
            <a:pPr marL="285750" indent="-285750">
              <a:buFontTx/>
              <a:buChar char="-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10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36984" y="1635646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 3. AUTORREGULACIÓN: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A36F03C-A6C8-CEF5-8647-F7380383DCDB}"/>
              </a:ext>
            </a:extLst>
          </p:cNvPr>
          <p:cNvSpPr txBox="1"/>
          <p:nvPr/>
        </p:nvSpPr>
        <p:spPr>
          <a:xfrm>
            <a:off x="668271" y="3755235"/>
            <a:ext cx="7391400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_tradnl" sz="2400" b="1" dirty="0">
              <a:solidFill>
                <a:srgbClr val="3B3489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071C72-A79E-153A-9B58-D86AB093DEDC}"/>
              </a:ext>
            </a:extLst>
          </p:cNvPr>
          <p:cNvSpPr txBox="1"/>
          <p:nvPr/>
        </p:nvSpPr>
        <p:spPr>
          <a:xfrm>
            <a:off x="1043608" y="2343239"/>
            <a:ext cx="6248400" cy="28931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MEDIDAS VOLUNTARIAS:</a:t>
            </a:r>
          </a:p>
          <a:p>
            <a:pPr marL="285750" indent="-285750">
              <a:buFontTx/>
              <a:buChar char="-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A) Extrajudiciales:  </a:t>
            </a:r>
          </a:p>
          <a:p>
            <a:pPr marL="285750" indent="-285750">
              <a:buFontTx/>
              <a:buChar char="-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        - Cláusula muy genérica.</a:t>
            </a: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        - Eficacia </a:t>
            </a:r>
            <a:r>
              <a:rPr lang="es-ES_tradnl" sz="13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antianulabilidad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B) Judiciales: </a:t>
            </a:r>
            <a:r>
              <a:rPr lang="es-ES_tradnl" sz="13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Autocuratela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C) Poderes preventivos.</a:t>
            </a: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381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36984" y="1635646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 - Apoderamientos preventivos: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A36F03C-A6C8-CEF5-8647-F7380383DCDB}"/>
              </a:ext>
            </a:extLst>
          </p:cNvPr>
          <p:cNvSpPr txBox="1"/>
          <p:nvPr/>
        </p:nvSpPr>
        <p:spPr>
          <a:xfrm>
            <a:off x="668271" y="3755235"/>
            <a:ext cx="7391400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_tradnl" sz="2400" b="1" dirty="0">
              <a:solidFill>
                <a:srgbClr val="3B3489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071C72-A79E-153A-9B58-D86AB093DEDC}"/>
              </a:ext>
            </a:extLst>
          </p:cNvPr>
          <p:cNvSpPr txBox="1"/>
          <p:nvPr/>
        </p:nvSpPr>
        <p:spPr>
          <a:xfrm>
            <a:off x="1043608" y="2343239"/>
            <a:ext cx="6248400" cy="249299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PODER OTORGADO EN PREVISIÓN.</a:t>
            </a:r>
          </a:p>
          <a:p>
            <a:pPr marL="285750" indent="-285750">
              <a:buFontTx/>
              <a:buChar char="-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GENERALIZADO EN EUROPA. </a:t>
            </a:r>
          </a:p>
          <a:p>
            <a:pPr marL="285750" indent="-285750">
              <a:buFontTx/>
              <a:buChar char="-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CLASES:</a:t>
            </a:r>
          </a:p>
          <a:p>
            <a:pPr marL="285750" indent="-285750">
              <a:buFontTx/>
              <a:buChar char="-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        -  Ultraactividad, puros, </a:t>
            </a:r>
            <a:r>
              <a:rPr lang="es-ES_tradnl" sz="13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pretutelares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-      ENTRADA EN VIGOR: Acta notarial.</a:t>
            </a:r>
          </a:p>
          <a:p>
            <a:pPr marL="285750" indent="-285750">
              <a:buFontTx/>
              <a:buChar char="-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040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03370" y="1635646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 - Apoderamientos preventivos: Problemas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A36F03C-A6C8-CEF5-8647-F7380383DCDB}"/>
              </a:ext>
            </a:extLst>
          </p:cNvPr>
          <p:cNvSpPr txBox="1"/>
          <p:nvPr/>
        </p:nvSpPr>
        <p:spPr>
          <a:xfrm>
            <a:off x="668271" y="3755235"/>
            <a:ext cx="7391400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_tradnl" sz="2400" b="1" dirty="0">
              <a:solidFill>
                <a:srgbClr val="3B3489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071C72-A79E-153A-9B58-D86AB093DEDC}"/>
              </a:ext>
            </a:extLst>
          </p:cNvPr>
          <p:cNvSpPr txBox="1"/>
          <p:nvPr/>
        </p:nvSpPr>
        <p:spPr>
          <a:xfrm>
            <a:off x="1043608" y="2343239"/>
            <a:ext cx="6248400" cy="229293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Límites a la </a:t>
            </a:r>
            <a:r>
              <a:rPr lang="es-ES_tradnl" sz="13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desjudicialización</a:t>
            </a: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Extinción: remoción y cese de convivencia.</a:t>
            </a:r>
          </a:p>
          <a:p>
            <a:pPr marL="285750" indent="-285750">
              <a:buFontTx/>
              <a:buChar char="-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Asimilación al curador. Exclusión voluntaria.</a:t>
            </a:r>
          </a:p>
          <a:p>
            <a:pPr marL="285750" indent="-285750">
              <a:buFontTx/>
              <a:buChar char="-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        -  Autorizaciones judiciales.</a:t>
            </a: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-      Prohibición de delegación.</a:t>
            </a:r>
          </a:p>
          <a:p>
            <a:pPr marL="285750" indent="-285750">
              <a:buFontTx/>
              <a:buChar char="-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353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03370" y="1635646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 LA GUARDA DE HECHO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A36F03C-A6C8-CEF5-8647-F7380383DCDB}"/>
              </a:ext>
            </a:extLst>
          </p:cNvPr>
          <p:cNvSpPr txBox="1"/>
          <p:nvPr/>
        </p:nvSpPr>
        <p:spPr>
          <a:xfrm>
            <a:off x="668271" y="3755235"/>
            <a:ext cx="7391400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_tradnl" sz="2400" b="1" dirty="0">
              <a:solidFill>
                <a:srgbClr val="3B3489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071C72-A79E-153A-9B58-D86AB093DEDC}"/>
              </a:ext>
            </a:extLst>
          </p:cNvPr>
          <p:cNvSpPr txBox="1"/>
          <p:nvPr/>
        </p:nvSpPr>
        <p:spPr>
          <a:xfrm>
            <a:off x="1043608" y="2343239"/>
            <a:ext cx="6248400" cy="249299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SITUACIONES PERSONALES FUERA DE SISTEMA.</a:t>
            </a:r>
          </a:p>
          <a:p>
            <a:pPr marL="285750" indent="-285750">
              <a:buFontTx/>
              <a:buChar char="-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          - Personas mayores:</a:t>
            </a:r>
          </a:p>
          <a:p>
            <a:pPr marL="285750" indent="-285750">
              <a:buFontTx/>
              <a:buChar char="-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PROBLEMA: IDENTIFICACIÓN DEL GUARDADOR.</a:t>
            </a:r>
          </a:p>
          <a:p>
            <a:pPr marL="285750" indent="-285750">
              <a:buFontTx/>
              <a:buChar char="-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                  - Acta notarial.</a:t>
            </a:r>
          </a:p>
          <a:p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-      COMPATIBILIDAD CON MEDIDAS DE APOYO. </a:t>
            </a:r>
          </a:p>
          <a:p>
            <a:pPr marL="285750" indent="-285750">
              <a:buFontTx/>
              <a:buChar char="-"/>
            </a:pPr>
            <a:endParaRPr lang="es-ES_tradnl" sz="13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_tradnl" sz="13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ACTUACIÓN REPRESENTATIVA.</a:t>
            </a:r>
          </a:p>
        </p:txBody>
      </p:sp>
    </p:spTree>
    <p:extLst>
      <p:ext uri="{BB962C8B-B14F-4D97-AF65-F5344CB8AC3E}">
        <p14:creationId xmlns:p14="http://schemas.microsoft.com/office/powerpoint/2010/main" val="14139068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284</Words>
  <Application>Microsoft Office PowerPoint</Application>
  <PresentationFormat>Presentación en pantalla (16:9)</PresentationFormat>
  <Paragraphs>101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Open sans</vt:lpstr>
      <vt:lpstr>Tema de Office</vt:lpstr>
      <vt:lpstr>HACIA LA DESJUDICIALIZACION DE LAS MEDIDAS DE APOYO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de la  Buena Práctica</dc:title>
  <dc:creator>dx</dc:creator>
  <cp:lastModifiedBy>usuario2</cp:lastModifiedBy>
  <cp:revision>56</cp:revision>
  <dcterms:created xsi:type="dcterms:W3CDTF">2021-07-07T07:43:49Z</dcterms:created>
  <dcterms:modified xsi:type="dcterms:W3CDTF">2022-11-18T12:18:31Z</dcterms:modified>
</cp:coreProperties>
</file>