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647" r:id="rId2"/>
    <p:sldId id="656" r:id="rId3"/>
    <p:sldId id="644" r:id="rId4"/>
    <p:sldId id="685" r:id="rId5"/>
    <p:sldId id="724" r:id="rId6"/>
    <p:sldId id="725" r:id="rId7"/>
    <p:sldId id="681" r:id="rId8"/>
    <p:sldId id="682" r:id="rId9"/>
    <p:sldId id="726" r:id="rId10"/>
    <p:sldId id="728" r:id="rId11"/>
    <p:sldId id="729" r:id="rId12"/>
    <p:sldId id="731" r:id="rId13"/>
    <p:sldId id="732" r:id="rId14"/>
    <p:sldId id="733" r:id="rId15"/>
    <p:sldId id="730" r:id="rId16"/>
    <p:sldId id="734" r:id="rId17"/>
    <p:sldId id="736" r:id="rId18"/>
    <p:sldId id="735" r:id="rId19"/>
    <p:sldId id="693" r:id="rId20"/>
    <p:sldId id="721" r:id="rId21"/>
    <p:sldId id="706" r:id="rId22"/>
  </p:sldIdLst>
  <p:sldSz cx="10693400" cy="7561263"/>
  <p:notesSz cx="9926638" cy="679767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753">
          <p15:clr>
            <a:srgbClr val="A4A3A4"/>
          </p15:clr>
        </p15:guide>
        <p15:guide id="4" orient="horz" pos="287">
          <p15:clr>
            <a:srgbClr val="A4A3A4"/>
          </p15:clr>
        </p15:guide>
        <p15:guide id="5" orient="horz" pos="1156">
          <p15:clr>
            <a:srgbClr val="A4A3A4"/>
          </p15:clr>
        </p15:guide>
        <p15:guide id="6" orient="horz" pos="4521">
          <p15:clr>
            <a:srgbClr val="A4A3A4"/>
          </p15:clr>
        </p15:guide>
        <p15:guide id="7" pos="573">
          <p15:clr>
            <a:srgbClr val="A4A3A4"/>
          </p15:clr>
        </p15:guide>
        <p15:guide id="8" pos="58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855"/>
    <a:srgbClr val="009CA6"/>
    <a:srgbClr val="40C1AC"/>
    <a:srgbClr val="95A0A9"/>
    <a:srgbClr val="C9D2E5"/>
    <a:srgbClr val="DCDCDC"/>
    <a:srgbClr val="B8C4DC"/>
    <a:srgbClr val="EBF9F6"/>
    <a:srgbClr val="A3E1D7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42" autoAdjust="0"/>
    <p:restoredTop sz="94030" autoAdjust="0"/>
  </p:normalViewPr>
  <p:slideViewPr>
    <p:cSldViewPr snapToGrid="0">
      <p:cViewPr varScale="1">
        <p:scale>
          <a:sx n="65" d="100"/>
          <a:sy n="65" d="100"/>
        </p:scale>
        <p:origin x="1590" y="48"/>
      </p:cViewPr>
      <p:guideLst>
        <p:guide orient="horz" pos="2160"/>
        <p:guide pos="3840"/>
        <p:guide orient="horz" pos="753"/>
        <p:guide orient="horz" pos="287"/>
        <p:guide orient="horz" pos="1156"/>
        <p:guide orient="horz" pos="4521"/>
        <p:guide pos="573"/>
        <p:guide pos="58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954"/>
    </p:cViewPr>
  </p:sorterViewPr>
  <p:notesViewPr>
    <p:cSldViewPr snapToGrid="0" showGuides="1">
      <p:cViewPr varScale="1">
        <p:scale>
          <a:sx n="109" d="100"/>
          <a:sy n="109" d="100"/>
        </p:scale>
        <p:origin x="402" y="108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NRPortbl\UYM\IGT\92746134_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NRPortbl\UYM\IGT\92746134_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NRPortbl\UYM\IGT\92746134_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Sentencias en primera</a:t>
            </a:r>
            <a:r>
              <a:rPr lang="es-ES" baseline="0"/>
              <a:t> instancia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Hoja1!$B$19</c:f>
              <c:strCache>
                <c:ptCount val="1"/>
                <c:pt idx="0">
                  <c:v>Estimatorias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Lit>
              <c:ptCount val="1"/>
              <c:pt idx="0">
                <c:v>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Hoja1!$C$19:$D$19</c:f>
              <c:numCache>
                <c:formatCode>General</c:formatCode>
                <c:ptCount val="1"/>
                <c:pt idx="0">
                  <c:v>1235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00A1-4246-8C29-DC5584128910}"/>
            </c:ext>
          </c:extLst>
        </c:ser>
        <c:ser>
          <c:idx val="1"/>
          <c:order val="1"/>
          <c:tx>
            <c:strRef>
              <c:f>Hoja1!$B$20</c:f>
              <c:strCache>
                <c:ptCount val="1"/>
                <c:pt idx="0">
                  <c:v>Desestimatorias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Lit>
              <c:ptCount val="1"/>
              <c:pt idx="0">
                <c:v>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Hoja1!$C$20:$D$20</c:f>
              <c:numCache>
                <c:formatCode>General</c:formatCode>
                <c:ptCount val="1"/>
                <c:pt idx="0">
                  <c:v>274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00A1-4246-8C29-DC55841289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1568088"/>
        <c:axId val="511568416"/>
      </c:barChart>
      <c:catAx>
        <c:axId val="5115680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11568416"/>
        <c:crosses val="autoZero"/>
        <c:auto val="1"/>
        <c:lblAlgn val="ctr"/>
        <c:lblOffset val="100"/>
        <c:noMultiLvlLbl val="0"/>
      </c:catAx>
      <c:valAx>
        <c:axId val="511568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11568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Sentencias</a:t>
            </a:r>
            <a:r>
              <a:rPr lang="es-ES" baseline="0"/>
              <a:t> en segunda instancia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Hoja1!$J$19</c:f>
              <c:strCache>
                <c:ptCount val="1"/>
                <c:pt idx="0">
                  <c:v>Estimación total (fabricante) / Desestimación total (demandante)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Lit>
              <c:ptCount val="1"/>
              <c:pt idx="0">
                <c:v>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Hoja1!$K$19:$L$19</c:f>
              <c:numCache>
                <c:formatCode>General</c:formatCode>
                <c:ptCount val="1"/>
                <c:pt idx="0">
                  <c:v>26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36D2-48B9-9920-A75D7579EAE6}"/>
            </c:ext>
          </c:extLst>
        </c:ser>
        <c:ser>
          <c:idx val="1"/>
          <c:order val="1"/>
          <c:tx>
            <c:strRef>
              <c:f>Hoja1!$J$20</c:f>
              <c:strCache>
                <c:ptCount val="1"/>
                <c:pt idx="0">
                  <c:v>Estimación parcial (fabricante) o total (demandante)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Lit>
              <c:ptCount val="1"/>
              <c:pt idx="0">
                <c:v>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Hoja1!$K$20:$L$20</c:f>
              <c:numCache>
                <c:formatCode>General</c:formatCode>
                <c:ptCount val="1"/>
                <c:pt idx="0">
                  <c:v>382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36D2-48B9-9920-A75D7579EA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3334304"/>
        <c:axId val="733332008"/>
      </c:barChart>
      <c:catAx>
        <c:axId val="7333343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33332008"/>
        <c:crosses val="autoZero"/>
        <c:auto val="1"/>
        <c:lblAlgn val="ctr"/>
        <c:lblOffset val="100"/>
        <c:noMultiLvlLbl val="0"/>
      </c:catAx>
      <c:valAx>
        <c:axId val="733332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33334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Fabricantes</a:t>
            </a:r>
            <a:r>
              <a:rPr lang="es-ES" baseline="0"/>
              <a:t> de automóviles - Primera instancia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Hoja1!$F$49:$F$51</c:f>
              <c:strCache>
                <c:ptCount val="2"/>
                <c:pt idx="0">
                  <c:v>Estimación parcial</c:v>
                </c:pt>
                <c:pt idx="1">
                  <c:v>Desestimación</c:v>
                </c:pt>
              </c:strCache>
              <c:extLst/>
            </c:strRef>
          </c:cat>
          <c:val>
            <c:numRef>
              <c:f>Hoja1!$H$49:$H$51</c:f>
              <c:numCache>
                <c:formatCode>0%</c:formatCode>
                <c:ptCount val="2"/>
                <c:pt idx="0">
                  <c:v>0.26923076923076922</c:v>
                </c:pt>
                <c:pt idx="1">
                  <c:v>0.73076923076923073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47A5-4985-AD46-45CA6CCE5F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7370520"/>
        <c:axId val="737370848"/>
      </c:barChart>
      <c:catAx>
        <c:axId val="737370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37370848"/>
        <c:crosses val="autoZero"/>
        <c:auto val="1"/>
        <c:lblAlgn val="ctr"/>
        <c:lblOffset val="100"/>
        <c:noMultiLvlLbl val="0"/>
      </c:catAx>
      <c:valAx>
        <c:axId val="737370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37370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43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22027" y="1"/>
            <a:ext cx="43030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A7C46-13A4-4DF4-A3A0-DD0E1E24FBD0}" type="datetimeFigureOut">
              <a:rPr lang="es-ES" smtClean="0"/>
              <a:t>17/11/2022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6456364"/>
            <a:ext cx="430143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22027" y="6456364"/>
            <a:ext cx="43030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D2CE4-2BA5-4A6D-9E4B-37398E2F28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5207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43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622027" y="1"/>
            <a:ext cx="43030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603E0-A042-46EB-9D47-75BBAE9F0660}" type="datetimeFigureOut">
              <a:rPr lang="es-ES" smtClean="0"/>
              <a:t>17/11/2022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160713" y="509588"/>
            <a:ext cx="36052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92029" y="3228976"/>
            <a:ext cx="794258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6456364"/>
            <a:ext cx="430143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622027" y="6456364"/>
            <a:ext cx="43030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14E91-D9AA-4446-8E41-C7ECBCCE72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9728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14E91-D9AA-4446-8E41-C7ECBCCE721E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6953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14E91-D9AA-4446-8E41-C7ECBCCE721E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0553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Separador blanco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14E91-D9AA-4446-8E41-C7ECBCCE721E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8849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14E91-D9AA-4446-8E41-C7ECBCCE721E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8188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14E91-D9AA-4446-8E41-C7ECBCCE721E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82369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14E91-D9AA-4446-8E41-C7ECBCCE721E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13915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Separador blanco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14E91-D9AA-4446-8E41-C7ECBCCE721E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83334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14E91-D9AA-4446-8E41-C7ECBCCE721E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7398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14E91-D9AA-4446-8E41-C7ECBCCE721E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47791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14E91-D9AA-4446-8E41-C7ECBCCE721E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59167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Separador blanco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14E91-D9AA-4446-8E41-C7ECBCCE721E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3344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Separador con índice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14E91-D9AA-4446-8E41-C7ECBCCE721E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79853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14E91-D9AA-4446-8E41-C7ECBCCE721E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30122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14E91-D9AA-4446-8E41-C7ECBCCE721E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6499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Separador blanco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14E91-D9AA-4446-8E41-C7ECBCCE721E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1314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14E91-D9AA-4446-8E41-C7ECBCCE721E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7187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14E91-D9AA-4446-8E41-C7ECBCCE721E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259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14E91-D9AA-4446-8E41-C7ECBCCE721E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8666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Separador blanco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14E91-D9AA-4446-8E41-C7ECBCCE721E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391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14E91-D9AA-4446-8E41-C7ECBCCE721E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7595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14E91-D9AA-4446-8E41-C7ECBCCE721E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1565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368" y="3130067"/>
            <a:ext cx="1806996" cy="639280"/>
          </a:xfrm>
          <a:prstGeom prst="rect">
            <a:avLst/>
          </a:prstGeom>
        </p:spPr>
      </p:pic>
      <p:pic>
        <p:nvPicPr>
          <p:cNvPr id="3" name="Imagen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00" b="44962"/>
          <a:stretch/>
        </p:blipFill>
        <p:spPr>
          <a:xfrm>
            <a:off x="1" y="-9912"/>
            <a:ext cx="10693399" cy="2009399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382400" y="3048833"/>
            <a:ext cx="6112800" cy="8208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3200"/>
              </a:lnSpc>
              <a:defRPr lang="es-ES" sz="2600" kern="1200" dirty="0">
                <a:solidFill>
                  <a:srgbClr val="002855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11" name="10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1382400" y="6440400"/>
            <a:ext cx="30420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Ciudad, Fecha</a:t>
            </a:r>
            <a:endParaRPr lang="es-ES" dirty="0"/>
          </a:p>
        </p:txBody>
      </p:sp>
      <p:sp>
        <p:nvSpPr>
          <p:cNvPr id="8" name="10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1382400" y="5007600"/>
            <a:ext cx="4993200" cy="10152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s-ES" dirty="0" smtClean="0"/>
              <a:t>Autor 1</a:t>
            </a:r>
          </a:p>
          <a:p>
            <a:pPr lvl="0"/>
            <a:r>
              <a:rPr lang="es-ES" dirty="0" smtClean="0"/>
              <a:t>Autor 2</a:t>
            </a:r>
          </a:p>
          <a:p>
            <a:pPr lvl="0"/>
            <a:r>
              <a:rPr lang="es-ES" dirty="0" smtClean="0"/>
              <a:t>Autor 3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98080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 Imprim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03600" y="384150"/>
            <a:ext cx="7909200" cy="871200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2800"/>
              </a:lnSpc>
              <a:defRPr lang="es-ES" sz="2400" kern="1200" dirty="0">
                <a:solidFill>
                  <a:schemeClr val="tx2"/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7" name="6 Marcador de contenido"/>
          <p:cNvSpPr>
            <a:spLocks noGrp="1"/>
          </p:cNvSpPr>
          <p:nvPr userDrawn="1">
            <p:ph sz="quarter" idx="10"/>
          </p:nvPr>
        </p:nvSpPr>
        <p:spPr>
          <a:xfrm>
            <a:off x="903600" y="1836000"/>
            <a:ext cx="8409600" cy="53424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180000" indent="-180000" algn="just">
              <a:lnSpc>
                <a:spcPct val="100000"/>
              </a:lnSpc>
              <a:buClr>
                <a:schemeClr val="bg2"/>
              </a:buClr>
              <a:defRPr sz="1600"/>
            </a:lvl1pPr>
            <a:lvl2pPr marL="432000" indent="-180000" algn="just">
              <a:lnSpc>
                <a:spcPct val="100000"/>
              </a:lnSpc>
              <a:spcBef>
                <a:spcPts val="800"/>
              </a:spcBef>
              <a:buClr>
                <a:srgbClr val="333F48"/>
              </a:buClr>
              <a:buFont typeface="Arial Narrow" panose="020B0606020202030204" pitchFamily="34" charset="0"/>
              <a:buChar char="−"/>
              <a:defRPr sz="1600"/>
            </a:lvl2pPr>
            <a:lvl3pPr marL="684000" indent="-180000" algn="just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§"/>
              <a:defRPr sz="1400"/>
            </a:lvl3pPr>
            <a:lvl4pPr marL="972000" indent="-180000" algn="just">
              <a:lnSpc>
                <a:spcPct val="100000"/>
              </a:lnSpc>
              <a:buClrTx/>
              <a:buSzPct val="100000"/>
              <a:buFont typeface="Arial Narrow" panose="020B0606020202030204" pitchFamily="34" charset="0"/>
              <a:buChar char="»"/>
              <a:defRPr sz="1200"/>
            </a:lvl4pPr>
            <a:lvl5pPr marL="2113200" indent="-284400" algn="just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SzPct val="110000"/>
              <a:buFont typeface="Arial Narrow" panose="020B0606020202030204" pitchFamily="34" charset="0"/>
              <a:buChar char="»"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</p:txBody>
      </p:sp>
      <p:pic>
        <p:nvPicPr>
          <p:cNvPr id="26" name="25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276" y="867600"/>
            <a:ext cx="903601" cy="319676"/>
          </a:xfrm>
          <a:prstGeom prst="rect">
            <a:avLst/>
          </a:prstGeom>
        </p:spPr>
      </p:pic>
      <p:sp>
        <p:nvSpPr>
          <p:cNvPr id="27" name="26 Rectángulo"/>
          <p:cNvSpPr/>
          <p:nvPr userDrawn="1"/>
        </p:nvSpPr>
        <p:spPr>
          <a:xfrm flipV="1">
            <a:off x="9311967" y="-2834"/>
            <a:ext cx="50400" cy="1188000"/>
          </a:xfrm>
          <a:prstGeom prst="rect">
            <a:avLst/>
          </a:prstGeom>
          <a:gradFill flip="none" rotWithShape="1">
            <a:gsLst>
              <a:gs pos="0">
                <a:srgbClr val="40C1AC"/>
              </a:gs>
              <a:gs pos="100000">
                <a:srgbClr val="00285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9763125" y="6972300"/>
            <a:ext cx="595154" cy="39081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2855"/>
                </a:solidFill>
              </a:defRPr>
            </a:lvl1pPr>
          </a:lstStyle>
          <a:p>
            <a:fld id="{5C8156DA-1E7B-4830-85F0-5DE83EED912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74870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dos niveles impres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03600" y="385200"/>
            <a:ext cx="7909200" cy="871200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2800"/>
              </a:lnSpc>
              <a:defRPr lang="es-ES" sz="2400" kern="1200" dirty="0">
                <a:solidFill>
                  <a:schemeClr val="tx2"/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0"/>
          </p:nvPr>
        </p:nvSpPr>
        <p:spPr>
          <a:xfrm>
            <a:off x="903600" y="1836000"/>
            <a:ext cx="8409600" cy="53424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just">
              <a:lnSpc>
                <a:spcPct val="100000"/>
              </a:lnSpc>
              <a:buClr>
                <a:schemeClr val="tx2"/>
              </a:buClr>
              <a:buNone/>
              <a:defRPr sz="1800"/>
            </a:lvl1pPr>
            <a:lvl2pPr marL="432000" indent="-180000" algn="just">
              <a:lnSpc>
                <a:spcPct val="100000"/>
              </a:lnSpc>
              <a:spcBef>
                <a:spcPts val="8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684000" indent="-180000" algn="just">
              <a:lnSpc>
                <a:spcPct val="100000"/>
              </a:lnSpc>
              <a:spcBef>
                <a:spcPts val="600"/>
              </a:spcBef>
              <a:buClr>
                <a:srgbClr val="333F48"/>
              </a:buClr>
              <a:buSzPct val="75000"/>
              <a:buFont typeface="Arial Narrow" panose="020B0606020202030204" pitchFamily="34" charset="0"/>
              <a:buChar char="−"/>
              <a:defRPr sz="1400"/>
            </a:lvl3pPr>
            <a:lvl4pPr marL="1713600" indent="-342000" algn="just">
              <a:lnSpc>
                <a:spcPct val="100000"/>
              </a:lnSpc>
              <a:buSzPct val="75000"/>
              <a:buFont typeface="Courier New" panose="02070309020205020404" pitchFamily="49" charset="0"/>
              <a:buChar char="o"/>
              <a:defRPr sz="2000"/>
            </a:lvl4pPr>
            <a:lvl5pPr marL="2113200" indent="-284400" algn="just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SzPct val="110000"/>
              <a:buFont typeface="Arial Narrow" panose="020B0606020202030204" pitchFamily="34" charset="0"/>
              <a:buChar char="»"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</p:txBody>
      </p:sp>
      <p:pic>
        <p:nvPicPr>
          <p:cNvPr id="27" name="2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276" y="867600"/>
            <a:ext cx="903601" cy="319676"/>
          </a:xfrm>
          <a:prstGeom prst="rect">
            <a:avLst/>
          </a:prstGeom>
        </p:spPr>
      </p:pic>
      <p:sp>
        <p:nvSpPr>
          <p:cNvPr id="28" name="27 Rectángulo"/>
          <p:cNvSpPr/>
          <p:nvPr userDrawn="1"/>
        </p:nvSpPr>
        <p:spPr>
          <a:xfrm flipV="1">
            <a:off x="9311967" y="-2834"/>
            <a:ext cx="50400" cy="1188000"/>
          </a:xfrm>
          <a:prstGeom prst="rect">
            <a:avLst/>
          </a:prstGeom>
          <a:gradFill flip="none" rotWithShape="1">
            <a:gsLst>
              <a:gs pos="0">
                <a:srgbClr val="40C1AC"/>
              </a:gs>
              <a:gs pos="100000">
                <a:srgbClr val="00285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9763125" y="6972300"/>
            <a:ext cx="595154" cy="39081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2855"/>
                </a:solidFill>
              </a:defRPr>
            </a:lvl1pPr>
          </a:lstStyle>
          <a:p>
            <a:fld id="{5C8156DA-1E7B-4830-85F0-5DE83EED912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66254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03600" y="403200"/>
            <a:ext cx="7909200" cy="871200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3400"/>
              </a:lnSpc>
              <a:defRPr lang="es-ES" sz="3200" kern="1200" dirty="0">
                <a:solidFill>
                  <a:schemeClr val="tx2"/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8" name="7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5652000" y="1839686"/>
            <a:ext cx="5043600" cy="5720314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en el icono para agregar una imagen</a:t>
            </a:r>
            <a:endParaRPr lang="es-ES" dirty="0"/>
          </a:p>
        </p:txBody>
      </p:sp>
      <p:sp>
        <p:nvSpPr>
          <p:cNvPr id="10" name="9 Marcador de texto"/>
          <p:cNvSpPr>
            <a:spLocks noGrp="1"/>
          </p:cNvSpPr>
          <p:nvPr>
            <p:ph type="body" sz="quarter" idx="11"/>
          </p:nvPr>
        </p:nvSpPr>
        <p:spPr>
          <a:xfrm>
            <a:off x="903600" y="1836000"/>
            <a:ext cx="4626000" cy="5342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25000"/>
              <a:buNone/>
              <a:defRPr sz="2000">
                <a:latin typeface="Arial Narrow" panose="020B0606020202030204" pitchFamily="34" charset="0"/>
              </a:defRPr>
            </a:lvl1pPr>
            <a:lvl2pPr marL="342000" indent="-342000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defRPr sz="2000"/>
            </a:lvl2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</p:txBody>
      </p:sp>
      <p:pic>
        <p:nvPicPr>
          <p:cNvPr id="29" name="28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276" y="867600"/>
            <a:ext cx="903601" cy="319676"/>
          </a:xfrm>
          <a:prstGeom prst="rect">
            <a:avLst/>
          </a:prstGeom>
        </p:spPr>
      </p:pic>
      <p:sp>
        <p:nvSpPr>
          <p:cNvPr id="30" name="29 Rectángulo"/>
          <p:cNvSpPr/>
          <p:nvPr userDrawn="1"/>
        </p:nvSpPr>
        <p:spPr>
          <a:xfrm flipV="1">
            <a:off x="9311967" y="-2834"/>
            <a:ext cx="50400" cy="1188000"/>
          </a:xfrm>
          <a:prstGeom prst="rect">
            <a:avLst/>
          </a:prstGeom>
          <a:gradFill flip="none" rotWithShape="1">
            <a:gsLst>
              <a:gs pos="0">
                <a:srgbClr val="40C1AC"/>
              </a:gs>
              <a:gs pos="100000">
                <a:srgbClr val="00285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9763125" y="6972300"/>
            <a:ext cx="595154" cy="39081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2855"/>
                </a:solidFill>
              </a:defRPr>
            </a:lvl1pPr>
          </a:lstStyle>
          <a:p>
            <a:fld id="{5C8156DA-1E7B-4830-85F0-5DE83EED912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37139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Marcador de posición de imagen"/>
          <p:cNvSpPr>
            <a:spLocks noGrp="1"/>
          </p:cNvSpPr>
          <p:nvPr>
            <p:ph type="pic" sz="quarter" idx="15"/>
          </p:nvPr>
        </p:nvSpPr>
        <p:spPr>
          <a:xfrm>
            <a:off x="7477200" y="1328400"/>
            <a:ext cx="1836000" cy="12204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s-ES" smtClean="0"/>
              <a:t>Haga clic en el icono para agregar una imagen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9763125" y="6972300"/>
            <a:ext cx="595154" cy="39081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2855"/>
                </a:solidFill>
              </a:defRPr>
            </a:lvl1pPr>
          </a:lstStyle>
          <a:p>
            <a:fld id="{5C8156DA-1E7B-4830-85F0-5DE83EED912E}" type="slidenum">
              <a:rPr lang="es-ES" smtClean="0"/>
              <a:pPr/>
              <a:t>‹Nº›</a:t>
            </a:fld>
            <a:endParaRPr lang="es-ES" dirty="0"/>
          </a:p>
        </p:txBody>
      </p:sp>
      <p:cxnSp>
        <p:nvCxnSpPr>
          <p:cNvPr id="11" name="Conector recto 17"/>
          <p:cNvCxnSpPr/>
          <p:nvPr userDrawn="1"/>
        </p:nvCxnSpPr>
        <p:spPr>
          <a:xfrm>
            <a:off x="896707" y="2543175"/>
            <a:ext cx="8465660" cy="5625"/>
          </a:xfrm>
          <a:prstGeom prst="line">
            <a:avLst/>
          </a:prstGeom>
          <a:ln w="12700">
            <a:solidFill>
              <a:srgbClr val="40C1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 userDrawn="1"/>
        </p:nvSpPr>
        <p:spPr>
          <a:xfrm rot="16200000" flipV="1">
            <a:off x="5087981" y="2235441"/>
            <a:ext cx="36000" cy="8418548"/>
          </a:xfrm>
          <a:prstGeom prst="rect">
            <a:avLst/>
          </a:prstGeom>
          <a:gradFill flip="none" rotWithShape="1">
            <a:gsLst>
              <a:gs pos="0">
                <a:srgbClr val="40C1AC"/>
              </a:gs>
              <a:gs pos="100000">
                <a:srgbClr val="00285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7" name="16 Marcador de texto"/>
          <p:cNvSpPr>
            <a:spLocks noGrp="1"/>
          </p:cNvSpPr>
          <p:nvPr>
            <p:ph type="body" sz="quarter" idx="13"/>
          </p:nvPr>
        </p:nvSpPr>
        <p:spPr>
          <a:xfrm>
            <a:off x="3895725" y="6566400"/>
            <a:ext cx="5413875" cy="579600"/>
          </a:xfrm>
          <a:prstGeom prst="rect">
            <a:avLst/>
          </a:prstGeom>
        </p:spPr>
        <p:txBody>
          <a:bodyPr lIns="90000" tIns="46800" rIns="0" bIns="4680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002855"/>
                </a:solidFill>
                <a:latin typeface="Arial Narrow" panose="020B0606020202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1000">
                <a:solidFill>
                  <a:srgbClr val="40C1AC"/>
                </a:solidFill>
                <a:latin typeface="Arial Narrow" panose="020B0606020202030204" pitchFamily="34" charset="0"/>
              </a:defRPr>
            </a:lvl2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</p:txBody>
      </p:sp>
      <p:sp>
        <p:nvSpPr>
          <p:cNvPr id="19" name="18 Marcador de contenido"/>
          <p:cNvSpPr>
            <a:spLocks noGrp="1"/>
          </p:cNvSpPr>
          <p:nvPr>
            <p:ph sz="quarter" idx="14"/>
          </p:nvPr>
        </p:nvSpPr>
        <p:spPr>
          <a:xfrm>
            <a:off x="5353200" y="2867025"/>
            <a:ext cx="3960000" cy="303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200">
                <a:solidFill>
                  <a:srgbClr val="333F48"/>
                </a:solidFill>
                <a:latin typeface="Arial Narrow" panose="020B0606020202030204" pitchFamily="34" charset="0"/>
              </a:defRPr>
            </a:lvl1pPr>
            <a:lvl2pPr marL="177800" indent="-177800">
              <a:lnSpc>
                <a:spcPct val="100000"/>
              </a:lnSpc>
              <a:spcBef>
                <a:spcPts val="600"/>
              </a:spcBef>
              <a:buClr>
                <a:srgbClr val="40C1AC"/>
              </a:buClr>
              <a:defRPr sz="1200">
                <a:solidFill>
                  <a:srgbClr val="333F48"/>
                </a:solidFill>
                <a:latin typeface="Arial Narrow" panose="020B0606020202030204" pitchFamily="34" charset="0"/>
              </a:defRPr>
            </a:lvl2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</p:txBody>
      </p:sp>
      <p:sp>
        <p:nvSpPr>
          <p:cNvPr id="23" name="22 Marcador de contenido"/>
          <p:cNvSpPr>
            <a:spLocks noGrp="1"/>
          </p:cNvSpPr>
          <p:nvPr>
            <p:ph sz="quarter" idx="16"/>
          </p:nvPr>
        </p:nvSpPr>
        <p:spPr>
          <a:xfrm>
            <a:off x="896400" y="2865599"/>
            <a:ext cx="3960000" cy="30295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200">
                <a:solidFill>
                  <a:srgbClr val="333F48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quarter" idx="17"/>
          </p:nvPr>
        </p:nvSpPr>
        <p:spPr>
          <a:xfrm>
            <a:off x="896400" y="1450800"/>
            <a:ext cx="3960000" cy="100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rgbClr val="333F48"/>
                </a:solidFill>
                <a:latin typeface="Arial Narrow" panose="020B0606020202030204" pitchFamily="34" charset="0"/>
              </a:defRPr>
            </a:lvl2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</p:txBody>
      </p:sp>
      <p:sp>
        <p:nvSpPr>
          <p:cNvPr id="27" name="26 Marcador de texto"/>
          <p:cNvSpPr>
            <a:spLocks noGrp="1"/>
          </p:cNvSpPr>
          <p:nvPr>
            <p:ph type="body" sz="quarter" idx="18"/>
          </p:nvPr>
        </p:nvSpPr>
        <p:spPr>
          <a:xfrm>
            <a:off x="5353200" y="1904400"/>
            <a:ext cx="1764000" cy="554400"/>
          </a:xfrm>
          <a:prstGeom prst="rect">
            <a:avLst/>
          </a:prstGeom>
        </p:spPr>
        <p:txBody>
          <a:bodyPr lIns="0" tIns="46800" rIns="90000" bIns="46800" anchor="b" anchorCtr="0"/>
          <a:lstStyle>
            <a:lvl1pPr marL="180975" indent="-180975">
              <a:lnSpc>
                <a:spcPct val="100000"/>
              </a:lnSpc>
              <a:spcBef>
                <a:spcPts val="0"/>
              </a:spcBef>
              <a:buClr>
                <a:srgbClr val="40C1AC"/>
              </a:buClr>
              <a:defRPr sz="1200">
                <a:solidFill>
                  <a:srgbClr val="333F48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pic>
        <p:nvPicPr>
          <p:cNvPr id="41" name="40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276" y="867600"/>
            <a:ext cx="903601" cy="319676"/>
          </a:xfrm>
          <a:prstGeom prst="rect">
            <a:avLst/>
          </a:prstGeom>
        </p:spPr>
      </p:pic>
      <p:sp>
        <p:nvSpPr>
          <p:cNvPr id="42" name="41 Rectángulo"/>
          <p:cNvSpPr/>
          <p:nvPr userDrawn="1"/>
        </p:nvSpPr>
        <p:spPr>
          <a:xfrm flipV="1">
            <a:off x="9311967" y="-2834"/>
            <a:ext cx="50400" cy="1188000"/>
          </a:xfrm>
          <a:prstGeom prst="rect">
            <a:avLst/>
          </a:prstGeom>
          <a:gradFill flip="none" rotWithShape="1">
            <a:gsLst>
              <a:gs pos="0">
                <a:srgbClr val="40C1AC"/>
              </a:gs>
              <a:gs pos="100000">
                <a:srgbClr val="00285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1403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7565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5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276" y="867600"/>
            <a:ext cx="903601" cy="319676"/>
          </a:xfrm>
          <a:prstGeom prst="rect">
            <a:avLst/>
          </a:prstGeom>
        </p:spPr>
      </p:pic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9763125" y="6972300"/>
            <a:ext cx="595154" cy="39081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2855"/>
                </a:solidFill>
              </a:defRPr>
            </a:lvl1pPr>
          </a:lstStyle>
          <a:p>
            <a:fld id="{5C8156DA-1E7B-4830-85F0-5DE83EED912E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1" name="10 Rectángulo"/>
          <p:cNvSpPr/>
          <p:nvPr userDrawn="1"/>
        </p:nvSpPr>
        <p:spPr>
          <a:xfrm flipV="1">
            <a:off x="9311967" y="-2834"/>
            <a:ext cx="50400" cy="1188000"/>
          </a:xfrm>
          <a:prstGeom prst="rect">
            <a:avLst/>
          </a:prstGeom>
          <a:gradFill flip="none" rotWithShape="1">
            <a:gsLst>
              <a:gs pos="0">
                <a:srgbClr val="40C1AC"/>
              </a:gs>
              <a:gs pos="100000">
                <a:srgbClr val="00285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8756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9763125" y="6972300"/>
            <a:ext cx="595154" cy="39081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2855"/>
                </a:solidFill>
              </a:defRPr>
            </a:lvl1pPr>
          </a:lstStyle>
          <a:p>
            <a:fld id="{5C8156DA-1E7B-4830-85F0-5DE83EED912E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1929600" y="1098000"/>
            <a:ext cx="6080400" cy="5688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4800"/>
              </a:lnSpc>
              <a:defRPr lang="es-ES" sz="3800" kern="1200" dirty="0">
                <a:solidFill>
                  <a:schemeClr val="tx2"/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856800" y="885600"/>
            <a:ext cx="1134000" cy="1616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0400">
                <a:solidFill>
                  <a:schemeClr val="bg2"/>
                </a:solidFill>
                <a:latin typeface="Arial Narrow" panose="020B060602020203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0400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0400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 marL="1371600" indent="0">
              <a:lnSpc>
                <a:spcPct val="100000"/>
              </a:lnSpc>
              <a:buNone/>
              <a:defRPr sz="10400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 marL="1828800" indent="0">
              <a:lnSpc>
                <a:spcPct val="100000"/>
              </a:lnSpc>
              <a:buNone/>
              <a:defRPr sz="10400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s-ES" dirty="0" smtClean="0"/>
              <a:t>#</a:t>
            </a:r>
            <a:endParaRPr lang="es-ES" dirty="0"/>
          </a:p>
        </p:txBody>
      </p:sp>
      <p:pic>
        <p:nvPicPr>
          <p:cNvPr id="8" name="7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276" y="867600"/>
            <a:ext cx="903601" cy="319676"/>
          </a:xfrm>
          <a:prstGeom prst="rect">
            <a:avLst/>
          </a:prstGeom>
        </p:spPr>
      </p:pic>
      <p:sp>
        <p:nvSpPr>
          <p:cNvPr id="10" name="9 Rectángulo"/>
          <p:cNvSpPr/>
          <p:nvPr userDrawn="1"/>
        </p:nvSpPr>
        <p:spPr>
          <a:xfrm flipV="1">
            <a:off x="9311967" y="-2834"/>
            <a:ext cx="50400" cy="1188000"/>
          </a:xfrm>
          <a:prstGeom prst="rect">
            <a:avLst/>
          </a:prstGeom>
          <a:gradFill flip="none" rotWithShape="1">
            <a:gsLst>
              <a:gs pos="0">
                <a:srgbClr val="40C1AC"/>
              </a:gs>
              <a:gs pos="100000">
                <a:srgbClr val="00285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5870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9763125" y="6972300"/>
            <a:ext cx="595154" cy="39081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2855"/>
                </a:solidFill>
              </a:defRPr>
            </a:lvl1pPr>
          </a:lstStyle>
          <a:p>
            <a:fld id="{5C8156DA-1E7B-4830-85F0-5DE83EED912E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8" name="Imagen 19"/>
          <p:cNvPicPr>
            <a:picLocks noChangeAspect="1"/>
          </p:cNvPicPr>
          <p:nvPr userDrawn="1"/>
        </p:nvPicPr>
        <p:blipFill rotWithShape="1">
          <a:blip r:embed="rId2"/>
          <a:srcRect l="43651" t="79030" r="21745" b="10811"/>
          <a:stretch/>
        </p:blipFill>
        <p:spPr>
          <a:xfrm>
            <a:off x="0" y="-1"/>
            <a:ext cx="9072000" cy="7561264"/>
          </a:xfrm>
          <a:prstGeom prst="rect">
            <a:avLst/>
          </a:prstGeom>
        </p:spPr>
      </p:pic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1929600" y="1098000"/>
            <a:ext cx="6080400" cy="5688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4800"/>
              </a:lnSpc>
              <a:defRPr lang="es-ES" sz="3800" kern="1200" dirty="0">
                <a:solidFill>
                  <a:schemeClr val="bg1"/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856800" y="885600"/>
            <a:ext cx="1134000" cy="1616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0400">
                <a:solidFill>
                  <a:schemeClr val="bg2"/>
                </a:solidFill>
                <a:latin typeface="Arial Narrow" panose="020B060602020203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0400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0400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 marL="1371600" indent="0">
              <a:lnSpc>
                <a:spcPct val="100000"/>
              </a:lnSpc>
              <a:buNone/>
              <a:defRPr sz="10400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 marL="1828800" indent="0">
              <a:lnSpc>
                <a:spcPct val="100000"/>
              </a:lnSpc>
              <a:buNone/>
              <a:defRPr sz="10400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s-ES" dirty="0" smtClean="0"/>
              <a:t>#</a:t>
            </a:r>
            <a:endParaRPr lang="es-ES" dirty="0"/>
          </a:p>
        </p:txBody>
      </p:sp>
      <p:pic>
        <p:nvPicPr>
          <p:cNvPr id="10" name="9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276" y="867600"/>
            <a:ext cx="903601" cy="319676"/>
          </a:xfrm>
          <a:prstGeom prst="rect">
            <a:avLst/>
          </a:prstGeom>
        </p:spPr>
      </p:pic>
      <p:sp>
        <p:nvSpPr>
          <p:cNvPr id="12" name="11 Rectángulo"/>
          <p:cNvSpPr/>
          <p:nvPr userDrawn="1"/>
        </p:nvSpPr>
        <p:spPr>
          <a:xfrm flipV="1">
            <a:off x="9311967" y="-2834"/>
            <a:ext cx="50400" cy="1188000"/>
          </a:xfrm>
          <a:prstGeom prst="rect">
            <a:avLst/>
          </a:prstGeom>
          <a:gradFill flip="none" rotWithShape="1">
            <a:gsLst>
              <a:gs pos="0">
                <a:srgbClr val="40C1AC"/>
              </a:gs>
              <a:gs pos="100000">
                <a:srgbClr val="00285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8487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Logo sin bar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9763125" y="6972300"/>
            <a:ext cx="595154" cy="39081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2855"/>
                </a:solidFill>
              </a:defRPr>
            </a:lvl1pPr>
          </a:lstStyle>
          <a:p>
            <a:fld id="{5C8156DA-1E7B-4830-85F0-5DE83EED912E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20" name="19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276" y="867600"/>
            <a:ext cx="903601" cy="31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33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903600" y="403200"/>
            <a:ext cx="7909200" cy="871200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3400"/>
              </a:lnSpc>
              <a:defRPr lang="es-ES" sz="3200" kern="1200" dirty="0">
                <a:solidFill>
                  <a:schemeClr val="tx2"/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pic>
        <p:nvPicPr>
          <p:cNvPr id="19" name="18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276" y="867600"/>
            <a:ext cx="903601" cy="319676"/>
          </a:xfrm>
          <a:prstGeom prst="rect">
            <a:avLst/>
          </a:prstGeom>
        </p:spPr>
      </p:pic>
      <p:sp>
        <p:nvSpPr>
          <p:cNvPr id="20" name="19 Rectángulo"/>
          <p:cNvSpPr/>
          <p:nvPr userDrawn="1"/>
        </p:nvSpPr>
        <p:spPr>
          <a:xfrm flipV="1">
            <a:off x="9311967" y="-2834"/>
            <a:ext cx="50400" cy="1188000"/>
          </a:xfrm>
          <a:prstGeom prst="rect">
            <a:avLst/>
          </a:prstGeom>
          <a:gradFill flip="none" rotWithShape="1">
            <a:gsLst>
              <a:gs pos="0">
                <a:srgbClr val="40C1AC"/>
              </a:gs>
              <a:gs pos="100000">
                <a:srgbClr val="00285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9763125" y="6972300"/>
            <a:ext cx="595154" cy="39081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2855"/>
                </a:solidFill>
              </a:defRPr>
            </a:lvl1pPr>
          </a:lstStyle>
          <a:p>
            <a:fld id="{5C8156DA-1E7B-4830-85F0-5DE83EED912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7789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 Proy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03600" y="401250"/>
            <a:ext cx="7909200" cy="871200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3400"/>
              </a:lnSpc>
              <a:defRPr lang="es-ES" sz="3200" kern="1200" dirty="0">
                <a:solidFill>
                  <a:schemeClr val="tx2"/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7" name="6 Marcador de contenido"/>
          <p:cNvSpPr>
            <a:spLocks noGrp="1"/>
          </p:cNvSpPr>
          <p:nvPr userDrawn="1">
            <p:ph sz="quarter" idx="10"/>
          </p:nvPr>
        </p:nvSpPr>
        <p:spPr>
          <a:xfrm>
            <a:off x="903600" y="1836000"/>
            <a:ext cx="8409600" cy="53424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284400" indent="-284400" algn="l">
              <a:lnSpc>
                <a:spcPct val="100000"/>
              </a:lnSpc>
              <a:buClr>
                <a:schemeClr val="bg2"/>
              </a:buClr>
              <a:defRPr sz="2600"/>
            </a:lvl1pPr>
            <a:lvl2pPr marL="799200" indent="-342000" algn="l">
              <a:lnSpc>
                <a:spcPct val="100000"/>
              </a:lnSpc>
              <a:spcBef>
                <a:spcPts val="600"/>
              </a:spcBef>
              <a:buClr>
                <a:srgbClr val="333F48"/>
              </a:buClr>
              <a:buFont typeface="Arial Narrow" panose="020B0606020202030204" pitchFamily="34" charset="0"/>
              <a:buChar char="−"/>
              <a:defRPr/>
            </a:lvl2pPr>
            <a:lvl3pPr marL="1256400" indent="-342000" algn="l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§"/>
              <a:defRPr sz="2200"/>
            </a:lvl3pPr>
            <a:lvl4pPr marL="1713600" indent="-342000" algn="l">
              <a:lnSpc>
                <a:spcPct val="100000"/>
              </a:lnSpc>
              <a:buClrTx/>
              <a:buSzPct val="100000"/>
              <a:buFont typeface="Arial Narrow" panose="020B0606020202030204" pitchFamily="34" charset="0"/>
              <a:buChar char="»"/>
              <a:defRPr sz="2000"/>
            </a:lvl4pPr>
            <a:lvl5pPr marL="2113200" indent="-284400" algn="just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SzPct val="110000"/>
              <a:buFont typeface="Arial Narrow" panose="020B0606020202030204" pitchFamily="34" charset="0"/>
              <a:buChar char="»"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</p:txBody>
      </p:sp>
      <p:pic>
        <p:nvPicPr>
          <p:cNvPr id="20" name="19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276" y="867600"/>
            <a:ext cx="903601" cy="319676"/>
          </a:xfrm>
          <a:prstGeom prst="rect">
            <a:avLst/>
          </a:prstGeom>
        </p:spPr>
      </p:pic>
      <p:sp>
        <p:nvSpPr>
          <p:cNvPr id="21" name="20 Rectángulo"/>
          <p:cNvSpPr/>
          <p:nvPr userDrawn="1"/>
        </p:nvSpPr>
        <p:spPr>
          <a:xfrm flipV="1">
            <a:off x="9311967" y="-2834"/>
            <a:ext cx="50400" cy="1188000"/>
          </a:xfrm>
          <a:prstGeom prst="rect">
            <a:avLst/>
          </a:prstGeom>
          <a:gradFill flip="none" rotWithShape="1">
            <a:gsLst>
              <a:gs pos="0">
                <a:srgbClr val="40C1AC"/>
              </a:gs>
              <a:gs pos="100000">
                <a:srgbClr val="00285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9763125" y="6972300"/>
            <a:ext cx="595154" cy="39081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2855"/>
                </a:solidFill>
              </a:defRPr>
            </a:lvl1pPr>
          </a:lstStyle>
          <a:p>
            <a:fld id="{5C8156DA-1E7B-4830-85F0-5DE83EED912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49938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dos niveles proy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03600" y="403200"/>
            <a:ext cx="7909200" cy="871200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3400"/>
              </a:lnSpc>
              <a:defRPr lang="es-ES" sz="3200" kern="1200" dirty="0">
                <a:solidFill>
                  <a:schemeClr val="tx2"/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0"/>
          </p:nvPr>
        </p:nvSpPr>
        <p:spPr>
          <a:xfrm>
            <a:off x="903600" y="1836000"/>
            <a:ext cx="8409600" cy="53424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buClr>
                <a:schemeClr val="tx2"/>
              </a:buClr>
              <a:buNone/>
              <a:defRPr sz="2600"/>
            </a:lvl1pPr>
            <a:lvl2pPr marL="799200" indent="-342000" algn="l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6400" indent="-342000" algn="l">
              <a:lnSpc>
                <a:spcPct val="100000"/>
              </a:lnSpc>
              <a:spcBef>
                <a:spcPts val="600"/>
              </a:spcBef>
              <a:buClr>
                <a:srgbClr val="333F48"/>
              </a:buClr>
              <a:buSzPct val="75000"/>
              <a:buFont typeface="Arial Narrow" panose="020B0606020202030204" pitchFamily="34" charset="0"/>
              <a:buChar char="−"/>
              <a:defRPr sz="2200"/>
            </a:lvl3pPr>
            <a:lvl4pPr marL="1713600" indent="-342000" algn="just">
              <a:lnSpc>
                <a:spcPct val="100000"/>
              </a:lnSpc>
              <a:buSzPct val="75000"/>
              <a:buFont typeface="Courier New" panose="02070309020205020404" pitchFamily="49" charset="0"/>
              <a:buChar char="o"/>
              <a:defRPr sz="2000"/>
            </a:lvl4pPr>
            <a:lvl5pPr marL="2113200" indent="-284400" algn="just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SzPct val="110000"/>
              <a:buFont typeface="Arial Narrow" panose="020B0606020202030204" pitchFamily="34" charset="0"/>
              <a:buChar char="»"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</p:txBody>
      </p:sp>
      <p:pic>
        <p:nvPicPr>
          <p:cNvPr id="27" name="2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276" y="867600"/>
            <a:ext cx="903601" cy="319676"/>
          </a:xfrm>
          <a:prstGeom prst="rect">
            <a:avLst/>
          </a:prstGeom>
        </p:spPr>
      </p:pic>
      <p:sp>
        <p:nvSpPr>
          <p:cNvPr id="28" name="27 Rectángulo"/>
          <p:cNvSpPr/>
          <p:nvPr userDrawn="1"/>
        </p:nvSpPr>
        <p:spPr>
          <a:xfrm flipV="1">
            <a:off x="9311967" y="-2834"/>
            <a:ext cx="50400" cy="1188000"/>
          </a:xfrm>
          <a:prstGeom prst="rect">
            <a:avLst/>
          </a:prstGeom>
          <a:gradFill flip="none" rotWithShape="1">
            <a:gsLst>
              <a:gs pos="0">
                <a:srgbClr val="40C1AC"/>
              </a:gs>
              <a:gs pos="100000">
                <a:srgbClr val="00285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9763125" y="6972300"/>
            <a:ext cx="595154" cy="39081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2855"/>
                </a:solidFill>
              </a:defRPr>
            </a:lvl1pPr>
          </a:lstStyle>
          <a:p>
            <a:fld id="{5C8156DA-1E7B-4830-85F0-5DE83EED912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9965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6329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4" r:id="rId2"/>
    <p:sldLayoutId id="2147483653" r:id="rId3"/>
    <p:sldLayoutId id="2147483673" r:id="rId4"/>
    <p:sldLayoutId id="2147483672" r:id="rId5"/>
    <p:sldLayoutId id="2147483669" r:id="rId6"/>
    <p:sldLayoutId id="2147483663" r:id="rId7"/>
    <p:sldLayoutId id="2147483660" r:id="rId8"/>
    <p:sldLayoutId id="2147483661" r:id="rId9"/>
    <p:sldLayoutId id="2147483667" r:id="rId10"/>
    <p:sldLayoutId id="2147483668" r:id="rId11"/>
    <p:sldLayoutId id="2147483662" r:id="rId12"/>
    <p:sldLayoutId id="2147483658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82400" y="4594034"/>
            <a:ext cx="6112800" cy="744071"/>
          </a:xfrm>
        </p:spPr>
        <p:txBody>
          <a:bodyPr/>
          <a:lstStyle/>
          <a:p>
            <a:r>
              <a:rPr lang="es-ES" dirty="0" smtClean="0"/>
              <a:t>Aula Abogacía: I Encuentro nacional de estudios y diálogos jurídicos – Sección procesal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Cártel de camiones y coches: cuestiones de actualidad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1"/>
          </p:nvPr>
        </p:nvSpPr>
        <p:spPr>
          <a:xfrm>
            <a:off x="1442776" y="6837007"/>
            <a:ext cx="3345792" cy="309600"/>
          </a:xfrm>
        </p:spPr>
        <p:txBody>
          <a:bodyPr/>
          <a:lstStyle/>
          <a:p>
            <a:r>
              <a:rPr lang="es-ES" dirty="0" smtClean="0">
                <a:latin typeface="Arial Narrow" panose="020B0606020202030204" pitchFamily="34" charset="0"/>
              </a:rPr>
              <a:t>Madrid, 22 de noviembre de 2022</a:t>
            </a:r>
            <a:endParaRPr lang="es-ES" dirty="0">
              <a:latin typeface="Arial Narrow" panose="020B0606020202030204" pitchFamily="34" charset="0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2"/>
          </p:nvPr>
        </p:nvSpPr>
        <p:spPr>
          <a:xfrm>
            <a:off x="1442776" y="5579956"/>
            <a:ext cx="4993200" cy="1015200"/>
          </a:xfrm>
        </p:spPr>
        <p:txBody>
          <a:bodyPr/>
          <a:lstStyle/>
          <a:p>
            <a:pPr marR="101080"/>
            <a:r>
              <a:rPr lang="es-ES" dirty="0" smtClean="0">
                <a:solidFill>
                  <a:srgbClr val="333F48"/>
                </a:solidFill>
              </a:rPr>
              <a:t>Javier Yáñez Evangelista</a:t>
            </a:r>
            <a:endParaRPr lang="es-ES" dirty="0">
              <a:solidFill>
                <a:srgbClr val="333F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10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2855"/>
                </a:solidFill>
              </a:rPr>
              <a:t>2. </a:t>
            </a:r>
            <a:r>
              <a:rPr lang="es-ES" dirty="0">
                <a:solidFill>
                  <a:srgbClr val="002855"/>
                </a:solidFill>
              </a:rPr>
              <a:t>Noticias de Luxemburgo: las </a:t>
            </a:r>
            <a:r>
              <a:rPr lang="es-ES" dirty="0" smtClean="0">
                <a:solidFill>
                  <a:srgbClr val="002855"/>
                </a:solidFill>
              </a:rPr>
              <a:t>cuestiones </a:t>
            </a:r>
            <a:r>
              <a:rPr lang="es-ES" dirty="0">
                <a:solidFill>
                  <a:srgbClr val="002855"/>
                </a:solidFill>
              </a:rPr>
              <a:t>prejudiciales recientes más relevantes</a:t>
            </a:r>
            <a:endParaRPr lang="es-ES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448499"/>
              </p:ext>
            </p:extLst>
          </p:nvPr>
        </p:nvGraphicFramePr>
        <p:xfrm>
          <a:off x="2622363" y="1527574"/>
          <a:ext cx="4471673" cy="5805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1673">
                  <a:extLst>
                    <a:ext uri="{9D8B030D-6E8A-4147-A177-3AD203B41FA5}">
                      <a16:colId xmlns:a16="http://schemas.microsoft.com/office/drawing/2014/main" val="829302999"/>
                    </a:ext>
                  </a:extLst>
                </a:gridCol>
              </a:tblGrid>
              <a:tr h="926333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Cuestiones prejudiciales relevantes para esta</a:t>
                      </a:r>
                      <a:r>
                        <a:rPr lang="es-ES" baseline="0" dirty="0" smtClean="0"/>
                        <a:t> litigación</a:t>
                      </a:r>
                      <a:endParaRPr lang="es-ES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1543138"/>
                  </a:ext>
                </a:extLst>
              </a:tr>
              <a:tr h="1152318">
                <a:tc>
                  <a:txBody>
                    <a:bodyPr/>
                    <a:lstStyle/>
                    <a:p>
                      <a:pPr algn="ctr"/>
                      <a:r>
                        <a:rPr lang="es-ES" b="1" dirty="0" err="1" smtClean="0"/>
                        <a:t>Paccar</a:t>
                      </a:r>
                      <a:endParaRPr lang="es-ES" b="1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err="1" smtClean="0"/>
                        <a:t>STJUE</a:t>
                      </a:r>
                      <a:r>
                        <a:rPr lang="es-ES" b="1" baseline="0" dirty="0" smtClean="0"/>
                        <a:t> 10.11.2022, C-163/21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3050407"/>
                  </a:ext>
                </a:extLst>
              </a:tr>
              <a:tr h="9533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baseline="0" dirty="0" smtClean="0"/>
                        <a:t>Directiva 2014/104: Acceso a fuente de prueba, pruebas pertinentes y exhibición de documentos</a:t>
                      </a:r>
                      <a:endParaRPr lang="es-ES" sz="1600" b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8295873"/>
                  </a:ext>
                </a:extLst>
              </a:tr>
              <a:tr h="2226235">
                <a:tc>
                  <a:txBody>
                    <a:bodyPr/>
                    <a:lstStyle/>
                    <a:p>
                      <a:pPr algn="just"/>
                      <a:r>
                        <a:rPr lang="es-ES" sz="1600" b="0" dirty="0" smtClean="0"/>
                        <a:t>Las disposiciones relativas a acceso a fuentes de prueba son procesales y aplicables al caso</a:t>
                      </a:r>
                      <a:r>
                        <a:rPr lang="es-ES" sz="1600" b="0" baseline="0" dirty="0" smtClean="0"/>
                        <a:t> porque la acción se ejercitó cuando la Directiva 2014/104 ya estaba aprobada (2014) y traspuesta a derecho español (2017).</a:t>
                      </a:r>
                    </a:p>
                    <a:p>
                      <a:pPr algn="just"/>
                      <a:endParaRPr lang="es-ES" sz="1600" b="0" baseline="0" dirty="0" smtClean="0"/>
                    </a:p>
                    <a:p>
                      <a:pPr algn="just"/>
                      <a:r>
                        <a:rPr lang="es-ES" sz="1600" b="0" baseline="0" dirty="0" smtClean="0"/>
                        <a:t>La referencia a “pruebas pertinentes” de la Directiva comprende pruebas creadas </a:t>
                      </a:r>
                      <a:r>
                        <a:rPr lang="es-ES" sz="1600" b="0" i="1" baseline="0" dirty="0" smtClean="0"/>
                        <a:t>ex </a:t>
                      </a:r>
                      <a:r>
                        <a:rPr lang="es-ES" sz="1600" b="0" i="1" baseline="0" dirty="0" err="1" smtClean="0"/>
                        <a:t>novo</a:t>
                      </a:r>
                      <a:r>
                        <a:rPr lang="es-ES" sz="1600" b="0" i="0" baseline="0" dirty="0" smtClean="0"/>
                        <a:t> mediante la agregación de información en poder de la parte solicitada siempre que sea una exhibición proporcionada, pertinente y necesaria.</a:t>
                      </a:r>
                      <a:endParaRPr lang="es-ES" sz="1600" b="0" baseline="0" dirty="0" smtClean="0"/>
                    </a:p>
                    <a:p>
                      <a:pPr algn="just"/>
                      <a:r>
                        <a:rPr lang="es-ES" sz="1600" b="0" baseline="0" dirty="0" smtClean="0"/>
                        <a:t> </a:t>
                      </a:r>
                      <a:endParaRPr lang="es-ES" sz="16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4527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389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Camiones: </a:t>
            </a:r>
            <a:r>
              <a:rPr lang="es-ES" dirty="0" smtClean="0"/>
              <a:t>cuestiones de actualidad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3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5144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2855"/>
                </a:solidFill>
              </a:rPr>
              <a:t>3. </a:t>
            </a:r>
            <a:r>
              <a:rPr lang="es-ES" dirty="0"/>
              <a:t>Camiones: </a:t>
            </a:r>
            <a:r>
              <a:rPr lang="es-ES" dirty="0" smtClean="0"/>
              <a:t>cuestiones de actualidad</a:t>
            </a:r>
            <a:endParaRPr lang="es-ES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846020"/>
              </p:ext>
            </p:extLst>
          </p:nvPr>
        </p:nvGraphicFramePr>
        <p:xfrm>
          <a:off x="903599" y="1575704"/>
          <a:ext cx="8565253" cy="4536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9601">
                  <a:extLst>
                    <a:ext uri="{9D8B030D-6E8A-4147-A177-3AD203B41FA5}">
                      <a16:colId xmlns:a16="http://schemas.microsoft.com/office/drawing/2014/main" val="829302999"/>
                    </a:ext>
                  </a:extLst>
                </a:gridCol>
                <a:gridCol w="6725652">
                  <a:extLst>
                    <a:ext uri="{9D8B030D-6E8A-4147-A177-3AD203B41FA5}">
                      <a16:colId xmlns:a16="http://schemas.microsoft.com/office/drawing/2014/main" val="2541076072"/>
                    </a:ext>
                  </a:extLst>
                </a:gridCol>
              </a:tblGrid>
              <a:tr h="700464">
                <a:tc gridSpan="2"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Camiones: cuestiones de actualidad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543138"/>
                  </a:ext>
                </a:extLst>
              </a:tr>
              <a:tr h="1167440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Competencia</a:t>
                      </a:r>
                      <a:r>
                        <a:rPr lang="es-ES" b="1" baseline="0" dirty="0" smtClean="0"/>
                        <a:t> territorial</a:t>
                      </a:r>
                      <a:endParaRPr lang="es-E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s-ES" sz="1600" dirty="0" smtClean="0"/>
                        <a:t>Potenciales tribunales competentes (entre otros </a:t>
                      </a:r>
                      <a:r>
                        <a:rPr lang="es-ES" sz="1600" dirty="0" err="1" smtClean="0"/>
                        <a:t>AATS</a:t>
                      </a:r>
                      <a:r>
                        <a:rPr lang="es-ES" sz="1600" dirty="0" smtClean="0"/>
                        <a:t> de 7.10.21</a:t>
                      </a:r>
                      <a:r>
                        <a:rPr lang="es-ES" sz="1600" baseline="0" dirty="0" smtClean="0"/>
                        <a:t> y de 4.10.22):</a:t>
                      </a:r>
                      <a:endParaRPr lang="es-ES" sz="1600" dirty="0" smtClean="0"/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s-ES" sz="1600" dirty="0" smtClean="0"/>
                        <a:t>Lugar donde se adquirió</a:t>
                      </a:r>
                      <a:r>
                        <a:rPr lang="es-ES" sz="1600" baseline="0" dirty="0" smtClean="0"/>
                        <a:t> el camión;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s-ES" sz="1600" baseline="0" dirty="0" smtClean="0"/>
                        <a:t>Domicilio (social) del comprador si se han adquirido en diferentes provincias; o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s-ES" sz="1600" baseline="0" dirty="0" smtClean="0"/>
                        <a:t>Domicilio del demandado (si es la filial).</a:t>
                      </a:r>
                      <a:endParaRPr lang="es-E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3050407"/>
                  </a:ext>
                </a:extLst>
              </a:tr>
              <a:tr h="2668434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Prescripción</a:t>
                      </a:r>
                      <a:endParaRPr lang="es-E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b="1" dirty="0" smtClean="0"/>
                        <a:t>Plazo aplicable y </a:t>
                      </a:r>
                      <a:r>
                        <a:rPr lang="es-ES" sz="1600" b="1" i="1" dirty="0" err="1" smtClean="0"/>
                        <a:t>dies</a:t>
                      </a:r>
                      <a:r>
                        <a:rPr lang="es-ES" sz="1600" b="1" i="1" dirty="0" smtClean="0"/>
                        <a:t> a quo</a:t>
                      </a:r>
                      <a:r>
                        <a:rPr lang="es-ES" sz="1600" i="0" dirty="0" smtClean="0"/>
                        <a:t>: 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s-ES" sz="1600" i="0" dirty="0" smtClean="0"/>
                        <a:t>Plazo: ¿</a:t>
                      </a:r>
                      <a:r>
                        <a:rPr lang="es-ES" sz="1600" i="0" baseline="0" dirty="0" smtClean="0"/>
                        <a:t>anual o quinquenal?</a:t>
                      </a:r>
                      <a:endParaRPr lang="es-ES" sz="1600" i="0" dirty="0" smtClean="0"/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s-ES" sz="1600" i="1" baseline="0" dirty="0" err="1" smtClean="0"/>
                        <a:t>Dies</a:t>
                      </a:r>
                      <a:r>
                        <a:rPr lang="es-ES" sz="1600" i="1" baseline="0" dirty="0" smtClean="0"/>
                        <a:t> a quo</a:t>
                      </a:r>
                      <a:r>
                        <a:rPr lang="es-ES" sz="1600" i="0" baseline="0" dirty="0" smtClean="0"/>
                        <a:t>:  ¿nota de prensa de 19.7.2016 o publicación del resumen de la decisión en </a:t>
                      </a:r>
                      <a:r>
                        <a:rPr lang="es-ES" sz="1600" i="0" baseline="0" dirty="0" err="1" smtClean="0"/>
                        <a:t>DOUE</a:t>
                      </a:r>
                      <a:r>
                        <a:rPr lang="es-ES" sz="1600" i="0" baseline="0" dirty="0" smtClean="0"/>
                        <a:t> el 6.4.2017?</a:t>
                      </a:r>
                      <a:endParaRPr lang="es-ES" sz="1600" i="0" dirty="0" smtClean="0"/>
                    </a:p>
                    <a:p>
                      <a:pPr algn="just"/>
                      <a:endParaRPr lang="es-ES" sz="900" dirty="0" smtClean="0"/>
                    </a:p>
                    <a:p>
                      <a:pPr algn="just"/>
                      <a:r>
                        <a:rPr lang="es-ES" sz="1600" dirty="0" smtClean="0"/>
                        <a:t>La</a:t>
                      </a:r>
                      <a:r>
                        <a:rPr lang="es-ES" sz="1600" baseline="0" dirty="0" smtClean="0"/>
                        <a:t> duda </a:t>
                      </a:r>
                      <a:r>
                        <a:rPr lang="es-ES" sz="1600" i="0" baseline="0" dirty="0" smtClean="0"/>
                        <a:t>ha quedado resuelta en la </a:t>
                      </a:r>
                      <a:r>
                        <a:rPr lang="es-ES" sz="1600" i="0" baseline="0" dirty="0" err="1" smtClean="0"/>
                        <a:t>STJUE</a:t>
                      </a:r>
                      <a:r>
                        <a:rPr lang="es-ES" sz="1600" i="0" baseline="0" dirty="0" smtClean="0"/>
                        <a:t> 22.6.22: Artículo 74 </a:t>
                      </a:r>
                      <a:r>
                        <a:rPr lang="es-ES" sz="1600" i="0" baseline="0" dirty="0" err="1" smtClean="0"/>
                        <a:t>LDC</a:t>
                      </a:r>
                      <a:r>
                        <a:rPr lang="es-ES" sz="1600" i="0" baseline="0" dirty="0" smtClean="0"/>
                        <a:t> (plazo quinquenal) y el </a:t>
                      </a:r>
                      <a:r>
                        <a:rPr lang="es-ES" sz="1600" i="1" baseline="0" dirty="0" err="1" smtClean="0"/>
                        <a:t>dies</a:t>
                      </a:r>
                      <a:r>
                        <a:rPr lang="es-ES" sz="1600" i="1" baseline="0" dirty="0" smtClean="0"/>
                        <a:t> a quo</a:t>
                      </a:r>
                      <a:r>
                        <a:rPr lang="es-ES" sz="1600" i="0" baseline="0" dirty="0" smtClean="0"/>
                        <a:t> es la publicación del resumen. </a:t>
                      </a:r>
                    </a:p>
                    <a:p>
                      <a:pPr algn="just"/>
                      <a:endParaRPr lang="es-ES" sz="1000" i="0" baseline="0" dirty="0" smtClean="0"/>
                    </a:p>
                    <a:p>
                      <a:pPr algn="just"/>
                      <a:r>
                        <a:rPr lang="es-ES" sz="1600" i="0" baseline="0" dirty="0" smtClean="0"/>
                        <a:t>Cuestión pendiente: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s-ES" sz="1600" i="0" baseline="0" dirty="0" smtClean="0"/>
                        <a:t>¿Qué ocurrirá con la sentencias de primera instancia (firmes) que desestimaron porque entendieron que la prescripción no se había interrumpido en tiempo y forma?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4527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971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2855"/>
                </a:solidFill>
              </a:rPr>
              <a:t>3. </a:t>
            </a:r>
            <a:r>
              <a:rPr lang="es-ES" dirty="0"/>
              <a:t>Camiones: cuestiones de actualidad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871431"/>
              </p:ext>
            </p:extLst>
          </p:nvPr>
        </p:nvGraphicFramePr>
        <p:xfrm>
          <a:off x="903600" y="2117124"/>
          <a:ext cx="8505096" cy="3838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811">
                  <a:extLst>
                    <a:ext uri="{9D8B030D-6E8A-4147-A177-3AD203B41FA5}">
                      <a16:colId xmlns:a16="http://schemas.microsoft.com/office/drawing/2014/main" val="829302999"/>
                    </a:ext>
                  </a:extLst>
                </a:gridCol>
                <a:gridCol w="6966285">
                  <a:extLst>
                    <a:ext uri="{9D8B030D-6E8A-4147-A177-3AD203B41FA5}">
                      <a16:colId xmlns:a16="http://schemas.microsoft.com/office/drawing/2014/main" val="2541076072"/>
                    </a:ext>
                  </a:extLst>
                </a:gridCol>
              </a:tblGrid>
              <a:tr h="759218">
                <a:tc gridSpan="2"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Camiones: cuestiones de actualidad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543138"/>
                  </a:ext>
                </a:extLst>
              </a:tr>
              <a:tr h="3079290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Legitimación pasiva</a:t>
                      </a:r>
                      <a:endParaRPr lang="es-E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b="1" dirty="0" smtClean="0"/>
                        <a:t>Destinatarias de la decisión</a:t>
                      </a:r>
                      <a:r>
                        <a:rPr lang="es-ES" sz="1600" dirty="0" smtClean="0"/>
                        <a:t>:</a:t>
                      </a:r>
                      <a:r>
                        <a:rPr lang="es-ES" sz="1600" baseline="0" dirty="0" smtClean="0"/>
                        <a:t> Sí.</a:t>
                      </a:r>
                    </a:p>
                    <a:p>
                      <a:pPr algn="just"/>
                      <a:endParaRPr lang="es-ES" sz="1000" dirty="0" smtClean="0"/>
                    </a:p>
                    <a:p>
                      <a:pPr algn="just"/>
                      <a:r>
                        <a:rPr lang="es-ES" sz="1600" b="1" dirty="0" smtClean="0"/>
                        <a:t>Filiales (no sancionadas) de las destinatarias</a:t>
                      </a:r>
                      <a:r>
                        <a:rPr lang="es-ES" sz="1600" dirty="0" smtClean="0"/>
                        <a:t>:</a:t>
                      </a:r>
                      <a:r>
                        <a:rPr lang="es-ES" sz="1600" baseline="0" dirty="0" smtClean="0"/>
                        <a:t> </a:t>
                      </a:r>
                    </a:p>
                    <a:p>
                      <a:pPr algn="just"/>
                      <a:r>
                        <a:rPr lang="es-ES" sz="1600" dirty="0" smtClean="0"/>
                        <a:t>Ya</a:t>
                      </a:r>
                      <a:r>
                        <a:rPr lang="es-ES" sz="1600" baseline="0" dirty="0" smtClean="0"/>
                        <a:t> se ha acabado la controversia: e</a:t>
                      </a:r>
                      <a:r>
                        <a:rPr lang="es-ES" sz="1600" dirty="0" smtClean="0"/>
                        <a:t>stá</a:t>
                      </a:r>
                      <a:r>
                        <a:rPr lang="es-ES" sz="1600" baseline="0" dirty="0" smtClean="0"/>
                        <a:t> confirmado que las filiales tienen legitimación pasiva (</a:t>
                      </a:r>
                      <a:r>
                        <a:rPr lang="es-ES" sz="1600" baseline="0" dirty="0" err="1" smtClean="0"/>
                        <a:t>STJUE</a:t>
                      </a:r>
                      <a:r>
                        <a:rPr lang="es-ES" sz="1600" baseline="0" dirty="0" smtClean="0"/>
                        <a:t> 6.10.2021). </a:t>
                      </a:r>
                    </a:p>
                    <a:p>
                      <a:pPr algn="just"/>
                      <a:endParaRPr lang="es-ES" sz="1000" baseline="0" dirty="0" smtClean="0"/>
                    </a:p>
                    <a:p>
                      <a:pPr algn="just"/>
                      <a:r>
                        <a:rPr lang="es-ES" sz="1600" baseline="0" dirty="0" smtClean="0"/>
                        <a:t>Ahora bien, los demandantes han de demostrar el vínculo general (unidad económica) y concreto (actividad infractora y actividad de la filial). Si no, puede ser causa de desestimación (</a:t>
                      </a:r>
                      <a:r>
                        <a:rPr lang="es-ES" sz="1600" baseline="0" dirty="0" err="1" smtClean="0"/>
                        <a:t>SJM</a:t>
                      </a:r>
                      <a:r>
                        <a:rPr lang="es-ES" sz="1600" baseline="0" dirty="0" smtClean="0"/>
                        <a:t> 12 Madrid de 16.12.2021, </a:t>
                      </a:r>
                      <a:r>
                        <a:rPr lang="es-ES" sz="1600" baseline="0" dirty="0" err="1" smtClean="0"/>
                        <a:t>SJPI</a:t>
                      </a:r>
                      <a:r>
                        <a:rPr lang="es-ES" sz="1600" baseline="0" dirty="0" smtClean="0"/>
                        <a:t> 3 Albacete de 3.12.2021).</a:t>
                      </a:r>
                    </a:p>
                    <a:p>
                      <a:pPr algn="just"/>
                      <a:endParaRPr lang="es-ES" sz="1000" baseline="0" dirty="0" smtClean="0"/>
                    </a:p>
                    <a:p>
                      <a:pPr algn="just"/>
                      <a:r>
                        <a:rPr lang="es-ES" sz="1600" b="1" baseline="0" dirty="0" smtClean="0"/>
                        <a:t>Concesionarios</a:t>
                      </a:r>
                      <a:r>
                        <a:rPr lang="es-ES" sz="1600" baseline="0" dirty="0" smtClean="0"/>
                        <a:t>: </a:t>
                      </a:r>
                    </a:p>
                    <a:p>
                      <a:pPr algn="just"/>
                      <a:r>
                        <a:rPr lang="es-ES" sz="1600" baseline="0" dirty="0" smtClean="0"/>
                        <a:t>No tienen legitimación pasiva por ausencia de vínculos con las sancionadas (</a:t>
                      </a:r>
                      <a:r>
                        <a:rPr lang="es-ES" sz="1600" baseline="0" dirty="0" err="1" smtClean="0"/>
                        <a:t>SJM</a:t>
                      </a:r>
                      <a:r>
                        <a:rPr lang="es-ES" sz="1600" baseline="0" dirty="0" smtClean="0"/>
                        <a:t> 3 Valencia de 7.5.2019).</a:t>
                      </a:r>
                      <a:endParaRPr lang="es-E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8513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148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2855"/>
                </a:solidFill>
              </a:rPr>
              <a:t>3. </a:t>
            </a:r>
            <a:r>
              <a:rPr lang="es-ES" dirty="0"/>
              <a:t>Camiones: cuestiones de actualidad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821575"/>
              </p:ext>
            </p:extLst>
          </p:nvPr>
        </p:nvGraphicFramePr>
        <p:xfrm>
          <a:off x="903600" y="1395231"/>
          <a:ext cx="8817915" cy="5980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440">
                  <a:extLst>
                    <a:ext uri="{9D8B030D-6E8A-4147-A177-3AD203B41FA5}">
                      <a16:colId xmlns:a16="http://schemas.microsoft.com/office/drawing/2014/main" val="829302999"/>
                    </a:ext>
                  </a:extLst>
                </a:gridCol>
                <a:gridCol w="6870475">
                  <a:extLst>
                    <a:ext uri="{9D8B030D-6E8A-4147-A177-3AD203B41FA5}">
                      <a16:colId xmlns:a16="http://schemas.microsoft.com/office/drawing/2014/main" val="2541076072"/>
                    </a:ext>
                  </a:extLst>
                </a:gridCol>
              </a:tblGrid>
              <a:tr h="699630">
                <a:tc gridSpan="2"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Camiones: cuestiones de actualidad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543138"/>
                  </a:ext>
                </a:extLst>
              </a:tr>
              <a:tr h="5280498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Causalidad</a:t>
                      </a:r>
                      <a:r>
                        <a:rPr lang="es-ES" b="1" baseline="0" dirty="0" smtClean="0"/>
                        <a:t> y acreditación del daño;</a:t>
                      </a:r>
                      <a:r>
                        <a:rPr lang="es-ES" b="1" dirty="0" smtClean="0"/>
                        <a:t> cuantificación </a:t>
                      </a:r>
                      <a:r>
                        <a:rPr lang="es-ES" b="1" baseline="0" dirty="0" smtClean="0"/>
                        <a:t>y la e</a:t>
                      </a:r>
                      <a:r>
                        <a:rPr lang="es-ES" b="1" dirty="0" smtClean="0"/>
                        <a:t>stimación judicial</a:t>
                      </a:r>
                      <a:r>
                        <a:rPr lang="es-ES" b="1" baseline="0" dirty="0" smtClean="0"/>
                        <a:t> de la indemnización</a:t>
                      </a:r>
                      <a:endParaRPr lang="es-E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b="1" dirty="0" smtClean="0"/>
                        <a:t>Aplicabilidad de la presunción de que los cárteles causan daños</a:t>
                      </a:r>
                      <a:r>
                        <a:rPr lang="es-ES" sz="1600" dirty="0" smtClean="0"/>
                        <a:t>: </a:t>
                      </a:r>
                      <a:endParaRPr lang="es-ES" sz="1600" baseline="0" dirty="0" smtClean="0"/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ES" sz="1600" dirty="0" smtClean="0"/>
                        <a:t>La</a:t>
                      </a:r>
                      <a:r>
                        <a:rPr lang="es-ES" sz="1600" baseline="0" dirty="0" smtClean="0"/>
                        <a:t> duda </a:t>
                      </a:r>
                      <a:r>
                        <a:rPr lang="es-ES" sz="1600" i="0" baseline="0" dirty="0" smtClean="0"/>
                        <a:t>ha quedado resuelta en la </a:t>
                      </a:r>
                      <a:r>
                        <a:rPr lang="es-ES" sz="1600" i="0" baseline="0" dirty="0" err="1" smtClean="0"/>
                        <a:t>STJUE</a:t>
                      </a:r>
                      <a:r>
                        <a:rPr lang="es-ES" sz="1600" i="0" baseline="0" dirty="0" smtClean="0"/>
                        <a:t> 22.6.22: la presunción </a:t>
                      </a:r>
                      <a:r>
                        <a:rPr lang="es-ES" sz="1600" b="1" i="0" baseline="0" dirty="0" smtClean="0"/>
                        <a:t>no</a:t>
                      </a:r>
                      <a:r>
                        <a:rPr lang="es-ES" sz="1600" i="0" baseline="0" dirty="0" smtClean="0"/>
                        <a:t> se aplica </a:t>
                      </a:r>
                      <a:r>
                        <a:rPr lang="es-ES" sz="1600" i="1" baseline="0" dirty="0" err="1" smtClean="0"/>
                        <a:t>ratione</a:t>
                      </a:r>
                      <a:r>
                        <a:rPr lang="es-ES" sz="1600" i="1" baseline="0" dirty="0" smtClean="0"/>
                        <a:t> </a:t>
                      </a:r>
                      <a:r>
                        <a:rPr lang="es-ES" sz="1600" i="1" baseline="0" dirty="0" err="1" smtClean="0"/>
                        <a:t>temporis</a:t>
                      </a:r>
                      <a:r>
                        <a:rPr lang="es-ES" sz="1600" i="0" baseline="0" dirty="0" smtClean="0"/>
                        <a:t>. Sí pueden aplicarse instituciones alternativas y equivalentes pre-existentes.</a:t>
                      </a:r>
                    </a:p>
                    <a:p>
                      <a:pPr algn="just"/>
                      <a:endParaRPr lang="es-ES" sz="1000" baseline="0" dirty="0" smtClean="0"/>
                    </a:p>
                    <a:p>
                      <a:pPr algn="just"/>
                      <a:r>
                        <a:rPr lang="es-ES" sz="1600" b="1" baseline="0" dirty="0" smtClean="0"/>
                        <a:t>Instituciones alternativas aplicadas para acreditar daño y causalidad</a:t>
                      </a:r>
                      <a:r>
                        <a:rPr lang="es-ES" sz="1600" baseline="0" dirty="0" smtClean="0"/>
                        <a:t>: 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s-ES" sz="1600" b="1" i="0" baseline="0" dirty="0" smtClean="0"/>
                        <a:t>Presunción judicial </a:t>
                      </a:r>
                      <a:r>
                        <a:rPr lang="es-ES" sz="1600" i="0" baseline="0" dirty="0" smtClean="0"/>
                        <a:t>(SAP Oviedo [1ª] de 26.9.2022, </a:t>
                      </a:r>
                      <a:r>
                        <a:rPr lang="es-ES" sz="1600" i="0" baseline="0" dirty="0" err="1" smtClean="0"/>
                        <a:t>SJM</a:t>
                      </a:r>
                      <a:r>
                        <a:rPr lang="es-ES" sz="1600" i="0" baseline="0" dirty="0" smtClean="0"/>
                        <a:t> 4 Madrid de 29.3.2022, </a:t>
                      </a:r>
                      <a:r>
                        <a:rPr lang="es-ES" sz="1600" i="0" baseline="0" dirty="0" err="1" smtClean="0"/>
                        <a:t>SJM</a:t>
                      </a:r>
                      <a:r>
                        <a:rPr lang="es-ES" sz="1600" i="0" baseline="0" dirty="0" smtClean="0"/>
                        <a:t> 10 Barcelona de 2.9.2022).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s-ES" sz="1600" b="1" i="1" baseline="0" dirty="0" smtClean="0"/>
                        <a:t>Ex re </a:t>
                      </a:r>
                      <a:r>
                        <a:rPr lang="es-ES" sz="1600" b="1" i="1" baseline="0" dirty="0" err="1" smtClean="0"/>
                        <a:t>ipsa</a:t>
                      </a:r>
                      <a:r>
                        <a:rPr lang="es-ES" sz="1600" b="1" i="1" baseline="0" dirty="0" smtClean="0"/>
                        <a:t> </a:t>
                      </a:r>
                      <a:r>
                        <a:rPr lang="es-ES" sz="1600" i="0" baseline="0" dirty="0" smtClean="0"/>
                        <a:t>(SAP Barcelona [15ª] de 17.4.2020, SAP Palma de Mallorca [5ª] de 25.1.22, SAP Madrid [18ª] de 30.9.2022, </a:t>
                      </a:r>
                      <a:r>
                        <a:rPr lang="es-ES" sz="1600" i="0" baseline="0" dirty="0" err="1" smtClean="0"/>
                        <a:t>SJM</a:t>
                      </a:r>
                      <a:r>
                        <a:rPr lang="es-ES" sz="1600" i="0" baseline="0" dirty="0" smtClean="0"/>
                        <a:t> 3 Barcelona de 6.10.2022 y </a:t>
                      </a:r>
                      <a:r>
                        <a:rPr lang="es-ES" sz="1600" i="0" baseline="0" dirty="0" err="1" smtClean="0"/>
                        <a:t>SJPI</a:t>
                      </a:r>
                      <a:r>
                        <a:rPr lang="es-ES" sz="1600" i="0" baseline="0" dirty="0" smtClean="0"/>
                        <a:t> 6 Lleida de 6.10.2022), aunque algunos tribunales se apartan de ella (</a:t>
                      </a:r>
                      <a:r>
                        <a:rPr lang="es-ES" sz="1600" i="0" baseline="0" dirty="0" err="1" smtClean="0"/>
                        <a:t>SJM</a:t>
                      </a:r>
                      <a:r>
                        <a:rPr lang="es-ES" sz="1600" i="0" baseline="0" dirty="0" smtClean="0"/>
                        <a:t> 4 Madrid de 29.3.2022).</a:t>
                      </a:r>
                    </a:p>
                    <a:p>
                      <a:pPr algn="just"/>
                      <a:endParaRPr lang="es-ES" sz="1000" i="0" baseline="0" dirty="0" smtClean="0"/>
                    </a:p>
                    <a:p>
                      <a:pPr algn="just"/>
                      <a:r>
                        <a:rPr lang="es-ES" sz="1600" b="1" i="0" baseline="0" dirty="0" smtClean="0"/>
                        <a:t>Cuantificación: calidad de los informes periciales y esfuerzo probatorio mínimo</a:t>
                      </a:r>
                      <a:r>
                        <a:rPr lang="es-ES" sz="1600" i="0" baseline="0" dirty="0" smtClean="0"/>
                        <a:t>: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s-ES" sz="1600" b="1" i="0" baseline="0" dirty="0" smtClean="0"/>
                        <a:t>Criterio</a:t>
                      </a:r>
                      <a:r>
                        <a:rPr lang="es-ES" sz="1600" i="0" baseline="0" dirty="0" smtClean="0"/>
                        <a:t>: hipótesis razonable, técnicamente fundada sobre datos contrastables y calculada con métodos aceptados (</a:t>
                      </a:r>
                      <a:r>
                        <a:rPr lang="es-ES" sz="1600" i="0" baseline="0" dirty="0" err="1" smtClean="0"/>
                        <a:t>STS</a:t>
                      </a:r>
                      <a:r>
                        <a:rPr lang="es-ES" sz="1600" i="0" baseline="0" dirty="0" smtClean="0"/>
                        <a:t> [1ª] 7.11.2013).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s-ES" sz="1600" b="1" i="0" baseline="0" dirty="0" smtClean="0"/>
                        <a:t>¿Convicción o esfuerzo mínimo?</a:t>
                      </a:r>
                      <a:r>
                        <a:rPr lang="es-ES" sz="1600" i="0" baseline="0" dirty="0" smtClean="0"/>
                        <a:t> Estimación judicial (demanda / indemnización).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s-ES" sz="1600" b="1" i="0" baseline="0" dirty="0" smtClean="0"/>
                        <a:t>No es esfuerzo mínimo</a:t>
                      </a:r>
                      <a:r>
                        <a:rPr lang="es-ES" sz="1600" i="0" baseline="0" dirty="0" smtClean="0"/>
                        <a:t>: desestimación </a:t>
                      </a:r>
                      <a:r>
                        <a:rPr lang="es-ES" sz="1600" i="0" baseline="0" dirty="0" smtClean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s-ES" sz="1600" i="0" baseline="0" dirty="0" err="1" smtClean="0"/>
                        <a:t>metaestudios</a:t>
                      </a:r>
                      <a:r>
                        <a:rPr lang="es-ES" sz="1600" i="0" baseline="0" dirty="0" smtClean="0"/>
                        <a:t> (SAP Granada [3ª] de 1.9.2022, </a:t>
                      </a:r>
                      <a:r>
                        <a:rPr lang="es-ES" sz="1600" i="0" baseline="0" dirty="0" err="1" smtClean="0"/>
                        <a:t>SJM</a:t>
                      </a:r>
                      <a:r>
                        <a:rPr lang="es-ES" sz="1600" i="0" baseline="0" dirty="0" smtClean="0"/>
                        <a:t> 14 Madrid de 3.10.2022), fórmulas aritméticas simples (SAP [28ª] 31.1.2022), método no contemplado en Guía Práctica (</a:t>
                      </a:r>
                      <a:r>
                        <a:rPr lang="es-ES" sz="1600" i="0" baseline="0" dirty="0" err="1" smtClean="0"/>
                        <a:t>SJPII</a:t>
                      </a:r>
                      <a:r>
                        <a:rPr lang="es-ES" sz="1600" i="0" baseline="0" dirty="0" smtClean="0"/>
                        <a:t> 1 Toledo 23.6.2022).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s-ES" sz="1600" b="1" i="0" baseline="0" dirty="0" smtClean="0"/>
                        <a:t>Daño cero </a:t>
                      </a:r>
                      <a:r>
                        <a:rPr lang="es-ES" sz="1600" i="0" baseline="0" dirty="0" smtClean="0"/>
                        <a:t>si informe de los demandados es adecuado: desestimación (</a:t>
                      </a:r>
                      <a:r>
                        <a:rPr lang="es-ES" sz="1600" i="0" baseline="0" dirty="0" err="1" smtClean="0"/>
                        <a:t>SJM</a:t>
                      </a:r>
                      <a:r>
                        <a:rPr lang="es-ES" sz="1600" i="0" baseline="0" dirty="0" smtClean="0"/>
                        <a:t> 1 Oviedo de 14.1.2022)</a:t>
                      </a:r>
                      <a:r>
                        <a:rPr lang="es-ES" sz="1800" i="0" baseline="0" dirty="0"/>
                        <a:t>.</a:t>
                      </a:r>
                      <a:endParaRPr lang="es-ES" sz="1600" i="0" baseline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2894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541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Fabricantes de automóviles: cuestiones de actualidad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370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2855"/>
                </a:solidFill>
              </a:rPr>
              <a:t>4. </a:t>
            </a:r>
            <a:r>
              <a:rPr lang="es-ES" dirty="0" smtClean="0"/>
              <a:t>Fabricantes de automóviles: cuestiones de actualidad</a:t>
            </a:r>
            <a:endParaRPr lang="es-ES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743891"/>
              </p:ext>
            </p:extLst>
          </p:nvPr>
        </p:nvGraphicFramePr>
        <p:xfrm>
          <a:off x="481264" y="2164737"/>
          <a:ext cx="9456820" cy="3694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1087">
                  <a:extLst>
                    <a:ext uri="{9D8B030D-6E8A-4147-A177-3AD203B41FA5}">
                      <a16:colId xmlns:a16="http://schemas.microsoft.com/office/drawing/2014/main" val="829302999"/>
                    </a:ext>
                  </a:extLst>
                </a:gridCol>
                <a:gridCol w="7425733">
                  <a:extLst>
                    <a:ext uri="{9D8B030D-6E8A-4147-A177-3AD203B41FA5}">
                      <a16:colId xmlns:a16="http://schemas.microsoft.com/office/drawing/2014/main" val="2541076072"/>
                    </a:ext>
                  </a:extLst>
                </a:gridCol>
              </a:tblGrid>
              <a:tr h="580805">
                <a:tc gridSpan="2"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Fabricantes de automóviles:</a:t>
                      </a:r>
                      <a:r>
                        <a:rPr lang="es-ES" baseline="0" dirty="0" smtClean="0"/>
                        <a:t> cuestiones de actualidad</a:t>
                      </a:r>
                      <a:endParaRPr lang="es-E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543138"/>
                  </a:ext>
                </a:extLst>
              </a:tr>
              <a:tr h="1558348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Competencia</a:t>
                      </a:r>
                      <a:r>
                        <a:rPr lang="es-ES" b="1" baseline="0" dirty="0" smtClean="0"/>
                        <a:t> territorial</a:t>
                      </a:r>
                      <a:endParaRPr lang="es-E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s-ES" sz="1600" dirty="0" smtClean="0"/>
                        <a:t>Potenciales tribunales competentes</a:t>
                      </a:r>
                      <a:r>
                        <a:rPr lang="es-ES" sz="1600" baseline="0" dirty="0" smtClean="0"/>
                        <a:t>:</a:t>
                      </a:r>
                      <a:endParaRPr lang="es-ES" sz="1600" dirty="0" smtClean="0"/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s-ES" sz="1600" baseline="0" dirty="0" smtClean="0"/>
                        <a:t>Domicilio del demandante (sólo si es consumidor) (</a:t>
                      </a:r>
                      <a:r>
                        <a:rPr lang="es-ES" sz="1600" baseline="0" dirty="0" err="1" smtClean="0"/>
                        <a:t>AATS</a:t>
                      </a:r>
                      <a:r>
                        <a:rPr lang="es-ES" sz="1600" baseline="0" dirty="0" smtClean="0"/>
                        <a:t> 13.10.2022);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s-ES" sz="1600" baseline="0" dirty="0" smtClean="0"/>
                        <a:t>Domicilio del fabricante (Art. 51 y 52.2.12º </a:t>
                      </a:r>
                      <a:r>
                        <a:rPr lang="es-ES" sz="1600" baseline="0" dirty="0" err="1" smtClean="0"/>
                        <a:t>LEC</a:t>
                      </a:r>
                      <a:r>
                        <a:rPr lang="es-ES" sz="1600" baseline="0" dirty="0" smtClean="0"/>
                        <a:t>) (</a:t>
                      </a:r>
                      <a:r>
                        <a:rPr lang="es-ES" sz="1600" baseline="0" dirty="0" err="1" smtClean="0"/>
                        <a:t>AJM</a:t>
                      </a:r>
                      <a:r>
                        <a:rPr lang="es-ES" sz="1600" baseline="0" dirty="0" smtClean="0"/>
                        <a:t> 1 Alicante de 29.9.2022).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3050407"/>
                  </a:ext>
                </a:extLst>
              </a:tr>
              <a:tr h="1555489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Tipo de procedimiento</a:t>
                      </a:r>
                      <a:endParaRPr lang="es-E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s-ES" sz="1600" baseline="0" dirty="0" smtClean="0"/>
                        <a:t>Dos tipos de demandas (a pesar de ser consecutivas de la Resolución de la CNMC):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s-ES" sz="1600" baseline="0" dirty="0" smtClean="0"/>
                        <a:t>Acción declarativa de la infracción + acción de daños: procedimiento ordinario por razón de la materia.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s-ES" sz="1600" baseline="0" dirty="0" smtClean="0"/>
                        <a:t>Acción de daños y perjuicios: por cuantía (</a:t>
                      </a:r>
                      <a:r>
                        <a:rPr lang="es-ES" sz="1600" baseline="0" dirty="0" err="1" smtClean="0"/>
                        <a:t>AATS</a:t>
                      </a:r>
                      <a:r>
                        <a:rPr lang="es-ES" sz="1600" baseline="0" dirty="0" smtClean="0"/>
                        <a:t> 13.10.2022), aunque el procedimiento es más complejo que una “mera” reclamación de cantidad (</a:t>
                      </a:r>
                      <a:r>
                        <a:rPr lang="es-ES" sz="1600" baseline="0" dirty="0" err="1" smtClean="0"/>
                        <a:t>SJM</a:t>
                      </a:r>
                      <a:r>
                        <a:rPr lang="es-ES" sz="1600" baseline="0" dirty="0" smtClean="0"/>
                        <a:t> 3 Valencia 21.10.2022).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0387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646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2855"/>
                </a:solidFill>
              </a:rPr>
              <a:t>4. </a:t>
            </a:r>
            <a:r>
              <a:rPr lang="es-ES" dirty="0" smtClean="0"/>
              <a:t>Fabricantes de automóviles: cuestiones de actualidad</a:t>
            </a:r>
            <a:endParaRPr lang="es-ES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764842"/>
              </p:ext>
            </p:extLst>
          </p:nvPr>
        </p:nvGraphicFramePr>
        <p:xfrm>
          <a:off x="457201" y="1647378"/>
          <a:ext cx="9456820" cy="5234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1087">
                  <a:extLst>
                    <a:ext uri="{9D8B030D-6E8A-4147-A177-3AD203B41FA5}">
                      <a16:colId xmlns:a16="http://schemas.microsoft.com/office/drawing/2014/main" val="829302999"/>
                    </a:ext>
                  </a:extLst>
                </a:gridCol>
                <a:gridCol w="7425733">
                  <a:extLst>
                    <a:ext uri="{9D8B030D-6E8A-4147-A177-3AD203B41FA5}">
                      <a16:colId xmlns:a16="http://schemas.microsoft.com/office/drawing/2014/main" val="2541076072"/>
                    </a:ext>
                  </a:extLst>
                </a:gridCol>
              </a:tblGrid>
              <a:tr h="750047">
                <a:tc gridSpan="2"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Fabricantes de automóviles:</a:t>
                      </a:r>
                      <a:r>
                        <a:rPr lang="es-ES" baseline="0" dirty="0" smtClean="0"/>
                        <a:t> cuestiones de actualidad</a:t>
                      </a:r>
                      <a:endParaRPr lang="es-E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543138"/>
                  </a:ext>
                </a:extLst>
              </a:tr>
              <a:tr h="4484638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Prescripción</a:t>
                      </a:r>
                      <a:endParaRPr lang="es-E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s-ES" sz="1600" b="1" i="0" dirty="0" smtClean="0"/>
                        <a:t>Plazo</a:t>
                      </a:r>
                      <a:r>
                        <a:rPr lang="es-ES" sz="1600" i="0" dirty="0" smtClean="0"/>
                        <a:t>: ¿</a:t>
                      </a:r>
                      <a:r>
                        <a:rPr lang="es-ES" sz="1600" i="0" baseline="0" dirty="0" smtClean="0"/>
                        <a:t>Anual (art. 1968.2 CC) o quinquenal (art. 74 </a:t>
                      </a:r>
                      <a:r>
                        <a:rPr lang="es-ES" sz="1600" i="0" baseline="0" dirty="0" err="1" smtClean="0"/>
                        <a:t>LDC</a:t>
                      </a:r>
                      <a:r>
                        <a:rPr lang="es-ES" sz="1600" i="0" baseline="0" dirty="0" smtClean="0"/>
                        <a:t>)?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s-ES" sz="1600" i="0" baseline="0" dirty="0" smtClean="0"/>
                        <a:t>Depende del </a:t>
                      </a:r>
                      <a:r>
                        <a:rPr lang="es-ES" sz="1600" i="1" baseline="0" dirty="0" err="1" smtClean="0"/>
                        <a:t>dies</a:t>
                      </a:r>
                      <a:r>
                        <a:rPr lang="es-ES" sz="1600" i="1" baseline="0" dirty="0" smtClean="0"/>
                        <a:t> a quo</a:t>
                      </a:r>
                      <a:r>
                        <a:rPr lang="es-ES" sz="1600" i="0" baseline="0" dirty="0" smtClean="0"/>
                        <a:t> en aplicación de la </a:t>
                      </a:r>
                      <a:r>
                        <a:rPr lang="es-ES" sz="1600" i="0" baseline="0" dirty="0" err="1" smtClean="0"/>
                        <a:t>STJUE</a:t>
                      </a:r>
                      <a:r>
                        <a:rPr lang="es-ES" sz="1600" i="0" baseline="0" dirty="0" smtClean="0"/>
                        <a:t> de 22.6.22. 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s-ES" sz="1600" i="0" baseline="0" dirty="0" smtClean="0"/>
                        <a:t>Si es la resolución de la CNMC, plazo anual; si son las sentencias de la </a:t>
                      </a:r>
                      <a:r>
                        <a:rPr lang="es-ES" sz="1600" i="0" baseline="0" dirty="0" err="1" smtClean="0"/>
                        <a:t>AN</a:t>
                      </a:r>
                      <a:r>
                        <a:rPr lang="es-ES" sz="1600" i="0" baseline="0" dirty="0" smtClean="0"/>
                        <a:t> o el </a:t>
                      </a:r>
                      <a:r>
                        <a:rPr lang="es-ES" sz="1600" i="0" baseline="0" dirty="0" err="1" smtClean="0"/>
                        <a:t>TS</a:t>
                      </a:r>
                      <a:r>
                        <a:rPr lang="es-ES" sz="1600" i="0" baseline="0" dirty="0" smtClean="0"/>
                        <a:t>, quinquenal.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endParaRPr lang="es-ES" sz="1000" i="0" dirty="0" smtClean="0"/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s-ES" sz="1600" b="1" i="1" baseline="0" dirty="0" err="1" smtClean="0"/>
                        <a:t>Dies</a:t>
                      </a:r>
                      <a:r>
                        <a:rPr lang="es-ES" sz="1600" b="1" i="1" baseline="0" dirty="0" smtClean="0"/>
                        <a:t> a quo</a:t>
                      </a:r>
                      <a:r>
                        <a:rPr lang="es-ES" sz="1600" i="0" baseline="0" dirty="0" smtClean="0"/>
                        <a:t>: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s-ES" sz="1600" i="0" baseline="0" dirty="0" smtClean="0"/>
                        <a:t>No está claramente determinado. Será, según </a:t>
                      </a:r>
                      <a:r>
                        <a:rPr lang="es-ES" sz="1600" i="0" baseline="0" dirty="0" err="1" smtClean="0"/>
                        <a:t>TS</a:t>
                      </a:r>
                      <a:r>
                        <a:rPr lang="es-ES" sz="1600" i="0" baseline="0" dirty="0" smtClean="0"/>
                        <a:t> y </a:t>
                      </a:r>
                      <a:r>
                        <a:rPr lang="es-ES" sz="1600" i="0" baseline="0" dirty="0" err="1" smtClean="0"/>
                        <a:t>TJUE</a:t>
                      </a:r>
                      <a:r>
                        <a:rPr lang="es-ES" sz="1600" i="0" baseline="0" dirty="0" smtClean="0"/>
                        <a:t> y sin exigir la firmeza judicial, cuando los demandantes tengan “aptitud plena para litigar”, es decir, conozcan o puedan razonablemente conocer lo siguiente: </a:t>
                      </a:r>
                    </a:p>
                    <a:p>
                      <a:pPr marL="742950" lvl="1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600" i="0" baseline="0" dirty="0" smtClean="0"/>
                        <a:t>la comisión infracción, </a:t>
                      </a:r>
                    </a:p>
                    <a:p>
                      <a:pPr marL="742950" lvl="1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600" i="0" baseline="0" dirty="0" smtClean="0"/>
                        <a:t>la identidad de infractor, </a:t>
                      </a:r>
                    </a:p>
                    <a:p>
                      <a:pPr marL="742950" lvl="1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600" i="0" baseline="0" dirty="0" smtClean="0"/>
                        <a:t>la existencia de un perjuicio y </a:t>
                      </a:r>
                    </a:p>
                    <a:p>
                      <a:pPr marL="742950" lvl="1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600" i="0" baseline="0" dirty="0" smtClean="0"/>
                        <a:t>la relación causal entre infracción y perjuicio.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s-ES" sz="1600" i="0" baseline="0" dirty="0" smtClean="0"/>
                        <a:t>¿Cuándo concurren en los perjudicados según los juzgados de lo mercantil? </a:t>
                      </a:r>
                    </a:p>
                    <a:p>
                      <a:pPr marL="742950" lvl="1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600" i="0" baseline="0" dirty="0" smtClean="0"/>
                        <a:t>Con la publicación de la resolución de la CNMC (</a:t>
                      </a:r>
                      <a:r>
                        <a:rPr lang="es-ES" sz="1600" i="0" baseline="0" dirty="0" err="1" smtClean="0"/>
                        <a:t>SJM</a:t>
                      </a:r>
                      <a:r>
                        <a:rPr lang="es-ES" sz="1600" i="0" baseline="0" dirty="0" smtClean="0"/>
                        <a:t> 2 Zaragoza 4.11.2022 y 9.11.2022), </a:t>
                      </a:r>
                    </a:p>
                    <a:p>
                      <a:pPr marL="742950" lvl="1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600" i="0" baseline="0" dirty="0" smtClean="0"/>
                        <a:t>Con las sentencias de la Audiencia Nacional (</a:t>
                      </a:r>
                      <a:r>
                        <a:rPr lang="es-ES" sz="1600" i="0" baseline="0" dirty="0" err="1" smtClean="0"/>
                        <a:t>SJPII</a:t>
                      </a:r>
                      <a:r>
                        <a:rPr lang="es-ES" sz="1600" i="0" baseline="0" dirty="0" smtClean="0"/>
                        <a:t> 5 Ceuta de 21.6.22) o </a:t>
                      </a:r>
                    </a:p>
                    <a:p>
                      <a:pPr marL="742950" lvl="1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600" i="0" baseline="0" dirty="0" smtClean="0"/>
                        <a:t>Con las sentencias del Tribunal Supremo (</a:t>
                      </a:r>
                      <a:r>
                        <a:rPr lang="es-ES" sz="1600" i="0" baseline="0" dirty="0" err="1" smtClean="0"/>
                        <a:t>SJM</a:t>
                      </a:r>
                      <a:r>
                        <a:rPr lang="es-ES" sz="1600" i="0" baseline="0" dirty="0" smtClean="0"/>
                        <a:t> 5 Madrid de 22.9.2022).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4527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770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2855"/>
                </a:solidFill>
              </a:rPr>
              <a:t>4. </a:t>
            </a:r>
            <a:r>
              <a:rPr lang="es-ES" dirty="0" smtClean="0"/>
              <a:t>Fabricantes de automóviles: cuestiones de actualidad</a:t>
            </a:r>
            <a:endParaRPr lang="es-ES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093014"/>
              </p:ext>
            </p:extLst>
          </p:nvPr>
        </p:nvGraphicFramePr>
        <p:xfrm>
          <a:off x="457199" y="1278273"/>
          <a:ext cx="9529011" cy="6075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6592">
                  <a:extLst>
                    <a:ext uri="{9D8B030D-6E8A-4147-A177-3AD203B41FA5}">
                      <a16:colId xmlns:a16="http://schemas.microsoft.com/office/drawing/2014/main" val="829302999"/>
                    </a:ext>
                  </a:extLst>
                </a:gridCol>
                <a:gridCol w="7482419">
                  <a:extLst>
                    <a:ext uri="{9D8B030D-6E8A-4147-A177-3AD203B41FA5}">
                      <a16:colId xmlns:a16="http://schemas.microsoft.com/office/drawing/2014/main" val="2541076072"/>
                    </a:ext>
                  </a:extLst>
                </a:gridCol>
              </a:tblGrid>
              <a:tr h="489381">
                <a:tc gridSpan="2"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Fabricantes de automóviles:</a:t>
                      </a:r>
                      <a:r>
                        <a:rPr lang="es-ES" baseline="0" dirty="0" smtClean="0"/>
                        <a:t> cuestiones de actualidad</a:t>
                      </a:r>
                      <a:endParaRPr lang="es-E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543138"/>
                  </a:ext>
                </a:extLst>
              </a:tr>
              <a:tr h="1288367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Legitimación</a:t>
                      </a:r>
                      <a:r>
                        <a:rPr lang="es-ES" b="1" baseline="0" dirty="0" smtClean="0"/>
                        <a:t> pasiva</a:t>
                      </a:r>
                      <a:endParaRPr lang="es-E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s-ES" sz="1600" b="1" dirty="0" smtClean="0"/>
                        <a:t>Destinatarias de la decisión</a:t>
                      </a:r>
                      <a:r>
                        <a:rPr lang="es-ES" sz="1600" dirty="0" smtClean="0"/>
                        <a:t>:</a:t>
                      </a:r>
                      <a:r>
                        <a:rPr lang="es-ES" sz="1600" baseline="0" dirty="0" smtClean="0"/>
                        <a:t> sí.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endParaRPr lang="es-ES" sz="1000" baseline="0" dirty="0" smtClean="0"/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s-ES" sz="1600" b="1" baseline="0" dirty="0" smtClean="0"/>
                        <a:t>Concesionarios</a:t>
                      </a:r>
                      <a:r>
                        <a:rPr lang="es-ES" sz="1600" baseline="0" dirty="0" smtClean="0"/>
                        <a:t>: no, porque son independientes y están desvinculados de las sancionadas en el expediente Fabricantes de Automóviles (</a:t>
                      </a:r>
                      <a:r>
                        <a:rPr lang="es-ES" sz="1600" baseline="0" dirty="0" err="1" smtClean="0"/>
                        <a:t>SJM</a:t>
                      </a:r>
                      <a:r>
                        <a:rPr lang="es-ES" sz="1600" baseline="0" dirty="0" smtClean="0"/>
                        <a:t> 1 Murcia de 19.7.2022 y </a:t>
                      </a:r>
                      <a:r>
                        <a:rPr lang="es-ES" sz="1600" baseline="0" dirty="0" err="1" smtClean="0"/>
                        <a:t>SJM</a:t>
                      </a:r>
                      <a:r>
                        <a:rPr lang="es-ES" sz="1600" baseline="0" dirty="0" smtClean="0"/>
                        <a:t> 11 Barcelona de 28.9.2022).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3050407"/>
                  </a:ext>
                </a:extLst>
              </a:tr>
              <a:tr h="2764313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Causalidad</a:t>
                      </a:r>
                      <a:r>
                        <a:rPr lang="es-ES" b="1" baseline="0" dirty="0" smtClean="0"/>
                        <a:t> y acreditación del daño;</a:t>
                      </a:r>
                      <a:r>
                        <a:rPr lang="es-ES" b="1" dirty="0" smtClean="0"/>
                        <a:t> cuantificación </a:t>
                      </a:r>
                      <a:r>
                        <a:rPr lang="es-ES" b="1" baseline="0" dirty="0" smtClean="0"/>
                        <a:t>y la e</a:t>
                      </a:r>
                      <a:r>
                        <a:rPr lang="es-ES" b="1" dirty="0" smtClean="0"/>
                        <a:t>stimación judicial</a:t>
                      </a:r>
                      <a:r>
                        <a:rPr lang="es-ES" b="1" baseline="0" dirty="0" smtClean="0"/>
                        <a:t> de la indemnización</a:t>
                      </a:r>
                      <a:endParaRPr lang="es-E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s-ES" sz="1600" b="1" i="0" dirty="0" smtClean="0"/>
                        <a:t>Aplicabilidad de la presunción de daño causado por un cártel</a:t>
                      </a:r>
                      <a:r>
                        <a:rPr lang="es-ES" sz="1600" i="0" dirty="0" smtClean="0"/>
                        <a:t>: No, porque ocurrió antes de la entrada</a:t>
                      </a:r>
                      <a:r>
                        <a:rPr lang="es-ES" sz="1600" i="0" baseline="0" dirty="0" smtClean="0"/>
                        <a:t> en vigor de la Directiva 2014/104, la expiración del periodo de trasposición y la norma nacional. 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endParaRPr lang="es-ES" sz="1000" i="0" baseline="0" dirty="0" smtClean="0"/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s-ES" sz="1600" b="1" i="0" baseline="0" dirty="0" smtClean="0"/>
                        <a:t>Acreditación de existencia de causalidad y daño </a:t>
                      </a:r>
                      <a:r>
                        <a:rPr lang="es-ES" sz="1600" b="0" i="0" baseline="0" dirty="0" smtClean="0"/>
                        <a:t>: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s-ES" sz="1600" b="0" i="0" baseline="0" dirty="0" smtClean="0"/>
                        <a:t>Presunción judicial por la participación en la conducta sancionada (</a:t>
                      </a:r>
                      <a:r>
                        <a:rPr lang="es-ES" sz="1600" b="0" i="0" baseline="0" dirty="0" err="1" smtClean="0"/>
                        <a:t>SJM</a:t>
                      </a:r>
                      <a:r>
                        <a:rPr lang="es-ES" sz="1600" b="0" i="0" baseline="0" dirty="0" smtClean="0"/>
                        <a:t> 18 Madrid de 13.10.2022).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s-ES" sz="1600" b="0" i="1" baseline="0" dirty="0" smtClean="0"/>
                        <a:t>Ex re </a:t>
                      </a:r>
                      <a:r>
                        <a:rPr lang="es-ES" sz="1600" b="0" i="1" baseline="0" dirty="0" err="1" smtClean="0"/>
                        <a:t>ipsa</a:t>
                      </a:r>
                      <a:r>
                        <a:rPr lang="es-ES" sz="1600" b="0" i="0" baseline="0" dirty="0" smtClean="0"/>
                        <a:t> (</a:t>
                      </a:r>
                      <a:r>
                        <a:rPr lang="es-ES" sz="1600" baseline="0" dirty="0" err="1" smtClean="0"/>
                        <a:t>SJM</a:t>
                      </a:r>
                      <a:r>
                        <a:rPr lang="es-ES" sz="1600" baseline="0" dirty="0" smtClean="0"/>
                        <a:t> 3 Valencia 21.10.2022).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s-ES" sz="1600" b="0" i="0" baseline="0" dirty="0" smtClean="0"/>
                        <a:t>La falta de participación en algún foro, como el Club de Marcas, puede llevar a concluir que no hay relación causal (y, por tanto, desestimación) (</a:t>
                      </a:r>
                      <a:r>
                        <a:rPr lang="es-ES" sz="1600" b="0" i="0" baseline="0" dirty="0" err="1" smtClean="0"/>
                        <a:t>SJM</a:t>
                      </a:r>
                      <a:r>
                        <a:rPr lang="es-ES" sz="1600" b="0" i="0" baseline="0" dirty="0" smtClean="0"/>
                        <a:t> 5  Madrid de 10.10.2022).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endParaRPr lang="es-ES" sz="1000" i="0" dirty="0" smtClean="0"/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s-ES" sz="1600" b="1" i="0" baseline="0" dirty="0" smtClean="0"/>
                        <a:t>Valoración del daño</a:t>
                      </a:r>
                      <a:r>
                        <a:rPr lang="es-ES" sz="1600" i="0" baseline="0" dirty="0" smtClean="0"/>
                        <a:t>: 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s-ES" sz="1600" i="0" baseline="0" dirty="0" smtClean="0"/>
                        <a:t>Informes técnicamente pobres sin individualizar el perjuicio y con métodos inadecuados para cuantificar el daño </a:t>
                      </a:r>
                      <a:r>
                        <a:rPr lang="es-ES" sz="1600" i="0" baseline="0" dirty="0" smtClean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s-ES" sz="1600" b="1" i="0" baseline="0" dirty="0" smtClean="0">
                          <a:sym typeface="Wingdings" panose="05000000000000000000" pitchFamily="2" charset="2"/>
                        </a:rPr>
                        <a:t>insuficiencia probatoria</a:t>
                      </a:r>
                      <a:r>
                        <a:rPr lang="es-ES" sz="1600" i="0" baseline="0" dirty="0" smtClean="0">
                          <a:sym typeface="Wingdings" panose="05000000000000000000" pitchFamily="2" charset="2"/>
                        </a:rPr>
                        <a:t>  desestimación (</a:t>
                      </a:r>
                      <a:r>
                        <a:rPr lang="es-ES" sz="1600" i="0" baseline="0" dirty="0" err="1" smtClean="0">
                          <a:sym typeface="Wingdings" panose="05000000000000000000" pitchFamily="2" charset="2"/>
                        </a:rPr>
                        <a:t>SSJM</a:t>
                      </a:r>
                      <a:r>
                        <a:rPr lang="es-ES" sz="1600" i="0" baseline="0" dirty="0" smtClean="0">
                          <a:sym typeface="Wingdings" panose="05000000000000000000" pitchFamily="2" charset="2"/>
                        </a:rPr>
                        <a:t> 5 Madrid de 7.9.2022 y 22.9.22).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s-ES" sz="1600" b="1" i="0" baseline="0" dirty="0" smtClean="0">
                          <a:sym typeface="Wingdings" panose="05000000000000000000" pitchFamily="2" charset="2"/>
                        </a:rPr>
                        <a:t>Si informe de demandante supera la aproximación razonable</a:t>
                      </a:r>
                      <a:r>
                        <a:rPr lang="es-ES" sz="1600" i="0" baseline="0" dirty="0" smtClean="0">
                          <a:sym typeface="Wingdings" panose="05000000000000000000" pitchFamily="2" charset="2"/>
                        </a:rPr>
                        <a:t> y la pericial de la demandada no desvirtúa el informe de demandante  estimación parcial  estimación judicial de la indemnización (</a:t>
                      </a:r>
                      <a:r>
                        <a:rPr lang="es-ES" sz="1600" i="0" baseline="0" dirty="0" err="1" smtClean="0">
                          <a:sym typeface="Wingdings" panose="05000000000000000000" pitchFamily="2" charset="2"/>
                        </a:rPr>
                        <a:t>SSJM</a:t>
                      </a:r>
                      <a:r>
                        <a:rPr lang="es-ES" sz="1600" i="0" baseline="0" dirty="0" smtClean="0">
                          <a:sym typeface="Wingdings" panose="05000000000000000000" pitchFamily="2" charset="2"/>
                        </a:rPr>
                        <a:t> 5 Madrid de 27.9.2022 y 25.10.2022).</a:t>
                      </a:r>
                      <a:endParaRPr lang="es-ES" sz="1600" i="0" baseline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4527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517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4789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19"/>
          <p:cNvPicPr>
            <a:picLocks noChangeAspect="1"/>
          </p:cNvPicPr>
          <p:nvPr/>
        </p:nvPicPr>
        <p:blipFill rotWithShape="1">
          <a:blip r:embed="rId3"/>
          <a:srcRect l="43651" t="79030" r="21745" b="10811"/>
          <a:stretch/>
        </p:blipFill>
        <p:spPr>
          <a:xfrm>
            <a:off x="0" y="-1"/>
            <a:ext cx="9265186" cy="7561263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690565" y="1789995"/>
            <a:ext cx="7181291" cy="36112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spcBef>
                <a:spcPts val="1600"/>
              </a:spcBef>
              <a:buClr>
                <a:schemeClr val="bg2"/>
              </a:buClr>
              <a:buSzPct val="110000"/>
              <a:buFont typeface="+mj-lt"/>
              <a:buAutoNum type="arabicPeriod"/>
            </a:pPr>
            <a:r>
              <a:rPr lang="es-ES" sz="2400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“Camiones” y “Coches”</a:t>
            </a:r>
          </a:p>
          <a:p>
            <a:pPr marL="342900" indent="-342900">
              <a:spcBef>
                <a:spcPts val="1600"/>
              </a:spcBef>
              <a:buClr>
                <a:schemeClr val="bg1"/>
              </a:buClr>
              <a:buSzPct val="110000"/>
              <a:buFont typeface="+mj-lt"/>
              <a:buAutoNum type="arabicPeriod"/>
            </a:pPr>
            <a:r>
              <a:rPr lang="es-E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Noticias de Luxemburgo: repaso de cuestiones prejudiciales relevantes</a:t>
            </a:r>
          </a:p>
          <a:p>
            <a:pPr marL="342900" indent="-342900">
              <a:spcBef>
                <a:spcPts val="1600"/>
              </a:spcBef>
              <a:buClr>
                <a:schemeClr val="bg1"/>
              </a:buClr>
              <a:buSzPct val="110000"/>
              <a:buFont typeface="+mj-lt"/>
              <a:buAutoNum type="arabicPeriod"/>
            </a:pPr>
            <a:r>
              <a:rPr lang="es-E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Camiones</a:t>
            </a:r>
            <a:r>
              <a:rPr lang="es-E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: cuestiones de actualidad</a:t>
            </a:r>
          </a:p>
          <a:p>
            <a:pPr marL="342900" indent="-342900">
              <a:spcBef>
                <a:spcPts val="1600"/>
              </a:spcBef>
              <a:buClr>
                <a:schemeClr val="bg1"/>
              </a:buClr>
              <a:buSzPct val="110000"/>
              <a:buFont typeface="+mj-lt"/>
              <a:buAutoNum type="arabicPeriod"/>
            </a:pPr>
            <a:r>
              <a:rPr lang="es-E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Fabricantes de automóviles: cuestiones de actualidad</a:t>
            </a:r>
            <a:endParaRPr lang="es-ES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342900" indent="-342900">
              <a:spcBef>
                <a:spcPts val="1600"/>
              </a:spcBef>
              <a:buClr>
                <a:schemeClr val="bg1"/>
              </a:buClr>
              <a:buSzPct val="110000"/>
              <a:buFont typeface="+mj-lt"/>
              <a:buAutoNum type="arabicPeriod"/>
            </a:pPr>
            <a:r>
              <a:rPr lang="es-E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Conclusiones</a:t>
            </a:r>
          </a:p>
          <a:p>
            <a:pPr>
              <a:spcBef>
                <a:spcPts val="1600"/>
              </a:spcBef>
              <a:buClr>
                <a:schemeClr val="bg1"/>
              </a:buClr>
              <a:buSzPct val="110000"/>
            </a:pPr>
            <a:endParaRPr lang="es-ES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 flipV="1">
            <a:off x="1452683" y="0"/>
            <a:ext cx="61200" cy="2088000"/>
          </a:xfrm>
          <a:prstGeom prst="rect">
            <a:avLst/>
          </a:prstGeom>
          <a:gradFill flip="none" rotWithShape="1">
            <a:gsLst>
              <a:gs pos="0">
                <a:srgbClr val="40C1AC"/>
              </a:gs>
              <a:gs pos="100000">
                <a:srgbClr val="00285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1690566" y="785682"/>
            <a:ext cx="567508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600"/>
              </a:spcBef>
              <a:buClr>
                <a:schemeClr val="bg2"/>
              </a:buClr>
              <a:buSzPct val="110000"/>
            </a:pPr>
            <a:r>
              <a:rPr lang="es-ES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Contenido</a:t>
            </a:r>
            <a:endParaRPr lang="es-ES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24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75682" y="323857"/>
            <a:ext cx="8321474" cy="1023680"/>
          </a:xfrm>
        </p:spPr>
        <p:txBody>
          <a:bodyPr/>
          <a:lstStyle/>
          <a:p>
            <a:r>
              <a:rPr lang="es-ES" dirty="0" smtClean="0">
                <a:solidFill>
                  <a:srgbClr val="002855"/>
                </a:solidFill>
              </a:rPr>
              <a:t>5. Conclusiones</a:t>
            </a:r>
            <a:endParaRPr lang="es-ES" dirty="0"/>
          </a:p>
        </p:txBody>
      </p:sp>
      <p:sp>
        <p:nvSpPr>
          <p:cNvPr id="7" name="AutoShape 6" descr="Meliá Hotels International - Home | Facebook"/>
          <p:cNvSpPr>
            <a:spLocks noChangeAspect="1" noChangeArrowheads="1"/>
          </p:cNvSpPr>
          <p:nvPr/>
        </p:nvSpPr>
        <p:spPr bwMode="auto">
          <a:xfrm>
            <a:off x="1381474" y="265902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75682" y="1536080"/>
            <a:ext cx="832147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s-ES" b="1" dirty="0" smtClean="0"/>
              <a:t>La litigación derivada de las dos conductas sancionadas puede calificarse de masiva</a:t>
            </a:r>
            <a:r>
              <a:rPr lang="es-ES" dirty="0" smtClean="0"/>
              <a:t>: en el caso de “Camiones” los números lo atestiguan y, para coches, el tiempo lo confirmará, pues las marcas sancionadas comprendían alrededor del 90 % del mercado.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es-ES" sz="1000" dirty="0"/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s-ES" b="1" dirty="0" smtClean="0"/>
              <a:t>La dispersión geográfica de los demandantes ha provocado el colapso de los tribunales que no pueden estudiar las acciones como sería deseable</a:t>
            </a:r>
            <a:r>
              <a:rPr lang="es-ES" dirty="0" smtClean="0"/>
              <a:t>. Prueba de ello es que algunos juzgados de lo mercantil estiman judicialmente en porcentajes siguiendo el criterio de audiencias provinciales sin más justificación que la referencia a sus sentencias.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es-ES" sz="1000" dirty="0"/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s-ES" dirty="0" smtClean="0"/>
              <a:t>Aunque cada caso es único, a la luz del tipo de demandantes (principalmente, empresarios pequeños y medianos en “Camiones” y particulares en “Coches”), </a:t>
            </a:r>
            <a:r>
              <a:rPr lang="es-ES" b="1" dirty="0" smtClean="0"/>
              <a:t>habría sido más eficiente encauzar estas reclamaciones en acciones colectivas</a:t>
            </a:r>
            <a:r>
              <a:rPr lang="es-ES" dirty="0" smtClean="0"/>
              <a:t> y agrupar a los perjudicados en función de los fabricantes sancionados, por ejemplo. </a:t>
            </a:r>
            <a:r>
              <a:rPr lang="es-ES" b="1" dirty="0" smtClean="0"/>
              <a:t>La regulación actual, no obstante, es insuficiente</a:t>
            </a:r>
            <a:r>
              <a:rPr lang="es-ES" dirty="0" smtClean="0"/>
              <a:t> y, por ello, se ha recurrido a la acumulación de acciones.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es-ES" sz="1000" dirty="0"/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s-ES" b="1" dirty="0" smtClean="0"/>
              <a:t>La transposición a derecho español de la </a:t>
            </a:r>
            <a:r>
              <a:rPr lang="es-ES" b="1" smtClean="0"/>
              <a:t>Directiva 2020/1828 </a:t>
            </a:r>
            <a:r>
              <a:rPr lang="es-ES" b="1" dirty="0" smtClean="0"/>
              <a:t>sobre acciones de representación es una buena oportunidad para extender el ámbito de aplicación material e incorporar las acciones de daños causados por ilícitos </a:t>
            </a:r>
            <a:r>
              <a:rPr lang="es-ES" b="1" dirty="0" err="1" smtClean="0"/>
              <a:t>concurrenciales</a:t>
            </a:r>
            <a:r>
              <a:rPr lang="es-E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000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00" b="44962"/>
          <a:stretch/>
        </p:blipFill>
        <p:spPr>
          <a:xfrm>
            <a:off x="1" y="3216613"/>
            <a:ext cx="10783287" cy="2009399"/>
          </a:xfrm>
          <a:prstGeom prst="rect">
            <a:avLst/>
          </a:prstGeom>
        </p:spPr>
      </p:pic>
      <p:pic>
        <p:nvPicPr>
          <p:cNvPr id="24" name="2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368" y="2078523"/>
            <a:ext cx="1806996" cy="63928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52792" y="5235248"/>
            <a:ext cx="9587816" cy="223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850" spc="2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Registro Mercantil de Madrid, Tomo 24490 del Libro de Inscripciones, Folio 42, Sección 8, Hoja M-43976, Inscripción 85. Denominación Social: Uría Menéndez Abogados, </a:t>
            </a:r>
            <a:r>
              <a:rPr lang="es-ES" sz="850" spc="2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S.L.P</a:t>
            </a:r>
            <a:r>
              <a:rPr lang="es-ES" sz="850" spc="2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. </a:t>
            </a:r>
            <a:r>
              <a:rPr lang="es-ES" sz="850" spc="2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NIF</a:t>
            </a:r>
            <a:r>
              <a:rPr lang="es-ES" sz="850" spc="2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: B28563963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817703" y="6784233"/>
            <a:ext cx="9132643" cy="481900"/>
            <a:chOff x="788334" y="6784233"/>
            <a:chExt cx="9132643" cy="481900"/>
          </a:xfrm>
        </p:grpSpPr>
        <p:sp>
          <p:nvSpPr>
            <p:cNvPr id="16" name="4 CuadroTexto"/>
            <p:cNvSpPr txBox="1"/>
            <p:nvPr/>
          </p:nvSpPr>
          <p:spPr>
            <a:xfrm>
              <a:off x="788334" y="7119939"/>
              <a:ext cx="9132643" cy="1461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0"/>
                </a:spcAft>
              </a:pPr>
              <a:r>
                <a:rPr lang="es-ES" sz="950" spc="150" dirty="0">
                  <a:solidFill>
                    <a:srgbClr val="002855"/>
                  </a:solidFill>
                  <a:ea typeface="Arial"/>
                  <a:cs typeface="Times New Roman"/>
                </a:rPr>
                <a:t>BARCELONA ·</a:t>
              </a:r>
              <a:r>
                <a:rPr lang="es-ES" sz="950" spc="150" dirty="0" smtClean="0">
                  <a:solidFill>
                    <a:srgbClr val="002855"/>
                  </a:solidFill>
                  <a:ea typeface="Arial"/>
                  <a:cs typeface="Times New Roman"/>
                </a:rPr>
                <a:t> BILBAO</a:t>
              </a:r>
              <a:r>
                <a:rPr lang="es-ES" sz="950" spc="150" dirty="0">
                  <a:solidFill>
                    <a:srgbClr val="002855"/>
                  </a:solidFill>
                  <a:ea typeface="Arial"/>
                  <a:cs typeface="Times New Roman"/>
                </a:rPr>
                <a:t> · </a:t>
              </a:r>
              <a:r>
                <a:rPr lang="es-ES" sz="950" spc="150" dirty="0" smtClean="0">
                  <a:solidFill>
                    <a:srgbClr val="002855"/>
                  </a:solidFill>
                  <a:ea typeface="Arial"/>
                  <a:cs typeface="Times New Roman"/>
                </a:rPr>
                <a:t>LISBOA</a:t>
              </a:r>
              <a:r>
                <a:rPr lang="es-ES" sz="950" spc="150" dirty="0">
                  <a:solidFill>
                    <a:srgbClr val="002855"/>
                  </a:solidFill>
                  <a:ea typeface="Arial"/>
                  <a:cs typeface="Times New Roman"/>
                </a:rPr>
                <a:t> · </a:t>
              </a:r>
              <a:r>
                <a:rPr lang="es-ES" sz="950" spc="150" dirty="0" smtClean="0">
                  <a:solidFill>
                    <a:srgbClr val="002855"/>
                  </a:solidFill>
                  <a:ea typeface="Arial"/>
                  <a:cs typeface="Times New Roman"/>
                </a:rPr>
                <a:t>MADRID</a:t>
              </a:r>
              <a:r>
                <a:rPr lang="es-ES" sz="950" spc="150" dirty="0">
                  <a:solidFill>
                    <a:srgbClr val="002855"/>
                  </a:solidFill>
                  <a:ea typeface="Arial"/>
                  <a:cs typeface="Times New Roman"/>
                </a:rPr>
                <a:t> </a:t>
              </a:r>
              <a:r>
                <a:rPr lang="es-ES" sz="950" spc="150" dirty="0" smtClean="0">
                  <a:solidFill>
                    <a:srgbClr val="002855"/>
                  </a:solidFill>
                  <a:ea typeface="Arial"/>
                  <a:cs typeface="Times New Roman"/>
                </a:rPr>
                <a:t>· PORTO · </a:t>
              </a:r>
              <a:r>
                <a:rPr lang="es-ES" sz="950" spc="150" dirty="0">
                  <a:solidFill>
                    <a:srgbClr val="002855"/>
                  </a:solidFill>
                  <a:ea typeface="Arial"/>
                  <a:cs typeface="Times New Roman"/>
                </a:rPr>
                <a:t>VALENCIA · </a:t>
              </a:r>
              <a:r>
                <a:rPr lang="es-ES" sz="950" spc="150" dirty="0" err="1" smtClean="0">
                  <a:solidFill>
                    <a:srgbClr val="002855"/>
                  </a:solidFill>
                  <a:ea typeface="Arial"/>
                  <a:cs typeface="Times New Roman"/>
                </a:rPr>
                <a:t>BRUXELLES</a:t>
              </a:r>
              <a:r>
                <a:rPr lang="es-ES" sz="950" spc="150" dirty="0">
                  <a:solidFill>
                    <a:srgbClr val="002855"/>
                  </a:solidFill>
                  <a:ea typeface="Arial"/>
                  <a:cs typeface="Times New Roman"/>
                </a:rPr>
                <a:t> </a:t>
              </a:r>
              <a:r>
                <a:rPr lang="es-ES" sz="950" spc="150" dirty="0" smtClean="0">
                  <a:solidFill>
                    <a:srgbClr val="002855"/>
                  </a:solidFill>
                  <a:ea typeface="Arial"/>
                  <a:cs typeface="Times New Roman"/>
                </a:rPr>
                <a:t>· LONDON </a:t>
              </a:r>
              <a:r>
                <a:rPr lang="es-ES" sz="950" spc="150" dirty="0">
                  <a:solidFill>
                    <a:srgbClr val="002855"/>
                  </a:solidFill>
                  <a:ea typeface="Arial"/>
                  <a:cs typeface="Times New Roman"/>
                </a:rPr>
                <a:t>· </a:t>
              </a:r>
              <a:r>
                <a:rPr lang="es-ES" sz="950" spc="150" dirty="0" smtClean="0">
                  <a:solidFill>
                    <a:srgbClr val="002855"/>
                  </a:solidFill>
                  <a:ea typeface="Arial"/>
                  <a:cs typeface="Times New Roman"/>
                </a:rPr>
                <a:t>NEW YORK</a:t>
              </a:r>
              <a:r>
                <a:rPr lang="es-ES" sz="950" spc="150" dirty="0">
                  <a:solidFill>
                    <a:srgbClr val="002855"/>
                  </a:solidFill>
                  <a:ea typeface="Arial"/>
                  <a:cs typeface="Times New Roman"/>
                </a:rPr>
                <a:t> · </a:t>
              </a:r>
              <a:r>
                <a:rPr lang="es-ES" sz="950" spc="150" dirty="0" smtClean="0">
                  <a:solidFill>
                    <a:srgbClr val="002855"/>
                  </a:solidFill>
                  <a:ea typeface="Arial"/>
                  <a:cs typeface="Times New Roman"/>
                </a:rPr>
                <a:t>BOGOTÁ</a:t>
              </a:r>
              <a:r>
                <a:rPr lang="es-ES" sz="950" spc="150" dirty="0">
                  <a:solidFill>
                    <a:srgbClr val="002855"/>
                  </a:solidFill>
                  <a:ea typeface="Arial"/>
                  <a:cs typeface="Times New Roman"/>
                </a:rPr>
                <a:t> </a:t>
              </a:r>
              <a:r>
                <a:rPr lang="es-ES" sz="950" spc="150" dirty="0" smtClean="0">
                  <a:solidFill>
                    <a:srgbClr val="002855"/>
                  </a:solidFill>
                  <a:ea typeface="Arial"/>
                  <a:cs typeface="Times New Roman"/>
                </a:rPr>
                <a:t>· LIMA</a:t>
              </a:r>
              <a:r>
                <a:rPr lang="es-ES" sz="950" spc="150" dirty="0">
                  <a:solidFill>
                    <a:srgbClr val="002855"/>
                  </a:solidFill>
                  <a:ea typeface="Arial"/>
                  <a:cs typeface="Times New Roman"/>
                </a:rPr>
                <a:t> </a:t>
              </a:r>
              <a:r>
                <a:rPr lang="es-ES" sz="950" spc="150" dirty="0" smtClean="0">
                  <a:solidFill>
                    <a:srgbClr val="002855"/>
                  </a:solidFill>
                  <a:ea typeface="Arial"/>
                  <a:cs typeface="Times New Roman"/>
                </a:rPr>
                <a:t>· SANTIAGO </a:t>
              </a:r>
              <a:r>
                <a:rPr lang="es-ES" sz="950" spc="150" dirty="0">
                  <a:solidFill>
                    <a:srgbClr val="002855"/>
                  </a:solidFill>
                  <a:ea typeface="Arial"/>
                  <a:cs typeface="Times New Roman"/>
                </a:rPr>
                <a:t>DE </a:t>
              </a:r>
              <a:r>
                <a:rPr lang="es-ES" sz="950" spc="150" dirty="0" smtClean="0">
                  <a:solidFill>
                    <a:srgbClr val="002855"/>
                  </a:solidFill>
                  <a:ea typeface="Arial"/>
                  <a:cs typeface="Times New Roman"/>
                </a:rPr>
                <a:t>CHILE</a:t>
              </a:r>
              <a:endParaRPr lang="es-ES" sz="950" spc="150" dirty="0">
                <a:solidFill>
                  <a:srgbClr val="002855"/>
                </a:solidFill>
                <a:ea typeface="Arial"/>
                <a:cs typeface="Times New Roman"/>
              </a:endParaRPr>
            </a:p>
          </p:txBody>
        </p:sp>
        <p:sp>
          <p:nvSpPr>
            <p:cNvPr id="17" name="6 CuadroTexto"/>
            <p:cNvSpPr txBox="1"/>
            <p:nvPr/>
          </p:nvSpPr>
          <p:spPr>
            <a:xfrm>
              <a:off x="788335" y="6784233"/>
              <a:ext cx="1525860" cy="1769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0"/>
                </a:spcAft>
              </a:pPr>
              <a:r>
                <a:rPr lang="es-ES" sz="1150" b="1" spc="40" dirty="0" smtClean="0">
                  <a:solidFill>
                    <a:srgbClr val="002855"/>
                  </a:solidFill>
                  <a:ea typeface="Arial"/>
                  <a:cs typeface="Times New Roman"/>
                </a:rPr>
                <a:t>www.uria.com</a:t>
              </a:r>
              <a:endParaRPr lang="es-ES" sz="1150" b="1" spc="40" dirty="0">
                <a:solidFill>
                  <a:srgbClr val="00285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831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29599" y="1098000"/>
            <a:ext cx="6721105" cy="568800"/>
          </a:xfrm>
        </p:spPr>
        <p:txBody>
          <a:bodyPr/>
          <a:lstStyle/>
          <a:p>
            <a:r>
              <a:rPr lang="es-ES" dirty="0"/>
              <a:t>Camiones y coches: dos expedientes y sanciones diferentes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7324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2855"/>
                </a:solidFill>
              </a:rPr>
              <a:t>1. “Camiones” </a:t>
            </a:r>
            <a:r>
              <a:rPr lang="es-ES" dirty="0">
                <a:solidFill>
                  <a:srgbClr val="002855"/>
                </a:solidFill>
              </a:rPr>
              <a:t>y </a:t>
            </a:r>
            <a:r>
              <a:rPr lang="es-ES" dirty="0" smtClean="0">
                <a:solidFill>
                  <a:srgbClr val="002855"/>
                </a:solidFill>
              </a:rPr>
              <a:t>“Coches”: las conductas</a:t>
            </a:r>
            <a:endParaRPr lang="es-ES" dirty="0">
              <a:solidFill>
                <a:srgbClr val="002855"/>
              </a:solidFill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1041418" y="1700106"/>
            <a:ext cx="3241824" cy="1406272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 smtClean="0"/>
              <a:t>Decisiones de la Comisión Europea de 19 de julio de 2016 y 27 de septiembre de 2017 (AT.39824 - </a:t>
            </a:r>
            <a:r>
              <a:rPr lang="es-ES" b="1" i="1" dirty="0" err="1" smtClean="0"/>
              <a:t>Trucks</a:t>
            </a:r>
            <a:r>
              <a:rPr lang="es-ES" b="1" dirty="0" smtClean="0"/>
              <a:t>)</a:t>
            </a:r>
            <a:endParaRPr lang="es-ES" b="1" dirty="0"/>
          </a:p>
        </p:txBody>
      </p:sp>
      <p:sp>
        <p:nvSpPr>
          <p:cNvPr id="20" name="Rectángulo redondeado 19"/>
          <p:cNvSpPr/>
          <p:nvPr/>
        </p:nvSpPr>
        <p:spPr>
          <a:xfrm>
            <a:off x="5874102" y="1700106"/>
            <a:ext cx="3241824" cy="1406272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 smtClean="0"/>
              <a:t>Resolución de la CNMC de 23 de julio de 2015 – </a:t>
            </a:r>
            <a:r>
              <a:rPr lang="es-ES" b="1" dirty="0" err="1" smtClean="0"/>
              <a:t>Expte</a:t>
            </a:r>
            <a:r>
              <a:rPr lang="es-ES" b="1" dirty="0" smtClean="0"/>
              <a:t>. S/0482/13 Fabricantes de automóviles</a:t>
            </a:r>
            <a:endParaRPr lang="es-ES" b="1" dirty="0"/>
          </a:p>
        </p:txBody>
      </p:sp>
      <p:sp>
        <p:nvSpPr>
          <p:cNvPr id="21" name="Rectángulo redondeado 20"/>
          <p:cNvSpPr/>
          <p:nvPr/>
        </p:nvSpPr>
        <p:spPr>
          <a:xfrm>
            <a:off x="1041418" y="3355672"/>
            <a:ext cx="3241824" cy="321763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u="sng" dirty="0" smtClean="0"/>
              <a:t>Conducta</a:t>
            </a:r>
            <a:endParaRPr lang="es-ES" b="1" dirty="0" smtClean="0"/>
          </a:p>
          <a:p>
            <a:pPr algn="just"/>
            <a:r>
              <a:rPr lang="es-ES" b="1" dirty="0" smtClean="0"/>
              <a:t>Intercambio de información sobre precios y los incrementos de precios brutos de los camiones en el </a:t>
            </a:r>
            <a:r>
              <a:rPr lang="es-ES" b="1" dirty="0" err="1" smtClean="0"/>
              <a:t>EEE</a:t>
            </a:r>
            <a:r>
              <a:rPr lang="es-ES" b="1" dirty="0" smtClean="0"/>
              <a:t> con el fin de armonizar precios brutos; y</a:t>
            </a:r>
          </a:p>
          <a:p>
            <a:pPr algn="just"/>
            <a:r>
              <a:rPr lang="es-ES" b="1" dirty="0" smtClean="0"/>
              <a:t>Calendario y repercusión de costes de introducción de tecnologías de emisión</a:t>
            </a:r>
            <a:endParaRPr lang="es-ES" b="1" dirty="0"/>
          </a:p>
        </p:txBody>
      </p:sp>
      <p:sp>
        <p:nvSpPr>
          <p:cNvPr id="22" name="Rectángulo redondeado 21"/>
          <p:cNvSpPr/>
          <p:nvPr/>
        </p:nvSpPr>
        <p:spPr>
          <a:xfrm>
            <a:off x="5874102" y="3376362"/>
            <a:ext cx="3241824" cy="321763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u="sng" dirty="0" smtClean="0"/>
              <a:t>Conducta</a:t>
            </a:r>
          </a:p>
          <a:p>
            <a:pPr algn="just"/>
            <a:r>
              <a:rPr lang="es-ES" b="1" dirty="0" smtClean="0"/>
              <a:t>Intercambios de información confidencial comercialmente sensible, actual y futura, sobre las actividades de las redes de distribución y posventa (venta de vehículos nuevos y usados, prestación de servicios de taller, reparación, mantenimiento y venta de recambios oficiales)</a:t>
            </a:r>
            <a:endParaRPr lang="es-ES" b="1" dirty="0"/>
          </a:p>
        </p:txBody>
      </p:sp>
      <p:sp>
        <p:nvSpPr>
          <p:cNvPr id="23" name="CuadroTexto 22"/>
          <p:cNvSpPr txBox="1"/>
          <p:nvPr/>
        </p:nvSpPr>
        <p:spPr>
          <a:xfrm>
            <a:off x="5874102" y="6593994"/>
            <a:ext cx="43888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 smtClean="0"/>
              <a:t>No deben confundirse con las conductas sancionadas en las Resoluciones de concesionarios, en las que la CNMC sancionó, entre otros, acuerdos de fijación de precios y condiciones comerciales.</a:t>
            </a:r>
            <a:endParaRPr lang="es-ES" sz="1400" dirty="0"/>
          </a:p>
        </p:txBody>
      </p:sp>
      <p:sp>
        <p:nvSpPr>
          <p:cNvPr id="24" name="Triángulo isósceles 23"/>
          <p:cNvSpPr/>
          <p:nvPr/>
        </p:nvSpPr>
        <p:spPr>
          <a:xfrm>
            <a:off x="5053263" y="6573304"/>
            <a:ext cx="721895" cy="741896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</a:rPr>
              <a:t>!!</a:t>
            </a:r>
            <a:endParaRPr lang="es-E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49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2855"/>
                </a:solidFill>
              </a:rPr>
              <a:t>1. </a:t>
            </a:r>
            <a:r>
              <a:rPr lang="es-ES" dirty="0">
                <a:solidFill>
                  <a:srgbClr val="002855"/>
                </a:solidFill>
              </a:rPr>
              <a:t>“Camiones” y “Coches”</a:t>
            </a:r>
            <a:r>
              <a:rPr lang="es-ES" dirty="0" smtClean="0">
                <a:solidFill>
                  <a:srgbClr val="002855"/>
                </a:solidFill>
              </a:rPr>
              <a:t>: “Camiones” en cifras</a:t>
            </a:r>
            <a:endParaRPr lang="es-ES" dirty="0">
              <a:solidFill>
                <a:srgbClr val="002855"/>
              </a:solidFill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903600" y="1502757"/>
            <a:ext cx="8487593" cy="1406272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 smtClean="0"/>
              <a:t>Decisiones de la Comisión Europea de 19 de julio de 2016 (</a:t>
            </a:r>
            <a:r>
              <a:rPr lang="es-ES" b="1" dirty="0" err="1" smtClean="0"/>
              <a:t>MAN</a:t>
            </a:r>
            <a:r>
              <a:rPr lang="es-ES" b="1" dirty="0" smtClean="0"/>
              <a:t>, Daimler, </a:t>
            </a:r>
            <a:r>
              <a:rPr lang="es-ES" b="1" dirty="0" err="1" smtClean="0"/>
              <a:t>Iveco</a:t>
            </a:r>
            <a:r>
              <a:rPr lang="es-ES" b="1" dirty="0" smtClean="0"/>
              <a:t>, Volvo/Renault &amp; </a:t>
            </a:r>
            <a:r>
              <a:rPr lang="es-ES" b="1" dirty="0" err="1" smtClean="0"/>
              <a:t>DAF</a:t>
            </a:r>
            <a:r>
              <a:rPr lang="es-ES" b="1" dirty="0" smtClean="0"/>
              <a:t>) y 27 de septiembre de 2017 (</a:t>
            </a:r>
            <a:r>
              <a:rPr lang="es-ES" b="1" dirty="0" err="1" smtClean="0"/>
              <a:t>Scania</a:t>
            </a:r>
            <a:r>
              <a:rPr lang="es-ES" b="1" dirty="0" smtClean="0"/>
              <a:t>)</a:t>
            </a:r>
            <a:endParaRPr lang="es-ES" b="1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4482625"/>
              </p:ext>
            </p:extLst>
          </p:nvPr>
        </p:nvGraphicFramePr>
        <p:xfrm>
          <a:off x="903600" y="3315515"/>
          <a:ext cx="424591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2721327"/>
              </p:ext>
            </p:extLst>
          </p:nvPr>
        </p:nvGraphicFramePr>
        <p:xfrm>
          <a:off x="5147396" y="331551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118937" y="6208295"/>
            <a:ext cx="43554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El número aproximado de sentencias dictadas es:</a:t>
            </a:r>
          </a:p>
          <a:p>
            <a:pPr marL="285750" indent="-285750" algn="just">
              <a:buFontTx/>
              <a:buChar char="-"/>
            </a:pPr>
            <a:r>
              <a:rPr lang="es-ES" dirty="0" smtClean="0"/>
              <a:t>1509 en primera instancia y</a:t>
            </a:r>
          </a:p>
          <a:p>
            <a:pPr marL="285750" indent="-285750" algn="just">
              <a:buFontTx/>
              <a:buChar char="-"/>
            </a:pPr>
            <a:r>
              <a:rPr lang="es-ES" dirty="0" smtClean="0"/>
              <a:t>408 en segunda instancia.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5606716" y="6208295"/>
            <a:ext cx="3910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El 21 de septiembre de 2022 se admitieron a trámite 13 recursos extraordinarios por infracción procesal y de casación.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446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2855"/>
                </a:solidFill>
              </a:rPr>
              <a:t>1. </a:t>
            </a:r>
            <a:r>
              <a:rPr lang="es-ES" dirty="0">
                <a:solidFill>
                  <a:srgbClr val="002855"/>
                </a:solidFill>
              </a:rPr>
              <a:t>“Camiones” y “Coches”</a:t>
            </a:r>
            <a:r>
              <a:rPr lang="es-ES" dirty="0" smtClean="0">
                <a:solidFill>
                  <a:srgbClr val="002855"/>
                </a:solidFill>
              </a:rPr>
              <a:t>: “Coches” en cifras</a:t>
            </a:r>
            <a:endParaRPr lang="es-ES" dirty="0">
              <a:solidFill>
                <a:srgbClr val="002855"/>
              </a:solidFill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903600" y="1502757"/>
            <a:ext cx="8487593" cy="1406272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/>
              <a:t>Resolución de la CNMC de 23 de julio de 2015 – </a:t>
            </a:r>
            <a:r>
              <a:rPr lang="es-ES" b="1" dirty="0" err="1"/>
              <a:t>Expte</a:t>
            </a:r>
            <a:r>
              <a:rPr lang="es-ES" b="1" dirty="0"/>
              <a:t>. S/0482/13 Fabricantes de automóviles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903599" y="3137386"/>
            <a:ext cx="8709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Dada la novedad, únicamente hay sentencias en primera instancia. Se estima que hay más de 1.000 demandas ejercitadas, en su mayoría por particulares y de cuantía reducida (media aprox.: 3.000 €).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1769516"/>
              </p:ext>
            </p:extLst>
          </p:nvPr>
        </p:nvGraphicFramePr>
        <p:xfrm>
          <a:off x="2861395" y="401207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0377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Noticias de Luxemburgo: las cuestiones prejudiciales recientes más relevantes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681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2855"/>
                </a:solidFill>
              </a:rPr>
              <a:t>2. </a:t>
            </a:r>
            <a:r>
              <a:rPr lang="es-ES" dirty="0">
                <a:solidFill>
                  <a:srgbClr val="002855"/>
                </a:solidFill>
              </a:rPr>
              <a:t>Noticias de Luxemburgo: las </a:t>
            </a:r>
            <a:r>
              <a:rPr lang="es-ES" dirty="0" smtClean="0">
                <a:solidFill>
                  <a:srgbClr val="002855"/>
                </a:solidFill>
              </a:rPr>
              <a:t>cuestiones </a:t>
            </a:r>
            <a:r>
              <a:rPr lang="es-ES" dirty="0">
                <a:solidFill>
                  <a:srgbClr val="002855"/>
                </a:solidFill>
              </a:rPr>
              <a:t>prejudiciales recientes más relevantes</a:t>
            </a:r>
            <a:endParaRPr lang="es-ES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227445"/>
              </p:ext>
            </p:extLst>
          </p:nvPr>
        </p:nvGraphicFramePr>
        <p:xfrm>
          <a:off x="903600" y="1611795"/>
          <a:ext cx="4471673" cy="5258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1673">
                  <a:extLst>
                    <a:ext uri="{9D8B030D-6E8A-4147-A177-3AD203B41FA5}">
                      <a16:colId xmlns:a16="http://schemas.microsoft.com/office/drawing/2014/main" val="829302999"/>
                    </a:ext>
                  </a:extLst>
                </a:gridCol>
              </a:tblGrid>
              <a:tr h="926333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Cuestiones prejudiciales relevantes para esta</a:t>
                      </a:r>
                      <a:r>
                        <a:rPr lang="es-ES" baseline="0" dirty="0" smtClean="0"/>
                        <a:t> litigación</a:t>
                      </a:r>
                      <a:endParaRPr lang="es-ES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1543138"/>
                  </a:ext>
                </a:extLst>
              </a:tr>
              <a:tr h="1152318">
                <a:tc>
                  <a:txBody>
                    <a:bodyPr/>
                    <a:lstStyle/>
                    <a:p>
                      <a:pPr algn="ctr"/>
                      <a:r>
                        <a:rPr lang="es-ES" b="1" dirty="0" err="1" smtClean="0"/>
                        <a:t>Sumal</a:t>
                      </a:r>
                      <a:endParaRPr lang="es-ES" b="1" dirty="0" smtClean="0"/>
                    </a:p>
                    <a:p>
                      <a:pPr algn="ctr"/>
                      <a:r>
                        <a:rPr lang="es-ES" b="1" dirty="0" err="1" smtClean="0"/>
                        <a:t>STJUE</a:t>
                      </a:r>
                      <a:r>
                        <a:rPr lang="es-ES" b="1" dirty="0" smtClean="0"/>
                        <a:t> 6.10.2021,</a:t>
                      </a:r>
                      <a:r>
                        <a:rPr lang="es-ES" b="1" baseline="0" dirty="0" smtClean="0"/>
                        <a:t> C-882/19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3050407"/>
                  </a:ext>
                </a:extLst>
              </a:tr>
              <a:tr h="9533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baseline="0" dirty="0" smtClean="0"/>
                        <a:t>Responsabilidad de las filiales por conductas de matrices</a:t>
                      </a:r>
                      <a:endParaRPr lang="es-ES" sz="1600" b="0" dirty="0" smtClean="0"/>
                    </a:p>
                    <a:p>
                      <a:pPr algn="ctr"/>
                      <a:endParaRPr lang="es-ES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8295873"/>
                  </a:ext>
                </a:extLst>
              </a:tr>
              <a:tr h="2226235">
                <a:tc>
                  <a:txBody>
                    <a:bodyPr/>
                    <a:lstStyle/>
                    <a:p>
                      <a:pPr algn="just"/>
                      <a:r>
                        <a:rPr lang="es-ES" sz="1600" b="0" dirty="0" smtClean="0"/>
                        <a:t>Extensión de la responsabilidad a la filial (no destinataria de la decisión) de</a:t>
                      </a:r>
                      <a:r>
                        <a:rPr lang="es-ES" sz="1600" b="0" baseline="0" dirty="0" smtClean="0"/>
                        <a:t> la persona jurídica sancionada si </a:t>
                      </a:r>
                      <a:r>
                        <a:rPr lang="es-ES" sz="1600" b="1" i="1" baseline="0" dirty="0" smtClean="0"/>
                        <a:t>(i)</a:t>
                      </a:r>
                      <a:r>
                        <a:rPr lang="es-ES" sz="1600" b="0" i="0" baseline="0" dirty="0" smtClean="0"/>
                        <a:t> integra la misma unidad económica y </a:t>
                      </a:r>
                      <a:r>
                        <a:rPr lang="es-ES" sz="1600" b="1" i="1" baseline="0" dirty="0" smtClean="0"/>
                        <a:t>(ii)</a:t>
                      </a:r>
                      <a:r>
                        <a:rPr lang="es-ES" sz="1600" b="0" i="0" baseline="0" dirty="0" smtClean="0"/>
                        <a:t> existe vínculo concreto entre actividad de la filial y objeto de infracción.</a:t>
                      </a:r>
                    </a:p>
                    <a:p>
                      <a:pPr algn="just"/>
                      <a:endParaRPr lang="es-ES" sz="1600" b="0" i="0" baseline="0" dirty="0" smtClean="0"/>
                    </a:p>
                    <a:p>
                      <a:pPr algn="just"/>
                      <a:r>
                        <a:rPr lang="es-ES" sz="1600" b="0" i="0" baseline="0" dirty="0" smtClean="0"/>
                        <a:t>La filial podrá oponer </a:t>
                      </a:r>
                      <a:r>
                        <a:rPr lang="es-ES" sz="1600" b="1" i="1" baseline="0" dirty="0" smtClean="0"/>
                        <a:t>(i) </a:t>
                      </a:r>
                      <a:r>
                        <a:rPr lang="es-ES" sz="1600" b="0" i="0" baseline="0" dirty="0" smtClean="0"/>
                        <a:t>no formar parte de la unidad económica y, si la Decisión no es de la Comisión Europea, </a:t>
                      </a:r>
                      <a:r>
                        <a:rPr lang="es-ES" sz="1600" b="1" i="1" baseline="0" dirty="0" smtClean="0"/>
                        <a:t>(ii)</a:t>
                      </a:r>
                      <a:r>
                        <a:rPr lang="es-ES" sz="1600" b="0" i="0" baseline="0" dirty="0" smtClean="0"/>
                        <a:t> la inexistencia de la infracción.</a:t>
                      </a:r>
                      <a:endParaRPr lang="es-ES" sz="16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4527303"/>
                  </a:ext>
                </a:extLst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6172199" y="1611795"/>
            <a:ext cx="402845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/>
              <a:t>Secuelas de </a:t>
            </a:r>
            <a:r>
              <a:rPr lang="es-ES" b="1" dirty="0" err="1" smtClean="0"/>
              <a:t>Sumal</a:t>
            </a:r>
            <a:r>
              <a:rPr lang="es-ES" b="1" dirty="0" smtClean="0"/>
              <a:t>:</a:t>
            </a:r>
          </a:p>
          <a:p>
            <a:pPr algn="just"/>
            <a:endParaRPr lang="es-ES" b="1" dirty="0" smtClean="0"/>
          </a:p>
          <a:p>
            <a:pPr algn="just"/>
            <a:r>
              <a:rPr lang="es-ES" b="1" dirty="0" err="1" smtClean="0"/>
              <a:t>ATS</a:t>
            </a:r>
            <a:r>
              <a:rPr lang="es-ES" b="1" dirty="0" smtClean="0"/>
              <a:t> 7.10.2022 (asunto C-632/22)</a:t>
            </a:r>
            <a:r>
              <a:rPr lang="es-ES" dirty="0" smtClean="0"/>
              <a:t>: El Tribunal Supremo ha planteado una cuestión prejudicial sobre si el emplazamiento de la matriz practicado (o intentado) en el domicilio de la filial es correcto y si continuar el procedimiento en estas circunstancias es compatible con el art. 47 de la Carta de Derechos Fundamentales de la UE. </a:t>
            </a:r>
          </a:p>
          <a:p>
            <a:pPr algn="just"/>
            <a:endParaRPr lang="es-ES" dirty="0" smtClean="0"/>
          </a:p>
          <a:p>
            <a:pPr algn="just"/>
            <a:r>
              <a:rPr lang="es-ES" b="1" dirty="0" smtClean="0"/>
              <a:t>C-425/22</a:t>
            </a:r>
            <a:r>
              <a:rPr lang="es-ES" dirty="0" smtClean="0"/>
              <a:t>:</a:t>
            </a:r>
            <a:r>
              <a:rPr lang="es-ES" b="1" dirty="0" smtClean="0"/>
              <a:t> </a:t>
            </a:r>
            <a:r>
              <a:rPr lang="es-ES" dirty="0" smtClean="0"/>
              <a:t>un tribunal húngaro ha planteado la cuestión de si este concepto de unidad económica opera para las demandantes y, por tanto, </a:t>
            </a:r>
            <a:r>
              <a:rPr lang="es-ES" b="1" i="1" dirty="0" smtClean="0"/>
              <a:t>(i)</a:t>
            </a:r>
            <a:r>
              <a:rPr lang="es-ES" dirty="0" smtClean="0"/>
              <a:t> si la matriz puede demandar por los daños sufridos por sus filiales en su domicilio y </a:t>
            </a:r>
            <a:r>
              <a:rPr lang="es-ES" b="1" i="1" dirty="0" smtClean="0"/>
              <a:t>(ii) </a:t>
            </a:r>
            <a:r>
              <a:rPr lang="es-ES" dirty="0" smtClean="0"/>
              <a:t>sobre la relevancia de la pertenencia de la filial al grupo de la demandante cuando adquirió el camión.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581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2855"/>
                </a:solidFill>
              </a:rPr>
              <a:t>2. </a:t>
            </a:r>
            <a:r>
              <a:rPr lang="es-ES" dirty="0">
                <a:solidFill>
                  <a:srgbClr val="002855"/>
                </a:solidFill>
              </a:rPr>
              <a:t>Noticias de Luxemburgo: las </a:t>
            </a:r>
            <a:r>
              <a:rPr lang="es-ES" dirty="0" smtClean="0">
                <a:solidFill>
                  <a:srgbClr val="002855"/>
                </a:solidFill>
              </a:rPr>
              <a:t>cuestiones </a:t>
            </a:r>
            <a:r>
              <a:rPr lang="es-ES" dirty="0">
                <a:solidFill>
                  <a:srgbClr val="002855"/>
                </a:solidFill>
              </a:rPr>
              <a:t>prejudiciales recientes más relevantes</a:t>
            </a:r>
            <a:endParaRPr lang="es-ES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814810"/>
              </p:ext>
            </p:extLst>
          </p:nvPr>
        </p:nvGraphicFramePr>
        <p:xfrm>
          <a:off x="903600" y="1551638"/>
          <a:ext cx="4788568" cy="5841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8568">
                  <a:extLst>
                    <a:ext uri="{9D8B030D-6E8A-4147-A177-3AD203B41FA5}">
                      <a16:colId xmlns:a16="http://schemas.microsoft.com/office/drawing/2014/main" val="829302999"/>
                    </a:ext>
                  </a:extLst>
                </a:gridCol>
              </a:tblGrid>
              <a:tr h="858078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Cuestiones prejudiciales relevantes para esta</a:t>
                      </a:r>
                      <a:r>
                        <a:rPr lang="es-ES" baseline="0" dirty="0" smtClean="0"/>
                        <a:t> litigación</a:t>
                      </a:r>
                      <a:endParaRPr lang="es-ES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1543138"/>
                  </a:ext>
                </a:extLst>
              </a:tr>
              <a:tr h="838810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Volvo / </a:t>
                      </a:r>
                      <a:r>
                        <a:rPr lang="es-ES" b="1" dirty="0" err="1" smtClean="0"/>
                        <a:t>DAF</a:t>
                      </a:r>
                      <a:endParaRPr lang="es-ES" b="1" dirty="0" smtClean="0"/>
                    </a:p>
                    <a:p>
                      <a:pPr algn="ctr"/>
                      <a:r>
                        <a:rPr lang="es-ES" b="1" dirty="0" err="1" smtClean="0"/>
                        <a:t>STJUE</a:t>
                      </a:r>
                      <a:r>
                        <a:rPr lang="es-ES" b="1" baseline="0" dirty="0" smtClean="0"/>
                        <a:t> 22.6.2022, C-267/20</a:t>
                      </a:r>
                      <a:r>
                        <a:rPr lang="es-ES" b="1" dirty="0" smtClean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3050407"/>
                  </a:ext>
                </a:extLst>
              </a:tr>
              <a:tr h="8831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dirty="0" smtClean="0"/>
                        <a:t>Aplicación temporal de la Directiva 2014/104:</a:t>
                      </a:r>
                      <a:r>
                        <a:rPr lang="es-ES" sz="1600" b="0" baseline="0" dirty="0" smtClean="0"/>
                        <a:t> </a:t>
                      </a:r>
                      <a:r>
                        <a:rPr lang="es-ES" sz="1600" b="0" dirty="0" smtClean="0"/>
                        <a:t>prescripción,</a:t>
                      </a:r>
                      <a:r>
                        <a:rPr lang="es-ES" sz="1600" b="0" baseline="0" dirty="0" smtClean="0"/>
                        <a:t> presunción de daño y estimación judicial indemnización.</a:t>
                      </a:r>
                      <a:endParaRPr lang="es-ES" sz="1600" b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8295873"/>
                  </a:ext>
                </a:extLst>
              </a:tr>
              <a:tr h="2062198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600" b="1" dirty="0" smtClean="0"/>
                        <a:t>Prescripción</a:t>
                      </a:r>
                      <a:r>
                        <a:rPr lang="es-ES" sz="1600" b="0" dirty="0" smtClean="0"/>
                        <a:t>: disposición sustantiva y </a:t>
                      </a:r>
                      <a:r>
                        <a:rPr lang="es-ES" sz="1600" b="0" baseline="0" dirty="0" smtClean="0"/>
                        <a:t>aplican los cinco años al caso porque la acción nace (06/04/17) expirado el plazo de transposición (26/12/16) y no ha prescrito cuando entra en vigor la norma de transposición (mayo 2017)</a:t>
                      </a:r>
                      <a:r>
                        <a:rPr lang="es-ES" sz="1600" b="0" i="0" baseline="0" dirty="0" smtClean="0"/>
                        <a:t>.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es-ES" sz="1600" b="0" i="0" baseline="0" dirty="0" smtClean="0"/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600" b="1" i="0" baseline="0" dirty="0" smtClean="0"/>
                        <a:t>Presunción del daño</a:t>
                      </a:r>
                      <a:r>
                        <a:rPr lang="es-ES" sz="1600" b="0" i="0" baseline="0" dirty="0" smtClean="0"/>
                        <a:t>: disposición sustantiva y no se aplica al caso porque la infracción (1997-2011) finalizó antes de expiración plazo de transposición (26/12/2016).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es-ES" sz="1600" b="0" i="0" baseline="0" dirty="0" smtClean="0"/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600" b="1" i="0" baseline="0" dirty="0" smtClean="0"/>
                        <a:t>Estimación judicial</a:t>
                      </a:r>
                      <a:r>
                        <a:rPr lang="es-ES" sz="1600" b="0" i="0" baseline="0" dirty="0" smtClean="0"/>
                        <a:t>: disposición procesal y aplicable al caso porque la acción se ejercitó (2018) después de entrada en vigor de Directiva (2014) y norma de trasposición (2017).</a:t>
                      </a:r>
                      <a:endParaRPr lang="es-ES" sz="16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4527303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6172199" y="1611795"/>
            <a:ext cx="40284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/>
              <a:t>Cuestiones relacionadas con Volvo / </a:t>
            </a:r>
            <a:r>
              <a:rPr lang="es-ES" b="1" dirty="0" err="1" smtClean="0"/>
              <a:t>DAF</a:t>
            </a:r>
            <a:r>
              <a:rPr lang="es-ES" b="1" dirty="0" smtClean="0"/>
              <a:t>: </a:t>
            </a:r>
          </a:p>
          <a:p>
            <a:pPr algn="just"/>
            <a:endParaRPr lang="es-ES" b="1" dirty="0" smtClean="0"/>
          </a:p>
          <a:p>
            <a:pPr algn="just"/>
            <a:r>
              <a:rPr lang="es-ES" b="1" dirty="0" smtClean="0"/>
              <a:t>Tráficos Manuel Ferrer, C-312/22:</a:t>
            </a:r>
            <a:endParaRPr lang="es-ES" b="1" dirty="0"/>
          </a:p>
          <a:p>
            <a:pPr algn="just"/>
            <a:r>
              <a:rPr lang="es-ES" dirty="0" smtClean="0"/>
              <a:t>Sobre el reparto de las costas </a:t>
            </a:r>
            <a:r>
              <a:rPr lang="es-ES" i="1" dirty="0" smtClean="0"/>
              <a:t>ex</a:t>
            </a:r>
            <a:r>
              <a:rPr lang="es-ES" dirty="0" smtClean="0"/>
              <a:t> art. 394.2 </a:t>
            </a:r>
            <a:r>
              <a:rPr lang="es-ES" dirty="0" err="1" smtClean="0"/>
              <a:t>LEC</a:t>
            </a:r>
            <a:r>
              <a:rPr lang="es-ES" dirty="0" smtClean="0"/>
              <a:t> y los requisitos para hacer uso de la facultad judicial de estimar la indemnización cuando se ha dado acceso a datos del informe de la demandada.</a:t>
            </a:r>
          </a:p>
          <a:p>
            <a:pPr algn="just"/>
            <a:endParaRPr lang="es-ES" b="1" dirty="0"/>
          </a:p>
          <a:p>
            <a:pPr algn="just"/>
            <a:r>
              <a:rPr lang="es-ES" b="1" dirty="0" err="1" smtClean="0"/>
              <a:t>Heureka</a:t>
            </a:r>
            <a:r>
              <a:rPr lang="es-ES" b="1" dirty="0" smtClean="0"/>
              <a:t>, C-605/21:</a:t>
            </a:r>
          </a:p>
          <a:p>
            <a:pPr algn="just"/>
            <a:r>
              <a:rPr lang="es-ES" dirty="0" smtClean="0"/>
              <a:t>Aplicación temporal de la Directiva 2014/104 a una acción ejercitada tras la expiración del plazo de transposición por daños que empezaron a producirse antes de la entrada en vigor de la Directiva y finalizaron cuando ya había expirado el plazo de transposición.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3019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UM">
  <a:themeElements>
    <a:clrScheme name="PPT UM NUEVO DEFINITIVO">
      <a:dk1>
        <a:srgbClr val="333F48"/>
      </a:dk1>
      <a:lt1>
        <a:sysClr val="window" lastClr="FFFFFF"/>
      </a:lt1>
      <a:dk2>
        <a:srgbClr val="002855"/>
      </a:dk2>
      <a:lt2>
        <a:srgbClr val="40C1AC"/>
      </a:lt2>
      <a:accent1>
        <a:srgbClr val="002855"/>
      </a:accent1>
      <a:accent2>
        <a:srgbClr val="40C1AC"/>
      </a:accent2>
      <a:accent3>
        <a:srgbClr val="FFBF3F"/>
      </a:accent3>
      <a:accent4>
        <a:srgbClr val="E35205"/>
      </a:accent4>
      <a:accent5>
        <a:srgbClr val="8E2C48"/>
      </a:accent5>
      <a:accent6>
        <a:srgbClr val="897A27"/>
      </a:accent6>
      <a:hlink>
        <a:srgbClr val="0303B7"/>
      </a:hlink>
      <a:folHlink>
        <a:srgbClr val="7030A0"/>
      </a:folHlink>
    </a:clrScheme>
    <a:fontScheme name="Personalizado 7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UM.potx" id="{04D9BE5C-5D7E-4C7F-B6D0-B3A961A7D218}" vid="{98E6E0E7-BCA6-4B00-B53E-8B48B9DBF8C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UM</Template>
  <TotalTime>4891</TotalTime>
  <Words>2444</Words>
  <Application>Microsoft Office PowerPoint</Application>
  <PresentationFormat>Personalizado</PresentationFormat>
  <Paragraphs>205</Paragraphs>
  <Slides>21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9" baseType="lpstr">
      <vt:lpstr>Arial</vt:lpstr>
      <vt:lpstr>Arial Narrow</vt:lpstr>
      <vt:lpstr>Calibri</vt:lpstr>
      <vt:lpstr>Courier New</vt:lpstr>
      <vt:lpstr>Tahoma</vt:lpstr>
      <vt:lpstr>Times New Roman</vt:lpstr>
      <vt:lpstr>Wingdings</vt:lpstr>
      <vt:lpstr>Plantilla UM</vt:lpstr>
      <vt:lpstr>Aula Abogacía: I Encuentro nacional de estudios y diálogos jurídicos – Sección procesal  Cártel de camiones y coches: cuestiones de actualidad</vt:lpstr>
      <vt:lpstr>Presentación de PowerPoint</vt:lpstr>
      <vt:lpstr>Camiones y coches: dos expedientes y sanciones diferentes</vt:lpstr>
      <vt:lpstr>1. “Camiones” y “Coches”: las conductas</vt:lpstr>
      <vt:lpstr>1. “Camiones” y “Coches”: “Camiones” en cifras</vt:lpstr>
      <vt:lpstr>1. “Camiones” y “Coches”: “Coches” en cifras</vt:lpstr>
      <vt:lpstr>Noticias de Luxemburgo: las cuestiones prejudiciales recientes más relevantes</vt:lpstr>
      <vt:lpstr>2. Noticias de Luxemburgo: las cuestiones prejudiciales recientes más relevantes</vt:lpstr>
      <vt:lpstr>2. Noticias de Luxemburgo: las cuestiones prejudiciales recientes más relevantes</vt:lpstr>
      <vt:lpstr>2. Noticias de Luxemburgo: las cuestiones prejudiciales recientes más relevantes</vt:lpstr>
      <vt:lpstr>Camiones: cuestiones de actualidad</vt:lpstr>
      <vt:lpstr>3. Camiones: cuestiones de actualidad</vt:lpstr>
      <vt:lpstr>3. Camiones: cuestiones de actualidad</vt:lpstr>
      <vt:lpstr>3. Camiones: cuestiones de actualidad</vt:lpstr>
      <vt:lpstr>Fabricantes de automóviles: cuestiones de actualidad</vt:lpstr>
      <vt:lpstr>4. Fabricantes de automóviles: cuestiones de actualidad</vt:lpstr>
      <vt:lpstr>4. Fabricantes de automóviles: cuestiones de actualidad</vt:lpstr>
      <vt:lpstr>4. Fabricantes de automóviles: cuestiones de actualidad</vt:lpstr>
      <vt:lpstr>Conclusiones</vt:lpstr>
      <vt:lpstr>5. Conclusiones</vt:lpstr>
      <vt:lpstr>Presentación de PowerPoint</vt:lpstr>
    </vt:vector>
  </TitlesOfParts>
  <Company>Uria-Menendez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sobre las reclamaciones de daños derivadas de infracciones de Derecho de la Competencia  Sesión 1.- Relevancia para el despacho</dc:title>
  <dc:creator>VIDAL MARTINEZ, Patricia</dc:creator>
  <cp:lastModifiedBy>YAÑEZ EVANGELISTA, Javier</cp:lastModifiedBy>
  <cp:revision>195</cp:revision>
  <cp:lastPrinted>2022-04-21T15:46:46Z</cp:lastPrinted>
  <dcterms:created xsi:type="dcterms:W3CDTF">2022-04-21T07:23:13Z</dcterms:created>
  <dcterms:modified xsi:type="dcterms:W3CDTF">2022-11-18T11:55:55Z</dcterms:modified>
</cp:coreProperties>
</file>