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9" r:id="rId2"/>
    <p:sldId id="258" r:id="rId3"/>
    <p:sldId id="269" r:id="rId4"/>
    <p:sldId id="268" r:id="rId5"/>
    <p:sldId id="267" r:id="rId6"/>
    <p:sldId id="270" r:id="rId7"/>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2C2DA27-1C8A-44AB-8D0E-0A6BAB0CC4C4}">
          <p14:sldIdLst>
            <p14:sldId id="259"/>
          </p14:sldIdLst>
        </p14:section>
        <p14:section name="Sección sin título" id="{F493DD33-D9B1-4D6D-86B2-D995152B8D9C}">
          <p14:sldIdLst>
            <p14:sldId id="258"/>
            <p14:sldId id="269"/>
            <p14:sldId id="268"/>
            <p14:sldId id="267"/>
            <p14:sldId id="270"/>
          </p14:sldIdLst>
        </p14:section>
      </p14:sectionLst>
    </p:ext>
    <p:ext uri="{EFAFB233-063F-42B5-8137-9DF3F51BA10A}">
      <p15:sldGuideLst xmlns:p15="http://schemas.microsoft.com/office/powerpoint/2012/main" xmlns="">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B3489"/>
    <a:srgbClr val="3B358B"/>
    <a:srgbClr val="45B7E9"/>
    <a:srgbClr val="1F244C"/>
    <a:srgbClr val="232A58"/>
    <a:srgbClr val="3C358E"/>
    <a:srgbClr val="3B358C"/>
    <a:srgbClr val="C0C09C"/>
    <a:srgbClr val="E65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napToObjects="1" showGuides="1">
      <p:cViewPr varScale="1">
        <p:scale>
          <a:sx n="107" d="100"/>
          <a:sy n="107" d="100"/>
        </p:scale>
        <p:origin x="-84" y="-588"/>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D2167-6748-481B-A5D8-7EECFBDD408B}" type="datetimeFigureOut">
              <a:rPr lang="es-ES" smtClean="0"/>
              <a:t>18/11/2022</a:t>
            </a:fld>
            <a:endParaRPr lang="es-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259F5-4326-4420-BBFF-337B89187926}" type="slidenum">
              <a:rPr lang="es-ES" smtClean="0"/>
              <a:t>‹Nº›</a:t>
            </a:fld>
            <a:endParaRPr lang="es-ES"/>
          </a:p>
        </p:txBody>
      </p:sp>
    </p:spTree>
    <p:extLst>
      <p:ext uri="{BB962C8B-B14F-4D97-AF65-F5344CB8AC3E}">
        <p14:creationId xmlns:p14="http://schemas.microsoft.com/office/powerpoint/2010/main" val="34260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771550"/>
            <a:ext cx="4648200" cy="1102519"/>
          </a:xfrm>
        </p:spPr>
        <p:txBody>
          <a:bodyPr>
            <a:normAutofit fontScale="90000"/>
          </a:bodyPr>
          <a:lstStyle/>
          <a:p>
            <a:r>
              <a:rPr lang="es-ES_tradnl" sz="2800" b="1" dirty="0">
                <a:solidFill>
                  <a:srgbClr val="232A58"/>
                </a:solidFill>
                <a:ea typeface="Open sans" panose="020B0606030504020204" pitchFamily="34" charset="0"/>
                <a:cs typeface="Open sans" panose="020B0606030504020204" pitchFamily="34" charset="0"/>
              </a:rPr>
              <a:t>DERECHO DE DEFENSA Y EXPLORACIÓN DEL MENOR: </a:t>
            </a:r>
            <a:r>
              <a:rPr lang="es-ES_tradnl" sz="2800" b="1" dirty="0" smtClean="0">
                <a:solidFill>
                  <a:srgbClr val="232A58"/>
                </a:solidFill>
                <a:ea typeface="Open sans" panose="020B0606030504020204" pitchFamily="34" charset="0"/>
                <a:cs typeface="Open sans" panose="020B0606030504020204" pitchFamily="34" charset="0"/>
              </a:rPr>
              <a:t>CUESTIONES  </a:t>
            </a:r>
            <a:r>
              <a:rPr lang="es-ES_tradnl" sz="2800" b="1" dirty="0">
                <a:solidFill>
                  <a:srgbClr val="232A58"/>
                </a:solidFill>
                <a:ea typeface="Open sans" panose="020B0606030504020204" pitchFamily="34" charset="0"/>
                <a:cs typeface="Open sans" panose="020B0606030504020204" pitchFamily="34" charset="0"/>
              </a:rPr>
              <a:t>MÁS RELEVANTES DESDE LA PERSPECTIVA DEL ABOGADO</a:t>
            </a:r>
          </a:p>
        </p:txBody>
      </p:sp>
      <p:sp>
        <p:nvSpPr>
          <p:cNvPr id="3" name="Subtítulo 2"/>
          <p:cNvSpPr>
            <a:spLocks noGrp="1"/>
          </p:cNvSpPr>
          <p:nvPr>
            <p:ph type="subTitle" idx="1"/>
          </p:nvPr>
        </p:nvSpPr>
        <p:spPr>
          <a:xfrm>
            <a:off x="4798640" y="3012554"/>
            <a:ext cx="3733800" cy="495300"/>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Sonia </a:t>
            </a:r>
            <a:r>
              <a:rPr lang="es-ES_tradnl" sz="1800" b="1" dirty="0" smtClean="0">
                <a:solidFill>
                  <a:srgbClr val="3B358B"/>
                </a:solidFill>
                <a:latin typeface="+mj-lt"/>
                <a:ea typeface="Open sans" panose="020B0606030504020204" pitchFamily="34" charset="0"/>
                <a:cs typeface="Open sans" panose="020B0606030504020204" pitchFamily="34" charset="0"/>
              </a:rPr>
              <a:t>Álvarez Gómez</a:t>
            </a:r>
            <a:endParaRPr lang="es-ES_tradnl" sz="1800" b="1" dirty="0">
              <a:solidFill>
                <a:srgbClr val="3B358B"/>
              </a:solidFill>
              <a:latin typeface="+mj-lt"/>
              <a:ea typeface="Open sans" panose="020B0606030504020204" pitchFamily="34" charset="0"/>
              <a:cs typeface="Open sans" panose="020B0606030504020204" pitchFamily="34" charset="0"/>
            </a:endParaRPr>
          </a:p>
        </p:txBody>
      </p:sp>
      <p:cxnSp>
        <p:nvCxnSpPr>
          <p:cNvPr id="6" name="5 Conector recto"/>
          <p:cNvCxnSpPr/>
          <p:nvPr/>
        </p:nvCxnSpPr>
        <p:spPr>
          <a:xfrm>
            <a:off x="5436096" y="3507854"/>
            <a:ext cx="2448272"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7" name="QuadreDeText 3">
            <a:extLst>
              <a:ext uri="{FF2B5EF4-FFF2-40B4-BE49-F238E27FC236}">
                <a16:creationId xmlns:a16="http://schemas.microsoft.com/office/drawing/2014/main" xmlns="" id="{4A73C302-0AD3-C155-7EA6-FD42D717ACBC}"/>
              </a:ext>
            </a:extLst>
          </p:cNvPr>
          <p:cNvSpPr txBox="1"/>
          <p:nvPr/>
        </p:nvSpPr>
        <p:spPr>
          <a:xfrm>
            <a:off x="4477314" y="3651870"/>
            <a:ext cx="4104456" cy="954107"/>
          </a:xfrm>
          <a:prstGeom prst="rect">
            <a:avLst/>
          </a:prstGeom>
          <a:noFill/>
        </p:spPr>
        <p:txBody>
          <a:bodyPr wrap="square" rtlCol="0">
            <a:spAutoFit/>
          </a:bodyPr>
          <a:lstStyle/>
          <a:p>
            <a:pPr algn="ctr"/>
            <a:r>
              <a:rPr lang="es-ES" sz="1400" dirty="0" smtClean="0"/>
              <a:t>Abogada. </a:t>
            </a:r>
            <a:r>
              <a:rPr lang="es-ES" sz="1400" dirty="0"/>
              <a:t> </a:t>
            </a:r>
            <a:r>
              <a:rPr lang="es-ES" sz="1400" dirty="0" err="1" smtClean="0"/>
              <a:t>Coleg</a:t>
            </a:r>
            <a:r>
              <a:rPr lang="es-ES" sz="1400" dirty="0"/>
              <a:t>. 19640 ICAB </a:t>
            </a:r>
            <a:endParaRPr lang="es-ES" sz="1400" dirty="0" smtClean="0"/>
          </a:p>
          <a:p>
            <a:pPr algn="ctr"/>
            <a:r>
              <a:rPr lang="es-ES" sz="1400" dirty="0" smtClean="0"/>
              <a:t>Socia directora-fundadora LEXBCN ABOGADOS, SLP</a:t>
            </a:r>
          </a:p>
          <a:p>
            <a:pPr algn="ctr"/>
            <a:r>
              <a:rPr lang="es-ES" sz="1400" dirty="0" smtClean="0"/>
              <a:t>Vocal de la Junta de la  Sociedad Catalana de Abogados de Familia (SCAF)</a:t>
            </a:r>
            <a:endParaRPr lang="es-ES" sz="1400" dirty="0"/>
          </a:p>
        </p:txBody>
      </p:sp>
    </p:spTree>
    <p:extLst>
      <p:ext uri="{BB962C8B-B14F-4D97-AF65-F5344CB8AC3E}">
        <p14:creationId xmlns:p14="http://schemas.microsoft.com/office/powerpoint/2010/main" val="293019760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9890" y="843558"/>
            <a:ext cx="7391400" cy="461665"/>
          </a:xfrm>
          <a:prstGeom prst="rect">
            <a:avLst/>
          </a:prstGeom>
          <a:noFill/>
        </p:spPr>
        <p:txBody>
          <a:bodyPr wrap="square" rtlCol="0">
            <a:spAutoFit/>
          </a:bodyPr>
          <a:lstStyle/>
          <a:p>
            <a:pPr algn="ctr"/>
            <a:r>
              <a:rPr lang="es-ES_tradnl" sz="2400" b="1" dirty="0">
                <a:solidFill>
                  <a:srgbClr val="3C358E"/>
                </a:solidFill>
                <a:latin typeface="+mj-lt"/>
                <a:cs typeface="Calibri"/>
              </a:rPr>
              <a:t>MARCO LEGISLATIVO</a:t>
            </a:r>
          </a:p>
        </p:txBody>
      </p:sp>
      <p:sp>
        <p:nvSpPr>
          <p:cNvPr id="4" name="QuadreDeText 3">
            <a:extLst>
              <a:ext uri="{FF2B5EF4-FFF2-40B4-BE49-F238E27FC236}">
                <a16:creationId xmlns:a16="http://schemas.microsoft.com/office/drawing/2014/main" xmlns="" id="{534D8E00-3293-3A06-83EB-C758D3B272A7}"/>
              </a:ext>
            </a:extLst>
          </p:cNvPr>
          <p:cNvSpPr txBox="1"/>
          <p:nvPr/>
        </p:nvSpPr>
        <p:spPr>
          <a:xfrm>
            <a:off x="644543" y="1411928"/>
            <a:ext cx="1944216" cy="954107"/>
          </a:xfrm>
          <a:prstGeom prst="rect">
            <a:avLst/>
          </a:prstGeom>
          <a:solidFill>
            <a:schemeClr val="tx2">
              <a:lumMod val="20000"/>
              <a:lumOff val="80000"/>
            </a:schemeClr>
          </a:solidFill>
          <a:ln w="12700">
            <a:solidFill>
              <a:schemeClr val="tx2">
                <a:lumMod val="75000"/>
              </a:schemeClr>
            </a:solidFill>
          </a:ln>
        </p:spPr>
        <p:txBody>
          <a:bodyPr wrap="square" rtlCol="0">
            <a:spAutoFit/>
          </a:bodyPr>
          <a:lstStyle/>
          <a:p>
            <a:pPr algn="ctr"/>
            <a:r>
              <a:rPr lang="es-ES" sz="1400" b="1" dirty="0"/>
              <a:t>Ley orgánica 1/1996 de 15 de enero de PROTECCIÓN </a:t>
            </a:r>
            <a:r>
              <a:rPr lang="es-ES" sz="1400" b="1" dirty="0" smtClean="0"/>
              <a:t>JURÍDICA DEL MENOR</a:t>
            </a:r>
            <a:endParaRPr lang="es-ES" sz="1400" b="1" dirty="0"/>
          </a:p>
        </p:txBody>
      </p:sp>
      <p:sp>
        <p:nvSpPr>
          <p:cNvPr id="6" name="QuadreDeText 5">
            <a:extLst>
              <a:ext uri="{FF2B5EF4-FFF2-40B4-BE49-F238E27FC236}">
                <a16:creationId xmlns:a16="http://schemas.microsoft.com/office/drawing/2014/main" xmlns="" id="{2C72A21F-C8ED-C9CC-0545-56D18778FE96}"/>
              </a:ext>
            </a:extLst>
          </p:cNvPr>
          <p:cNvSpPr txBox="1"/>
          <p:nvPr/>
        </p:nvSpPr>
        <p:spPr>
          <a:xfrm>
            <a:off x="644543" y="2621918"/>
            <a:ext cx="1944216" cy="523220"/>
          </a:xfrm>
          <a:prstGeom prst="rect">
            <a:avLst/>
          </a:prstGeom>
          <a:solidFill>
            <a:schemeClr val="tx2">
              <a:lumMod val="20000"/>
              <a:lumOff val="80000"/>
            </a:schemeClr>
          </a:solidFill>
          <a:ln w="12700">
            <a:solidFill>
              <a:schemeClr val="tx2">
                <a:lumMod val="75000"/>
              </a:schemeClr>
            </a:solidFill>
          </a:ln>
        </p:spPr>
        <p:txBody>
          <a:bodyPr wrap="square" rtlCol="0">
            <a:spAutoFit/>
          </a:bodyPr>
          <a:lstStyle/>
          <a:p>
            <a:pPr algn="ctr"/>
            <a:r>
              <a:rPr lang="es-ES" sz="1400" b="1" dirty="0"/>
              <a:t>LEY DE ENJUICIAMIENTO CIVIL</a:t>
            </a:r>
          </a:p>
        </p:txBody>
      </p:sp>
      <p:sp>
        <p:nvSpPr>
          <p:cNvPr id="7" name="QuadreDeText 6">
            <a:extLst>
              <a:ext uri="{FF2B5EF4-FFF2-40B4-BE49-F238E27FC236}">
                <a16:creationId xmlns:a16="http://schemas.microsoft.com/office/drawing/2014/main" xmlns="" id="{79B80366-C5B0-3AEA-3F03-E06E58535368}"/>
              </a:ext>
            </a:extLst>
          </p:cNvPr>
          <p:cNvSpPr txBox="1"/>
          <p:nvPr/>
        </p:nvSpPr>
        <p:spPr>
          <a:xfrm>
            <a:off x="656372" y="3865860"/>
            <a:ext cx="1944216" cy="307777"/>
          </a:xfrm>
          <a:prstGeom prst="rect">
            <a:avLst/>
          </a:prstGeom>
          <a:solidFill>
            <a:schemeClr val="tx2">
              <a:lumMod val="20000"/>
              <a:lumOff val="80000"/>
            </a:schemeClr>
          </a:solidFill>
          <a:ln w="12700">
            <a:solidFill>
              <a:schemeClr val="tx2">
                <a:lumMod val="75000"/>
              </a:schemeClr>
            </a:solidFill>
          </a:ln>
        </p:spPr>
        <p:txBody>
          <a:bodyPr wrap="square" rtlCol="0">
            <a:spAutoFit/>
          </a:bodyPr>
          <a:lstStyle/>
          <a:p>
            <a:pPr algn="ctr"/>
            <a:r>
              <a:rPr lang="es-ES" sz="1400" b="1" dirty="0"/>
              <a:t>CÓDIGO CIVIL</a:t>
            </a:r>
          </a:p>
        </p:txBody>
      </p:sp>
      <p:sp>
        <p:nvSpPr>
          <p:cNvPr id="22" name="QuadreDeText 21">
            <a:extLst>
              <a:ext uri="{FF2B5EF4-FFF2-40B4-BE49-F238E27FC236}">
                <a16:creationId xmlns:a16="http://schemas.microsoft.com/office/drawing/2014/main" xmlns="" id="{45750AE9-43B2-E12A-68BD-03CCC58D72AD}"/>
              </a:ext>
            </a:extLst>
          </p:cNvPr>
          <p:cNvSpPr txBox="1"/>
          <p:nvPr/>
        </p:nvSpPr>
        <p:spPr>
          <a:xfrm>
            <a:off x="3347864" y="1578058"/>
            <a:ext cx="5040560" cy="569387"/>
          </a:xfrm>
          <a:prstGeom prst="rect">
            <a:avLst/>
          </a:prstGeom>
          <a:noFill/>
        </p:spPr>
        <p:txBody>
          <a:bodyPr wrap="square" rtlCol="0">
            <a:spAutoFit/>
          </a:bodyPr>
          <a:lstStyle/>
          <a:p>
            <a:pPr algn="just"/>
            <a:r>
              <a:rPr lang="es-ES" sz="1100" b="1" dirty="0" smtClean="0"/>
              <a:t>Artículo </a:t>
            </a:r>
            <a:r>
              <a:rPr lang="es-ES" sz="1100" b="1" dirty="0"/>
              <a:t>9. Derecho a ser oído y </a:t>
            </a:r>
            <a:r>
              <a:rPr lang="es-ES" sz="1100" b="1" dirty="0" smtClean="0"/>
              <a:t>escuchado: </a:t>
            </a:r>
            <a:r>
              <a:rPr lang="es-ES" sz="1000" dirty="0" smtClean="0"/>
              <a:t>“</a:t>
            </a:r>
            <a:r>
              <a:rPr lang="es-ES" sz="1000" i="1" dirty="0" smtClean="0"/>
              <a:t>En los procedimientos judiciales (…) las comparecencias o audiencias del menor tendrán carácter preferente y se realizarán de forma adecuada a su situación y desarrollo evolutivo (…) cuidando preservar su intimidad”.</a:t>
            </a:r>
            <a:r>
              <a:rPr lang="es-ES" sz="1000" b="1" dirty="0" smtClean="0"/>
              <a:t> </a:t>
            </a:r>
            <a:endParaRPr lang="es-ES" sz="1000" b="1" dirty="0"/>
          </a:p>
        </p:txBody>
      </p:sp>
      <p:sp>
        <p:nvSpPr>
          <p:cNvPr id="25" name="Rectangle: cantonades arrodonides 24">
            <a:extLst>
              <a:ext uri="{FF2B5EF4-FFF2-40B4-BE49-F238E27FC236}">
                <a16:creationId xmlns:a16="http://schemas.microsoft.com/office/drawing/2014/main" xmlns="" id="{1209DB3C-D7C6-F6D8-D94B-70863B483599}"/>
              </a:ext>
            </a:extLst>
          </p:cNvPr>
          <p:cNvSpPr/>
          <p:nvPr/>
        </p:nvSpPr>
        <p:spPr>
          <a:xfrm>
            <a:off x="3352049" y="2352614"/>
            <a:ext cx="5256583" cy="104840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27" name="QuadreDeText 26">
            <a:extLst>
              <a:ext uri="{FF2B5EF4-FFF2-40B4-BE49-F238E27FC236}">
                <a16:creationId xmlns:a16="http://schemas.microsoft.com/office/drawing/2014/main" xmlns="" id="{5E8F55C5-1A8C-A1D1-3738-8F6A4EA2B327}"/>
              </a:ext>
            </a:extLst>
          </p:cNvPr>
          <p:cNvSpPr txBox="1"/>
          <p:nvPr/>
        </p:nvSpPr>
        <p:spPr>
          <a:xfrm>
            <a:off x="3394050" y="2339193"/>
            <a:ext cx="5134983" cy="1046440"/>
          </a:xfrm>
          <a:prstGeom prst="rect">
            <a:avLst/>
          </a:prstGeom>
          <a:noFill/>
        </p:spPr>
        <p:txBody>
          <a:bodyPr wrap="square" rtlCol="0">
            <a:spAutoFit/>
          </a:bodyPr>
          <a:lstStyle/>
          <a:p>
            <a:r>
              <a:rPr lang="es-ES" sz="1100" b="1" dirty="0" smtClean="0"/>
              <a:t>Artículo 770.4 párrafo 3º</a:t>
            </a:r>
            <a:r>
              <a:rPr lang="es-ES" sz="1100" dirty="0" smtClean="0"/>
              <a:t>. </a:t>
            </a:r>
            <a:r>
              <a:rPr lang="es-ES" sz="1100" b="1" dirty="0" smtClean="0"/>
              <a:t>Procedimiento</a:t>
            </a:r>
            <a:r>
              <a:rPr lang="es-ES" sz="1000" i="1" dirty="0" smtClean="0"/>
              <a:t>: “Si el procedimiento fuere contencioso y se estimare necesario de oficio o a petición del fiscal, las partes o miembros del equipo técnico judicial o de los propios hijos, podrán ser oídos cuando tengan menos de 12 años, debiendo ser oídos en todo caso si hubieran alcanzado dicha edad”.</a:t>
            </a:r>
            <a:endParaRPr lang="es-ES" sz="1100" b="1" dirty="0" smtClean="0"/>
          </a:p>
          <a:p>
            <a:r>
              <a:rPr lang="es-ES" sz="1100" b="1" dirty="0" smtClean="0"/>
              <a:t>Artículo 777.5</a:t>
            </a:r>
            <a:r>
              <a:rPr lang="es-ES" sz="1100" dirty="0" smtClean="0"/>
              <a:t>. </a:t>
            </a:r>
            <a:r>
              <a:rPr lang="es-ES" sz="1100" b="1" dirty="0" smtClean="0"/>
              <a:t>Modificación de las medidas definitivas</a:t>
            </a:r>
            <a:r>
              <a:rPr lang="es-ES" sz="1100" dirty="0" smtClean="0"/>
              <a:t>: </a:t>
            </a:r>
            <a:r>
              <a:rPr lang="es-ES" sz="1000" i="1" dirty="0" smtClean="0"/>
              <a:t>“… Estas peticiones se tramitarán conforme a lo dispuesto en el artículo 770(…)”.</a:t>
            </a:r>
            <a:endParaRPr lang="es-ES" sz="1100" b="1" dirty="0"/>
          </a:p>
        </p:txBody>
      </p:sp>
      <p:sp>
        <p:nvSpPr>
          <p:cNvPr id="21" name="Rectangle: cantonades arrodonides 19">
            <a:extLst>
              <a:ext uri="{FF2B5EF4-FFF2-40B4-BE49-F238E27FC236}">
                <a16:creationId xmlns:a16="http://schemas.microsoft.com/office/drawing/2014/main" xmlns="" id="{65CC6620-9127-B1CA-8350-C9E79F1AE126}"/>
              </a:ext>
            </a:extLst>
          </p:cNvPr>
          <p:cNvSpPr/>
          <p:nvPr/>
        </p:nvSpPr>
        <p:spPr>
          <a:xfrm>
            <a:off x="3375928" y="3469669"/>
            <a:ext cx="5303503" cy="106193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23" name="QuadreDeText 21">
            <a:extLst>
              <a:ext uri="{FF2B5EF4-FFF2-40B4-BE49-F238E27FC236}">
                <a16:creationId xmlns:a16="http://schemas.microsoft.com/office/drawing/2014/main" xmlns="" id="{45750AE9-43B2-E12A-68BD-03CCC58D72AD}"/>
              </a:ext>
            </a:extLst>
          </p:cNvPr>
          <p:cNvSpPr txBox="1"/>
          <p:nvPr/>
        </p:nvSpPr>
        <p:spPr>
          <a:xfrm>
            <a:off x="3387447" y="3490572"/>
            <a:ext cx="5185785" cy="1061829"/>
          </a:xfrm>
          <a:prstGeom prst="rect">
            <a:avLst/>
          </a:prstGeom>
          <a:noFill/>
        </p:spPr>
        <p:txBody>
          <a:bodyPr wrap="square" rtlCol="0">
            <a:spAutoFit/>
          </a:bodyPr>
          <a:lstStyle/>
          <a:p>
            <a:r>
              <a:rPr lang="es-ES" sz="1100" b="1" dirty="0" smtClean="0"/>
              <a:t>Artículo 92.2</a:t>
            </a:r>
            <a:r>
              <a:rPr lang="es-ES" sz="1100" dirty="0" smtClean="0"/>
              <a:t>: </a:t>
            </a:r>
            <a:r>
              <a:rPr lang="es-ES" sz="1000" i="1" dirty="0" smtClean="0"/>
              <a:t>“El juez, cuando deba adoptar cualquier medida sobre la custodia, el cuidado y la educación de los hijos menores, velará por el cumplimiento de su derecho a ser oídos y emitirá una resolución motivada en el interés superior del menor sobre esta cuestión”.</a:t>
            </a:r>
            <a:endParaRPr lang="es-ES" sz="1100" b="1" dirty="0" smtClean="0"/>
          </a:p>
          <a:p>
            <a:r>
              <a:rPr lang="es-ES" sz="1100" b="1" dirty="0" smtClean="0"/>
              <a:t>Artículo 154</a:t>
            </a:r>
            <a:r>
              <a:rPr lang="es-ES" sz="1000" i="1" dirty="0" smtClean="0"/>
              <a:t>: “Si los hijos o hijas tuvieren suficiente madurez deberán ser oídos siempre antes de adoptar decisiones que les afecten(…)”.</a:t>
            </a:r>
            <a:endParaRPr lang="es-ES" sz="1100" b="1" dirty="0" smtClean="0"/>
          </a:p>
          <a:p>
            <a:r>
              <a:rPr lang="es-ES" sz="1100" b="1" dirty="0" smtClean="0"/>
              <a:t>Artículo 158: </a:t>
            </a:r>
            <a:r>
              <a:rPr lang="es-ES" sz="1000" i="1" dirty="0" smtClean="0"/>
              <a:t>“El Juez, de oficio o </a:t>
            </a:r>
            <a:r>
              <a:rPr lang="es-ES" sz="1000" i="1" u="sng" dirty="0" smtClean="0"/>
              <a:t>a instancia del propio hijo</a:t>
            </a:r>
            <a:r>
              <a:rPr lang="es-ES" sz="1000" i="1" dirty="0" smtClean="0"/>
              <a:t> (…) dictará…..”</a:t>
            </a:r>
            <a:endParaRPr lang="es-ES" sz="1100" b="1" dirty="0" smtClean="0"/>
          </a:p>
        </p:txBody>
      </p:sp>
      <p:sp>
        <p:nvSpPr>
          <p:cNvPr id="32" name="Rectangle: cantonades arrodonides 19">
            <a:extLst>
              <a:ext uri="{FF2B5EF4-FFF2-40B4-BE49-F238E27FC236}">
                <a16:creationId xmlns:a16="http://schemas.microsoft.com/office/drawing/2014/main" xmlns="" id="{65CC6620-9127-B1CA-8350-C9E79F1AE126}"/>
              </a:ext>
            </a:extLst>
          </p:cNvPr>
          <p:cNvSpPr/>
          <p:nvPr/>
        </p:nvSpPr>
        <p:spPr>
          <a:xfrm>
            <a:off x="3352050" y="1577734"/>
            <a:ext cx="5256584" cy="57740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cxnSp>
        <p:nvCxnSpPr>
          <p:cNvPr id="33" name="32 Conector recto"/>
          <p:cNvCxnSpPr/>
          <p:nvPr/>
        </p:nvCxnSpPr>
        <p:spPr>
          <a:xfrm>
            <a:off x="2670518" y="1866436"/>
            <a:ext cx="60533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4" name="33 Conector recto"/>
          <p:cNvCxnSpPr/>
          <p:nvPr/>
        </p:nvCxnSpPr>
        <p:spPr>
          <a:xfrm>
            <a:off x="2670518" y="2883528"/>
            <a:ext cx="60533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5" name="34 Conector recto"/>
          <p:cNvCxnSpPr/>
          <p:nvPr/>
        </p:nvCxnSpPr>
        <p:spPr>
          <a:xfrm>
            <a:off x="2670518" y="4019513"/>
            <a:ext cx="60533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7">
            <a:extLst>
              <a:ext uri="{FF2B5EF4-FFF2-40B4-BE49-F238E27FC236}">
                <a16:creationId xmlns:a16="http://schemas.microsoft.com/office/drawing/2014/main" xmlns="" id="{C70F4072-0B01-1E02-0191-C294E76E85BB}"/>
              </a:ext>
            </a:extLst>
          </p:cNvPr>
          <p:cNvSpPr txBox="1"/>
          <p:nvPr/>
        </p:nvSpPr>
        <p:spPr>
          <a:xfrm>
            <a:off x="734854" y="1407833"/>
            <a:ext cx="1944216" cy="523220"/>
          </a:xfrm>
          <a:prstGeom prst="rect">
            <a:avLst/>
          </a:prstGeom>
          <a:solidFill>
            <a:schemeClr val="tx2">
              <a:lumMod val="20000"/>
              <a:lumOff val="80000"/>
            </a:schemeClr>
          </a:solidFill>
          <a:ln w="12700">
            <a:solidFill>
              <a:schemeClr val="tx2">
                <a:lumMod val="75000"/>
              </a:schemeClr>
            </a:solidFill>
          </a:ln>
        </p:spPr>
        <p:txBody>
          <a:bodyPr wrap="square" rtlCol="0">
            <a:spAutoFit/>
          </a:bodyPr>
          <a:lstStyle/>
          <a:p>
            <a:pPr algn="ctr"/>
            <a:r>
              <a:rPr lang="es-ES" sz="1400" b="1" dirty="0"/>
              <a:t>CÓDIGO CIVIL de CATALUÑA</a:t>
            </a:r>
          </a:p>
        </p:txBody>
      </p:sp>
      <p:sp>
        <p:nvSpPr>
          <p:cNvPr id="5" name="QuadreDeText 8">
            <a:extLst>
              <a:ext uri="{FF2B5EF4-FFF2-40B4-BE49-F238E27FC236}">
                <a16:creationId xmlns:a16="http://schemas.microsoft.com/office/drawing/2014/main" xmlns="" id="{FB7C4F33-DC82-E878-70D0-FBF74FD46C2C}"/>
              </a:ext>
            </a:extLst>
          </p:cNvPr>
          <p:cNvSpPr txBox="1"/>
          <p:nvPr/>
        </p:nvSpPr>
        <p:spPr>
          <a:xfrm>
            <a:off x="741759" y="3251243"/>
            <a:ext cx="1944216" cy="523220"/>
          </a:xfrm>
          <a:prstGeom prst="rect">
            <a:avLst/>
          </a:prstGeom>
          <a:solidFill>
            <a:schemeClr val="tx2">
              <a:lumMod val="20000"/>
              <a:lumOff val="80000"/>
            </a:schemeClr>
          </a:solidFill>
          <a:ln w="12700">
            <a:solidFill>
              <a:schemeClr val="tx2">
                <a:lumMod val="75000"/>
              </a:schemeClr>
            </a:solidFill>
          </a:ln>
        </p:spPr>
        <p:txBody>
          <a:bodyPr wrap="square" rtlCol="0">
            <a:spAutoFit/>
          </a:bodyPr>
          <a:lstStyle/>
          <a:p>
            <a:pPr algn="ctr"/>
            <a:r>
              <a:rPr lang="es-ES" sz="1400" b="1" dirty="0"/>
              <a:t>LEY de JURISDICCIÓN VOLUNTARIA</a:t>
            </a:r>
          </a:p>
        </p:txBody>
      </p:sp>
      <p:sp>
        <p:nvSpPr>
          <p:cNvPr id="6" name="Rectangle: cantonades arrodonides 24">
            <a:extLst>
              <a:ext uri="{FF2B5EF4-FFF2-40B4-BE49-F238E27FC236}">
                <a16:creationId xmlns:a16="http://schemas.microsoft.com/office/drawing/2014/main" xmlns="" id="{1209DB3C-D7C6-F6D8-D94B-70863B483599}"/>
              </a:ext>
            </a:extLst>
          </p:cNvPr>
          <p:cNvSpPr/>
          <p:nvPr/>
        </p:nvSpPr>
        <p:spPr>
          <a:xfrm>
            <a:off x="3424955" y="931176"/>
            <a:ext cx="5298584" cy="161484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7" name="QuadreDeText 26">
            <a:extLst>
              <a:ext uri="{FF2B5EF4-FFF2-40B4-BE49-F238E27FC236}">
                <a16:creationId xmlns:a16="http://schemas.microsoft.com/office/drawing/2014/main" xmlns="" id="{5E8F55C5-1A8C-A1D1-3738-8F6A4EA2B327}"/>
              </a:ext>
            </a:extLst>
          </p:cNvPr>
          <p:cNvSpPr txBox="1"/>
          <p:nvPr/>
        </p:nvSpPr>
        <p:spPr>
          <a:xfrm>
            <a:off x="3466956" y="930197"/>
            <a:ext cx="5256583" cy="1692771"/>
          </a:xfrm>
          <a:prstGeom prst="rect">
            <a:avLst/>
          </a:prstGeom>
          <a:noFill/>
        </p:spPr>
        <p:txBody>
          <a:bodyPr wrap="square" rtlCol="0">
            <a:spAutoFit/>
          </a:bodyPr>
          <a:lstStyle/>
          <a:p>
            <a:r>
              <a:rPr lang="es-ES" sz="1100" b="1" dirty="0" smtClean="0"/>
              <a:t>Artículo 211-6. 2 Interés superior del menor</a:t>
            </a:r>
            <a:r>
              <a:rPr lang="es-ES" sz="1100" i="1" dirty="0" smtClean="0"/>
              <a:t>: “</a:t>
            </a:r>
            <a:r>
              <a:rPr lang="es-ES" sz="1000" i="1" dirty="0" smtClean="0"/>
              <a:t>El menor de edad, de acuerdo con su edad y capacidad natural y, en todo caso, si ha cumplido 12 años, tiene derecho a ser informado y escuchado antes de que se tome una decisión que afecte directamente a su esfera personal o patrimonial”.</a:t>
            </a:r>
            <a:endParaRPr lang="es-ES" sz="1100" b="1" dirty="0" smtClean="0"/>
          </a:p>
          <a:p>
            <a:pPr algn="just"/>
            <a:r>
              <a:rPr lang="es-ES" sz="1100" b="1" dirty="0" smtClean="0"/>
              <a:t>Artículo 236-11.4. Ejercicio de la potestad parental en caso de vida separada de los progenitores: “</a:t>
            </a:r>
            <a:r>
              <a:rPr lang="es-ES" sz="1000" i="1" dirty="0" smtClean="0"/>
              <a:t>En </a:t>
            </a:r>
            <a:r>
              <a:rPr lang="es-ES" sz="1000" i="1" dirty="0"/>
              <a:t>caso de desacuerdo sobre el ejercicio de la potestad parental, cualquiera de los progenitores puede recorrer a la autoridad judicial, que debe decidir habiendo escuchado al otro progenitor y a los hijos que hayan cumplido doce años o que, teniendo menos, tengan suficiente juicio</a:t>
            </a:r>
            <a:r>
              <a:rPr lang="es-ES" sz="1000" i="1" dirty="0" smtClean="0"/>
              <a:t>.”</a:t>
            </a:r>
            <a:endParaRPr lang="es-ES" sz="1000" i="1" dirty="0"/>
          </a:p>
          <a:p>
            <a:endParaRPr lang="es-ES" sz="1100" b="1" dirty="0" smtClean="0"/>
          </a:p>
        </p:txBody>
      </p:sp>
      <p:sp>
        <p:nvSpPr>
          <p:cNvPr id="8" name="Rectangle: cantonades arrodonides 24">
            <a:extLst>
              <a:ext uri="{FF2B5EF4-FFF2-40B4-BE49-F238E27FC236}">
                <a16:creationId xmlns:a16="http://schemas.microsoft.com/office/drawing/2014/main" xmlns="" id="{1209DB3C-D7C6-F6D8-D94B-70863B483599}"/>
              </a:ext>
            </a:extLst>
          </p:cNvPr>
          <p:cNvSpPr/>
          <p:nvPr/>
        </p:nvSpPr>
        <p:spPr>
          <a:xfrm>
            <a:off x="3402128" y="2622968"/>
            <a:ext cx="5298584" cy="199389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9" name="QuadreDeText 26">
            <a:extLst>
              <a:ext uri="{FF2B5EF4-FFF2-40B4-BE49-F238E27FC236}">
                <a16:creationId xmlns:a16="http://schemas.microsoft.com/office/drawing/2014/main" xmlns="" id="{5E8F55C5-1A8C-A1D1-3738-8F6A4EA2B327}"/>
              </a:ext>
            </a:extLst>
          </p:cNvPr>
          <p:cNvSpPr txBox="1"/>
          <p:nvPr/>
        </p:nvSpPr>
        <p:spPr>
          <a:xfrm>
            <a:off x="3411864" y="2622968"/>
            <a:ext cx="5256583" cy="2015936"/>
          </a:xfrm>
          <a:prstGeom prst="rect">
            <a:avLst/>
          </a:prstGeom>
          <a:noFill/>
        </p:spPr>
        <p:txBody>
          <a:bodyPr wrap="square" rtlCol="0">
            <a:spAutoFit/>
          </a:bodyPr>
          <a:lstStyle/>
          <a:p>
            <a:pPr algn="just">
              <a:spcBef>
                <a:spcPts val="900"/>
              </a:spcBef>
              <a:spcAft>
                <a:spcPts val="900"/>
              </a:spcAft>
            </a:pPr>
            <a:r>
              <a:rPr lang="es-ES" sz="1100" b="1" dirty="0" smtClean="0"/>
              <a:t>Artículo 18,2 4º. Celebración de la comparecencia: </a:t>
            </a:r>
            <a:r>
              <a:rPr lang="es-ES" sz="1000" dirty="0" smtClean="0"/>
              <a:t>El juez o LAJ </a:t>
            </a:r>
            <a:r>
              <a:rPr lang="es-ES" sz="1100" dirty="0">
                <a:solidFill>
                  <a:srgbClr val="000000"/>
                </a:solidFill>
                <a:ea typeface="Times New Roman"/>
              </a:rPr>
              <a:t>podrán acordar que la audiencia de la persona menor de edad (…)se practique en acto separado, (..), debiendo asistir el Ministerio Fiscal. En todo caso, se garantizará que puedan ser oídas en condiciones idóneas(…)  Del resultado de la exploración se levantará acta por el LAJ expresando los datos objetivos del desarrollo de la audiencia, en la que reflejará las manifestaciones del NNA e imprescindibles por significativas, y por ello estrictamente relevantes, para la decisión del expediente, cuidando de preservar su intimidad. Si ello tuviera lugar después de la comparecencia, se dará traslado del acta  a las personas interesadas para que puedan efectuar alegaciones en el plazo de cinco </a:t>
            </a:r>
            <a:r>
              <a:rPr lang="es-ES" sz="1100" dirty="0" smtClean="0">
                <a:solidFill>
                  <a:srgbClr val="000000"/>
                </a:solidFill>
                <a:ea typeface="Times New Roman"/>
              </a:rPr>
              <a:t>días</a:t>
            </a:r>
            <a:endParaRPr lang="es-ES" sz="1100" b="1" dirty="0" smtClean="0"/>
          </a:p>
          <a:p>
            <a:pPr algn="just">
              <a:spcBef>
                <a:spcPts val="900"/>
              </a:spcBef>
              <a:spcAft>
                <a:spcPts val="900"/>
              </a:spcAft>
            </a:pPr>
            <a:r>
              <a:rPr lang="es-ES" sz="1100" b="1" dirty="0" smtClean="0"/>
              <a:t> Artículo 85. Tramitación. Intervención judicial en relación a la patria potestad.</a:t>
            </a:r>
          </a:p>
        </p:txBody>
      </p:sp>
      <p:cxnSp>
        <p:nvCxnSpPr>
          <p:cNvPr id="10" name="9 Conector recto"/>
          <p:cNvCxnSpPr/>
          <p:nvPr/>
        </p:nvCxnSpPr>
        <p:spPr>
          <a:xfrm>
            <a:off x="2742526" y="1669443"/>
            <a:ext cx="60533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1" name="10 Conector recto"/>
          <p:cNvCxnSpPr/>
          <p:nvPr/>
        </p:nvCxnSpPr>
        <p:spPr>
          <a:xfrm>
            <a:off x="2742526" y="3512853"/>
            <a:ext cx="605338"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33216261"/>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6242" y="854669"/>
            <a:ext cx="7391400" cy="830997"/>
          </a:xfrm>
          <a:prstGeom prst="rect">
            <a:avLst/>
          </a:prstGeom>
          <a:noFill/>
        </p:spPr>
        <p:txBody>
          <a:bodyPr wrap="square" rtlCol="0">
            <a:spAutoFit/>
          </a:bodyPr>
          <a:lstStyle/>
          <a:p>
            <a:pPr algn="ctr"/>
            <a:r>
              <a:rPr lang="es-ES_tradnl" sz="2400" b="1" dirty="0">
                <a:solidFill>
                  <a:srgbClr val="3C358E"/>
                </a:solidFill>
                <a:latin typeface="+mj-lt"/>
                <a:cs typeface="Calibri"/>
              </a:rPr>
              <a:t>DERECHO A LA INTIMIDAD DEL MENOR (art. 18 CE) </a:t>
            </a:r>
            <a:endParaRPr lang="es-ES_tradnl" sz="2400" b="1" dirty="0" smtClean="0">
              <a:solidFill>
                <a:srgbClr val="3C358E"/>
              </a:solidFill>
              <a:latin typeface="+mj-lt"/>
              <a:cs typeface="Calibri"/>
            </a:endParaRPr>
          </a:p>
          <a:p>
            <a:pPr algn="ctr"/>
            <a:r>
              <a:rPr lang="es-ES_tradnl" sz="2400" b="1" dirty="0" smtClean="0">
                <a:solidFill>
                  <a:srgbClr val="3C358E"/>
                </a:solidFill>
                <a:latin typeface="+mj-lt"/>
                <a:cs typeface="Calibri"/>
              </a:rPr>
              <a:t>vs </a:t>
            </a:r>
            <a:r>
              <a:rPr lang="es-ES_tradnl" sz="2400" b="1" dirty="0">
                <a:solidFill>
                  <a:srgbClr val="3C358E"/>
                </a:solidFill>
                <a:latin typeface="+mj-lt"/>
                <a:cs typeface="Calibri"/>
              </a:rPr>
              <a:t>DERECHO DE DEFENSA (art. 24 CE)</a:t>
            </a:r>
          </a:p>
        </p:txBody>
      </p:sp>
      <p:sp>
        <p:nvSpPr>
          <p:cNvPr id="2" name="QuadreDeText 1">
            <a:extLst>
              <a:ext uri="{FF2B5EF4-FFF2-40B4-BE49-F238E27FC236}">
                <a16:creationId xmlns:a16="http://schemas.microsoft.com/office/drawing/2014/main" xmlns="" id="{FE9765EA-B1BD-26CD-A19B-8D3622F0D6AE}"/>
              </a:ext>
            </a:extLst>
          </p:cNvPr>
          <p:cNvSpPr txBox="1"/>
          <p:nvPr/>
        </p:nvSpPr>
        <p:spPr>
          <a:xfrm>
            <a:off x="683568" y="1700181"/>
            <a:ext cx="7776864" cy="1015663"/>
          </a:xfrm>
          <a:prstGeom prst="rect">
            <a:avLst/>
          </a:prstGeom>
          <a:noFill/>
          <a:ln>
            <a:solidFill>
              <a:schemeClr val="tx1"/>
            </a:solidFill>
          </a:ln>
        </p:spPr>
        <p:txBody>
          <a:bodyPr wrap="square" rtlCol="0">
            <a:spAutoFit/>
          </a:bodyPr>
          <a:lstStyle/>
          <a:p>
            <a:pPr algn="ctr"/>
            <a:r>
              <a:rPr lang="es-ES" sz="1400" b="1" dirty="0"/>
              <a:t>¿ES INCONSTITUCIONAL EL TRASLADO A LAS </a:t>
            </a:r>
            <a:r>
              <a:rPr lang="es-ES" sz="1400" b="1" dirty="0" smtClean="0"/>
              <a:t>PARTES </a:t>
            </a:r>
            <a:r>
              <a:rPr lang="es-ES" sz="1400" b="1" dirty="0"/>
              <a:t>DEL ACTA DE </a:t>
            </a:r>
            <a:r>
              <a:rPr lang="es-ES" sz="1400" b="1" dirty="0" smtClean="0"/>
              <a:t>EXPLORACIÓN </a:t>
            </a:r>
            <a:r>
              <a:rPr lang="es-ES" sz="1400" b="1" dirty="0"/>
              <a:t>JUDICIAL DEL NNA</a:t>
            </a:r>
            <a:r>
              <a:rPr lang="es-ES" sz="1400" b="1" dirty="0" smtClean="0"/>
              <a:t>?</a:t>
            </a:r>
          </a:p>
          <a:p>
            <a:pPr algn="ctr"/>
            <a:endParaRPr lang="es-ES" sz="1400" b="1" dirty="0" smtClean="0"/>
          </a:p>
          <a:p>
            <a:pPr algn="ctr"/>
            <a:r>
              <a:rPr lang="es-ES" sz="1600" dirty="0" smtClean="0"/>
              <a:t>PLENO. STC 54/2019, de 9 de mayo de 2019. </a:t>
            </a:r>
          </a:p>
          <a:p>
            <a:pPr algn="ctr"/>
            <a:r>
              <a:rPr lang="es-ES" sz="1600" dirty="0" smtClean="0"/>
              <a:t>CUESTION DE INCONSTITUCIONALIDAD 3442-2018.</a:t>
            </a:r>
            <a:endParaRPr lang="es-ES" sz="1600" dirty="0"/>
          </a:p>
        </p:txBody>
      </p:sp>
      <p:sp>
        <p:nvSpPr>
          <p:cNvPr id="14" name="CuadroTexto 4">
            <a:extLst>
              <a:ext uri="{FF2B5EF4-FFF2-40B4-BE49-F238E27FC236}">
                <a16:creationId xmlns:a16="http://schemas.microsoft.com/office/drawing/2014/main" xmlns="" id="{0752D09E-30B1-FCDA-6A3C-394652B71B83}"/>
              </a:ext>
            </a:extLst>
          </p:cNvPr>
          <p:cNvSpPr txBox="1"/>
          <p:nvPr/>
        </p:nvSpPr>
        <p:spPr>
          <a:xfrm>
            <a:off x="847862" y="2755456"/>
            <a:ext cx="7391400" cy="400110"/>
          </a:xfrm>
          <a:prstGeom prst="rect">
            <a:avLst/>
          </a:prstGeom>
          <a:noFill/>
        </p:spPr>
        <p:txBody>
          <a:bodyPr wrap="square" rtlCol="0">
            <a:spAutoFit/>
          </a:bodyPr>
          <a:lstStyle/>
          <a:p>
            <a:pPr algn="ctr"/>
            <a:r>
              <a:rPr lang="es-ES_tradnl" sz="2000" b="1" dirty="0" smtClean="0">
                <a:latin typeface="+mj-lt"/>
                <a:cs typeface="Calibri"/>
              </a:rPr>
              <a:t>EXAMEN </a:t>
            </a:r>
            <a:r>
              <a:rPr lang="es-ES_tradnl" sz="2000" b="1" dirty="0">
                <a:latin typeface="+mj-lt"/>
                <a:cs typeface="Calibri"/>
              </a:rPr>
              <a:t>DE CONSTITUCIONALIDAD</a:t>
            </a:r>
          </a:p>
        </p:txBody>
      </p:sp>
      <p:sp>
        <p:nvSpPr>
          <p:cNvPr id="15" name="QuadreDeText 14">
            <a:extLst>
              <a:ext uri="{FF2B5EF4-FFF2-40B4-BE49-F238E27FC236}">
                <a16:creationId xmlns:a16="http://schemas.microsoft.com/office/drawing/2014/main" xmlns="" id="{91EB32FD-0DD3-1AB0-A62F-57DCB4217C9F}"/>
              </a:ext>
            </a:extLst>
          </p:cNvPr>
          <p:cNvSpPr txBox="1"/>
          <p:nvPr/>
        </p:nvSpPr>
        <p:spPr>
          <a:xfrm>
            <a:off x="860438" y="3103023"/>
            <a:ext cx="7366248" cy="338554"/>
          </a:xfrm>
          <a:prstGeom prst="rect">
            <a:avLst/>
          </a:prstGeom>
          <a:noFill/>
          <a:ln>
            <a:solidFill>
              <a:schemeClr val="bg1"/>
            </a:solidFill>
          </a:ln>
        </p:spPr>
        <p:txBody>
          <a:bodyPr wrap="square" rtlCol="0">
            <a:spAutoFit/>
          </a:bodyPr>
          <a:lstStyle/>
          <a:p>
            <a:pPr algn="ctr"/>
            <a:r>
              <a:rPr lang="es-ES" sz="1600" dirty="0"/>
              <a:t>JUICIO DE PROPORCIONALIDAD</a:t>
            </a:r>
          </a:p>
        </p:txBody>
      </p:sp>
      <p:cxnSp>
        <p:nvCxnSpPr>
          <p:cNvPr id="17" name="Connector recte 16">
            <a:extLst>
              <a:ext uri="{FF2B5EF4-FFF2-40B4-BE49-F238E27FC236}">
                <a16:creationId xmlns:a16="http://schemas.microsoft.com/office/drawing/2014/main" xmlns="" id="{4B4F8218-EC51-6D0A-2994-F78D4C4C7DB9}"/>
              </a:ext>
            </a:extLst>
          </p:cNvPr>
          <p:cNvCxnSpPr>
            <a:cxnSpLocks/>
          </p:cNvCxnSpPr>
          <p:nvPr/>
        </p:nvCxnSpPr>
        <p:spPr>
          <a:xfrm flipV="1">
            <a:off x="1578659" y="3413487"/>
            <a:ext cx="5904656" cy="6973"/>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8" name="Connector recte 17">
            <a:extLst>
              <a:ext uri="{FF2B5EF4-FFF2-40B4-BE49-F238E27FC236}">
                <a16:creationId xmlns:a16="http://schemas.microsoft.com/office/drawing/2014/main" xmlns="" id="{6DE4E79D-8933-6B22-BEF7-42AD3D86050C}"/>
              </a:ext>
            </a:extLst>
          </p:cNvPr>
          <p:cNvCxnSpPr/>
          <p:nvPr/>
        </p:nvCxnSpPr>
        <p:spPr>
          <a:xfrm>
            <a:off x="1578659" y="3420460"/>
            <a:ext cx="0" cy="432048"/>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 name="Connector recte 18">
            <a:extLst>
              <a:ext uri="{FF2B5EF4-FFF2-40B4-BE49-F238E27FC236}">
                <a16:creationId xmlns:a16="http://schemas.microsoft.com/office/drawing/2014/main" xmlns="" id="{7F9B79EC-CDF0-3DE9-12BB-67D9A00F13C2}"/>
              </a:ext>
            </a:extLst>
          </p:cNvPr>
          <p:cNvCxnSpPr/>
          <p:nvPr/>
        </p:nvCxnSpPr>
        <p:spPr>
          <a:xfrm>
            <a:off x="4489974" y="3420460"/>
            <a:ext cx="0" cy="432048"/>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0" name="Connector recte 19">
            <a:extLst>
              <a:ext uri="{FF2B5EF4-FFF2-40B4-BE49-F238E27FC236}">
                <a16:creationId xmlns:a16="http://schemas.microsoft.com/office/drawing/2014/main" xmlns="" id="{2B885466-A1D1-D3DC-B78E-783436EFFA79}"/>
              </a:ext>
            </a:extLst>
          </p:cNvPr>
          <p:cNvCxnSpPr/>
          <p:nvPr/>
        </p:nvCxnSpPr>
        <p:spPr>
          <a:xfrm>
            <a:off x="7483315" y="3413487"/>
            <a:ext cx="0" cy="432048"/>
          </a:xfrm>
          <a:prstGeom prst="line">
            <a:avLst/>
          </a:prstGeom>
          <a:ln w="19050">
            <a:solidFill>
              <a:schemeClr val="tx1"/>
            </a:solidFill>
          </a:ln>
        </p:spPr>
        <p:style>
          <a:lnRef idx="1">
            <a:schemeClr val="accent6"/>
          </a:lnRef>
          <a:fillRef idx="0">
            <a:schemeClr val="accent6"/>
          </a:fillRef>
          <a:effectRef idx="0">
            <a:schemeClr val="accent6"/>
          </a:effectRef>
          <a:fontRef idx="minor">
            <a:schemeClr val="tx1"/>
          </a:fontRef>
        </p:style>
      </p:cxnSp>
      <p:sp>
        <p:nvSpPr>
          <p:cNvPr id="21" name="QuadreDeText 20">
            <a:extLst>
              <a:ext uri="{FF2B5EF4-FFF2-40B4-BE49-F238E27FC236}">
                <a16:creationId xmlns:a16="http://schemas.microsoft.com/office/drawing/2014/main" xmlns="" id="{0F04E00C-9DA1-7AE6-2317-F67B219283FE}"/>
              </a:ext>
            </a:extLst>
          </p:cNvPr>
          <p:cNvSpPr txBox="1"/>
          <p:nvPr/>
        </p:nvSpPr>
        <p:spPr>
          <a:xfrm>
            <a:off x="930587" y="3909779"/>
            <a:ext cx="1296143" cy="646331"/>
          </a:xfrm>
          <a:prstGeom prst="rect">
            <a:avLst/>
          </a:prstGeom>
          <a:solidFill>
            <a:srgbClr val="E6E6E6"/>
          </a:solidFill>
        </p:spPr>
        <p:txBody>
          <a:bodyPr wrap="square" rtlCol="0">
            <a:spAutoFit/>
          </a:bodyPr>
          <a:lstStyle/>
          <a:p>
            <a:pPr algn="ctr"/>
            <a:r>
              <a:rPr lang="es-ES" dirty="0" smtClean="0"/>
              <a:t>Juicio de</a:t>
            </a:r>
          </a:p>
          <a:p>
            <a:pPr algn="ctr"/>
            <a:r>
              <a:rPr lang="es-ES" dirty="0" smtClean="0"/>
              <a:t>IDONEIDAD</a:t>
            </a:r>
            <a:endParaRPr lang="es-ES" dirty="0"/>
          </a:p>
        </p:txBody>
      </p:sp>
      <p:sp>
        <p:nvSpPr>
          <p:cNvPr id="22" name="QuadreDeText 21">
            <a:extLst>
              <a:ext uri="{FF2B5EF4-FFF2-40B4-BE49-F238E27FC236}">
                <a16:creationId xmlns:a16="http://schemas.microsoft.com/office/drawing/2014/main" xmlns="" id="{14E93645-4A33-02F2-0164-09F666C8DD8C}"/>
              </a:ext>
            </a:extLst>
          </p:cNvPr>
          <p:cNvSpPr txBox="1"/>
          <p:nvPr/>
        </p:nvSpPr>
        <p:spPr>
          <a:xfrm>
            <a:off x="3753724" y="3909779"/>
            <a:ext cx="1472499" cy="646331"/>
          </a:xfrm>
          <a:prstGeom prst="rect">
            <a:avLst/>
          </a:prstGeom>
          <a:solidFill>
            <a:srgbClr val="E6E6E6"/>
          </a:solidFill>
        </p:spPr>
        <p:txBody>
          <a:bodyPr wrap="square" rtlCol="0">
            <a:spAutoFit/>
          </a:bodyPr>
          <a:lstStyle/>
          <a:p>
            <a:pPr algn="ctr"/>
            <a:r>
              <a:rPr lang="es-ES" dirty="0" smtClean="0"/>
              <a:t>Juicio de</a:t>
            </a:r>
          </a:p>
          <a:p>
            <a:pPr algn="ctr"/>
            <a:r>
              <a:rPr lang="es-ES" dirty="0" smtClean="0"/>
              <a:t>NECESIDAD</a:t>
            </a:r>
            <a:endParaRPr lang="es-ES" dirty="0"/>
          </a:p>
        </p:txBody>
      </p:sp>
      <p:sp>
        <p:nvSpPr>
          <p:cNvPr id="23" name="QuadreDeText 22">
            <a:extLst>
              <a:ext uri="{FF2B5EF4-FFF2-40B4-BE49-F238E27FC236}">
                <a16:creationId xmlns:a16="http://schemas.microsoft.com/office/drawing/2014/main" xmlns="" id="{4D57EB36-DA7D-446E-BA87-4226720E0951}"/>
              </a:ext>
            </a:extLst>
          </p:cNvPr>
          <p:cNvSpPr txBox="1"/>
          <p:nvPr/>
        </p:nvSpPr>
        <p:spPr>
          <a:xfrm>
            <a:off x="6274106" y="3873868"/>
            <a:ext cx="2418418" cy="830997"/>
          </a:xfrm>
          <a:prstGeom prst="rect">
            <a:avLst/>
          </a:prstGeom>
          <a:solidFill>
            <a:srgbClr val="E6E6E6"/>
          </a:solidFill>
        </p:spPr>
        <p:txBody>
          <a:bodyPr wrap="square" rtlCol="0">
            <a:spAutoFit/>
          </a:bodyPr>
          <a:lstStyle/>
          <a:p>
            <a:pPr algn="ctr"/>
            <a:r>
              <a:rPr lang="es-ES" sz="1600" dirty="0" smtClean="0"/>
              <a:t>Juicio de PROPORCIONALIDAD </a:t>
            </a:r>
            <a:r>
              <a:rPr lang="es-ES" sz="1600" dirty="0"/>
              <a:t>EN SENTIDO ESTRICTO</a:t>
            </a:r>
          </a:p>
        </p:txBody>
      </p:sp>
    </p:spTree>
    <p:extLst>
      <p:ext uri="{BB962C8B-B14F-4D97-AF65-F5344CB8AC3E}">
        <p14:creationId xmlns:p14="http://schemas.microsoft.com/office/powerpoint/2010/main" val="211879037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843558"/>
            <a:ext cx="7391400" cy="461665"/>
          </a:xfrm>
          <a:prstGeom prst="rect">
            <a:avLst/>
          </a:prstGeom>
          <a:noFill/>
        </p:spPr>
        <p:txBody>
          <a:bodyPr wrap="square" rtlCol="0">
            <a:spAutoFit/>
          </a:bodyPr>
          <a:lstStyle/>
          <a:p>
            <a:pPr algn="ctr"/>
            <a:r>
              <a:rPr lang="es-ES_tradnl" sz="2400" b="1" dirty="0">
                <a:solidFill>
                  <a:srgbClr val="3C358E"/>
                </a:solidFill>
                <a:latin typeface="+mj-lt"/>
                <a:cs typeface="Calibri"/>
              </a:rPr>
              <a:t>CONCLUSIONES STC 64/2019</a:t>
            </a:r>
          </a:p>
        </p:txBody>
      </p:sp>
      <p:sp>
        <p:nvSpPr>
          <p:cNvPr id="2" name="QuadreDeText 1">
            <a:extLst>
              <a:ext uri="{FF2B5EF4-FFF2-40B4-BE49-F238E27FC236}">
                <a16:creationId xmlns:a16="http://schemas.microsoft.com/office/drawing/2014/main" xmlns="" id="{FE9765EA-B1BD-26CD-A19B-8D3622F0D6AE}"/>
              </a:ext>
            </a:extLst>
          </p:cNvPr>
          <p:cNvSpPr txBox="1"/>
          <p:nvPr/>
        </p:nvSpPr>
        <p:spPr>
          <a:xfrm>
            <a:off x="971600" y="1305223"/>
            <a:ext cx="7344816"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s-ES" sz="1600" dirty="0"/>
              <a:t>La entrega del acta NO vulnera el derecho a la intimidad NNA</a:t>
            </a:r>
          </a:p>
          <a:p>
            <a:pPr marL="285750" indent="-285750">
              <a:lnSpc>
                <a:spcPct val="150000"/>
              </a:lnSpc>
              <a:buFont typeface="Wingdings" panose="05000000000000000000" pitchFamily="2" charset="2"/>
              <a:buChar char="ü"/>
            </a:pPr>
            <a:r>
              <a:rPr lang="es-ES" sz="1600" dirty="0"/>
              <a:t>La entrega del acta </a:t>
            </a:r>
            <a:r>
              <a:rPr lang="es-ES" sz="1600" dirty="0" smtClean="0"/>
              <a:t>GARANTIZA el </a:t>
            </a:r>
            <a:r>
              <a:rPr lang="es-ES" sz="1600" dirty="0"/>
              <a:t>derecho de defensa de las partes</a:t>
            </a:r>
          </a:p>
          <a:p>
            <a:pPr marL="285750" indent="-285750" algn="just">
              <a:lnSpc>
                <a:spcPct val="150000"/>
              </a:lnSpc>
              <a:buFont typeface="Wingdings" panose="05000000000000000000" pitchFamily="2" charset="2"/>
              <a:buChar char="ü"/>
            </a:pPr>
            <a:r>
              <a:rPr lang="es-ES" sz="1600" dirty="0"/>
              <a:t>El </a:t>
            </a:r>
            <a:r>
              <a:rPr lang="es-ES" sz="1600" b="1" dirty="0"/>
              <a:t>riesgo de vulneración de la intimidad del NNA se produce en la </a:t>
            </a:r>
            <a:r>
              <a:rPr lang="es-ES" sz="1600" b="1" dirty="0" smtClean="0"/>
              <a:t>exploración</a:t>
            </a:r>
            <a:r>
              <a:rPr lang="es-ES" sz="1600" dirty="0" smtClean="0"/>
              <a:t>: El Juez queda obligado a limitar </a:t>
            </a:r>
            <a:r>
              <a:rPr lang="es-ES" sz="1600" dirty="0"/>
              <a:t>las </a:t>
            </a:r>
            <a:r>
              <a:rPr lang="es-ES" sz="1600" dirty="0" smtClean="0"/>
              <a:t>manifestaciones </a:t>
            </a:r>
            <a:r>
              <a:rPr lang="es-ES" sz="1600" dirty="0"/>
              <a:t>del NNA al estricto objeto de </a:t>
            </a:r>
            <a:r>
              <a:rPr lang="es-ES" sz="1600" dirty="0" smtClean="0"/>
              <a:t>controversia.</a:t>
            </a:r>
            <a:endParaRPr lang="es-ES" sz="1600" dirty="0"/>
          </a:p>
        </p:txBody>
      </p:sp>
      <p:sp>
        <p:nvSpPr>
          <p:cNvPr id="3" name="QuadreDeText 2">
            <a:extLst>
              <a:ext uri="{FF2B5EF4-FFF2-40B4-BE49-F238E27FC236}">
                <a16:creationId xmlns:a16="http://schemas.microsoft.com/office/drawing/2014/main" xmlns="" id="{6F563F3A-DF24-D4C9-167D-1689D6EC9CA1}"/>
              </a:ext>
            </a:extLst>
          </p:cNvPr>
          <p:cNvSpPr txBox="1"/>
          <p:nvPr/>
        </p:nvSpPr>
        <p:spPr>
          <a:xfrm>
            <a:off x="323528" y="3507854"/>
            <a:ext cx="1802160" cy="646331"/>
          </a:xfrm>
          <a:prstGeom prst="rect">
            <a:avLst/>
          </a:prstGeom>
          <a:noFill/>
        </p:spPr>
        <p:txBody>
          <a:bodyPr wrap="square" rtlCol="0">
            <a:spAutoFit/>
          </a:bodyPr>
          <a:lstStyle/>
          <a:p>
            <a:pPr algn="ctr"/>
            <a:r>
              <a:rPr lang="es-ES" dirty="0"/>
              <a:t>ENTONCES, </a:t>
            </a:r>
          </a:p>
          <a:p>
            <a:pPr algn="ctr"/>
            <a:r>
              <a:rPr lang="es-ES" dirty="0"/>
              <a:t>¿QUÉ RIESGOS?</a:t>
            </a:r>
          </a:p>
        </p:txBody>
      </p:sp>
      <p:cxnSp>
        <p:nvCxnSpPr>
          <p:cNvPr id="11" name="Connector recte 10">
            <a:extLst>
              <a:ext uri="{FF2B5EF4-FFF2-40B4-BE49-F238E27FC236}">
                <a16:creationId xmlns:a16="http://schemas.microsoft.com/office/drawing/2014/main" xmlns="" id="{4AD1CEB3-437B-D5C1-673F-B868E4826CBE}"/>
              </a:ext>
            </a:extLst>
          </p:cNvPr>
          <p:cNvCxnSpPr>
            <a:cxnSpLocks/>
            <a:stCxn id="3" idx="3"/>
          </p:cNvCxnSpPr>
          <p:nvPr/>
        </p:nvCxnSpPr>
        <p:spPr>
          <a:xfrm>
            <a:off x="2125688" y="3831020"/>
            <a:ext cx="864096" cy="395173"/>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3" name="Connector recte 12">
            <a:extLst>
              <a:ext uri="{FF2B5EF4-FFF2-40B4-BE49-F238E27FC236}">
                <a16:creationId xmlns:a16="http://schemas.microsoft.com/office/drawing/2014/main" xmlns="" id="{6152EE06-FEDE-760A-C813-28C5E71E3BC2}"/>
              </a:ext>
            </a:extLst>
          </p:cNvPr>
          <p:cNvCxnSpPr>
            <a:cxnSpLocks/>
          </p:cNvCxnSpPr>
          <p:nvPr/>
        </p:nvCxnSpPr>
        <p:spPr>
          <a:xfrm flipV="1">
            <a:off x="2125688" y="3435846"/>
            <a:ext cx="864096" cy="39517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7" name="Rectangle: cantonades arrodonides 16">
            <a:extLst>
              <a:ext uri="{FF2B5EF4-FFF2-40B4-BE49-F238E27FC236}">
                <a16:creationId xmlns:a16="http://schemas.microsoft.com/office/drawing/2014/main" xmlns="" id="{14229B36-1F98-B406-2DBD-69C82C33D6A4}"/>
              </a:ext>
            </a:extLst>
          </p:cNvPr>
          <p:cNvSpPr/>
          <p:nvPr/>
        </p:nvSpPr>
        <p:spPr>
          <a:xfrm>
            <a:off x="3061792" y="3075806"/>
            <a:ext cx="3886472" cy="755214"/>
          </a:xfrm>
          <a:prstGeom prst="roundRect">
            <a:avLst/>
          </a:prstGeom>
          <a:solidFill>
            <a:srgbClr val="E6E6E6"/>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19" name="Rectangle: cantonades arrodonides 18">
            <a:extLst>
              <a:ext uri="{FF2B5EF4-FFF2-40B4-BE49-F238E27FC236}">
                <a16:creationId xmlns:a16="http://schemas.microsoft.com/office/drawing/2014/main" xmlns="" id="{882D823F-47F0-CCC0-D8AB-3CD2043077FF}"/>
              </a:ext>
            </a:extLst>
          </p:cNvPr>
          <p:cNvSpPr/>
          <p:nvPr/>
        </p:nvSpPr>
        <p:spPr>
          <a:xfrm>
            <a:off x="3061792" y="3922334"/>
            <a:ext cx="3886472" cy="881663"/>
          </a:xfrm>
          <a:prstGeom prst="roundRect">
            <a:avLst/>
          </a:prstGeom>
          <a:solidFill>
            <a:srgbClr val="E6E6E6"/>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p>
        </p:txBody>
      </p:sp>
      <p:sp>
        <p:nvSpPr>
          <p:cNvPr id="4" name="3 CuadroTexto"/>
          <p:cNvSpPr txBox="1"/>
          <p:nvPr/>
        </p:nvSpPr>
        <p:spPr>
          <a:xfrm>
            <a:off x="3061792" y="3084052"/>
            <a:ext cx="3814464" cy="738664"/>
          </a:xfrm>
          <a:prstGeom prst="rect">
            <a:avLst/>
          </a:prstGeom>
          <a:noFill/>
        </p:spPr>
        <p:txBody>
          <a:bodyPr wrap="square" rtlCol="0">
            <a:spAutoFit/>
          </a:bodyPr>
          <a:lstStyle/>
          <a:p>
            <a:r>
              <a:rPr lang="es-ES" sz="1400" dirty="0" smtClean="0"/>
              <a:t>Si limita al menor sus manifestaciones  en la exploración </a:t>
            </a:r>
            <a:r>
              <a:rPr lang="es-ES" sz="1400" dirty="0" smtClean="0">
                <a:sym typeface="Wingdings" panose="05000000000000000000" pitchFamily="2" charset="2"/>
              </a:rPr>
              <a:t> Riesgo de vulneración  derecho de NNA a su protección </a:t>
            </a:r>
            <a:endParaRPr lang="es-ES" sz="1400" dirty="0"/>
          </a:p>
        </p:txBody>
      </p:sp>
      <p:cxnSp>
        <p:nvCxnSpPr>
          <p:cNvPr id="7" name="6 Conector recto"/>
          <p:cNvCxnSpPr/>
          <p:nvPr/>
        </p:nvCxnSpPr>
        <p:spPr>
          <a:xfrm>
            <a:off x="7060196" y="4299942"/>
            <a:ext cx="286072"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9" name="8 CuadroTexto"/>
          <p:cNvSpPr txBox="1"/>
          <p:nvPr/>
        </p:nvSpPr>
        <p:spPr>
          <a:xfrm>
            <a:off x="7448803" y="4118445"/>
            <a:ext cx="1371669" cy="276999"/>
          </a:xfrm>
          <a:prstGeom prst="rect">
            <a:avLst/>
          </a:prstGeom>
          <a:solidFill>
            <a:schemeClr val="bg1">
              <a:lumMod val="85000"/>
            </a:schemeClr>
          </a:solidFill>
        </p:spPr>
        <p:txBody>
          <a:bodyPr wrap="square" rtlCol="0">
            <a:spAutoFit/>
          </a:bodyPr>
          <a:lstStyle/>
          <a:p>
            <a:r>
              <a:rPr lang="es-ES" sz="1200" b="1" dirty="0" smtClean="0"/>
              <a:t>Art. 752.1 y 4 LEC</a:t>
            </a:r>
            <a:endParaRPr lang="es-ES" sz="1200" b="1" dirty="0"/>
          </a:p>
        </p:txBody>
      </p:sp>
      <p:sp>
        <p:nvSpPr>
          <p:cNvPr id="15" name="14 CuadroTexto"/>
          <p:cNvSpPr txBox="1"/>
          <p:nvPr/>
        </p:nvSpPr>
        <p:spPr>
          <a:xfrm>
            <a:off x="3056857" y="3921899"/>
            <a:ext cx="3814464" cy="954107"/>
          </a:xfrm>
          <a:prstGeom prst="rect">
            <a:avLst/>
          </a:prstGeom>
          <a:noFill/>
        </p:spPr>
        <p:txBody>
          <a:bodyPr wrap="square" rtlCol="0">
            <a:spAutoFit/>
          </a:bodyPr>
          <a:lstStyle/>
          <a:p>
            <a:r>
              <a:rPr lang="es-ES" sz="1400" dirty="0" smtClean="0"/>
              <a:t> Si se realiza la  exploración y entrega del acta tras haber  finalizado el periodo de proposición de prueba</a:t>
            </a:r>
            <a:r>
              <a:rPr lang="es-ES" sz="1400" dirty="0"/>
              <a:t> </a:t>
            </a:r>
            <a:r>
              <a:rPr lang="es-ES" sz="1400" dirty="0">
                <a:solidFill>
                  <a:prstClr val="black"/>
                </a:solidFill>
                <a:sym typeface="Wingdings" panose="05000000000000000000" pitchFamily="2" charset="2"/>
              </a:rPr>
              <a:t> Riesgo </a:t>
            </a:r>
            <a:r>
              <a:rPr lang="es-ES" sz="1400" dirty="0" smtClean="0">
                <a:solidFill>
                  <a:prstClr val="black"/>
                </a:solidFill>
                <a:sym typeface="Wingdings" panose="05000000000000000000" pitchFamily="2" charset="2"/>
              </a:rPr>
              <a:t>de vulneración derecho de defensa de las partes.</a:t>
            </a:r>
            <a:endParaRPr lang="es-ES" sz="1400" dirty="0"/>
          </a:p>
        </p:txBody>
      </p:sp>
      <p:cxnSp>
        <p:nvCxnSpPr>
          <p:cNvPr id="14" name="13 Conector recto"/>
          <p:cNvCxnSpPr/>
          <p:nvPr/>
        </p:nvCxnSpPr>
        <p:spPr>
          <a:xfrm>
            <a:off x="7060196" y="3440287"/>
            <a:ext cx="286072"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 name="15 CuadroTexto"/>
          <p:cNvSpPr txBox="1"/>
          <p:nvPr/>
        </p:nvSpPr>
        <p:spPr>
          <a:xfrm>
            <a:off x="7440922" y="3338577"/>
            <a:ext cx="1371669" cy="461665"/>
          </a:xfrm>
          <a:prstGeom prst="rect">
            <a:avLst/>
          </a:prstGeom>
          <a:solidFill>
            <a:schemeClr val="bg1">
              <a:lumMod val="85000"/>
            </a:schemeClr>
          </a:solidFill>
        </p:spPr>
        <p:txBody>
          <a:bodyPr wrap="square" rtlCol="0">
            <a:spAutoFit/>
          </a:bodyPr>
          <a:lstStyle/>
          <a:p>
            <a:r>
              <a:rPr lang="es-ES" sz="1200" b="1" dirty="0" smtClean="0"/>
              <a:t>Art. 2.2 LO 1/96, 15 enero.</a:t>
            </a:r>
            <a:endParaRPr lang="es-ES" sz="1200" b="1" dirty="0"/>
          </a:p>
        </p:txBody>
      </p:sp>
    </p:spTree>
    <p:extLst>
      <p:ext uri="{BB962C8B-B14F-4D97-AF65-F5344CB8AC3E}">
        <p14:creationId xmlns:p14="http://schemas.microsoft.com/office/powerpoint/2010/main" val="325746570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711" y="1851670"/>
            <a:ext cx="8229600" cy="2088232"/>
          </a:xfrm>
        </p:spPr>
        <p:txBody>
          <a:bodyPr/>
          <a:lstStyle/>
          <a:p>
            <a:r>
              <a:rPr lang="es-ES" sz="2400" b="1" dirty="0" smtClean="0"/>
              <a:t>Muchas gracias por su atención</a:t>
            </a:r>
            <a:r>
              <a:rPr lang="es-ES" sz="2400" dirty="0" smtClean="0"/>
              <a:t>.</a:t>
            </a:r>
            <a:br>
              <a:rPr lang="es-ES" sz="2400" dirty="0" smtClean="0"/>
            </a:br>
            <a:r>
              <a:rPr lang="es-ES" sz="2400" dirty="0" smtClean="0"/>
              <a:t/>
            </a:r>
            <a:br>
              <a:rPr lang="es-ES" sz="2400" dirty="0" smtClean="0"/>
            </a:br>
            <a:r>
              <a:rPr lang="es-ES" sz="2400" dirty="0"/>
              <a:t/>
            </a:r>
            <a:br>
              <a:rPr lang="es-ES" sz="2400" dirty="0"/>
            </a:br>
            <a:r>
              <a:rPr lang="es-ES" sz="2400" dirty="0" smtClean="0"/>
              <a:t>Madrid, 22 de noviembre de 2022</a:t>
            </a:r>
            <a:endParaRPr lang="es-ES" sz="2400" dirty="0"/>
          </a:p>
        </p:txBody>
      </p:sp>
    </p:spTree>
    <p:extLst>
      <p:ext uri="{BB962C8B-B14F-4D97-AF65-F5344CB8AC3E}">
        <p14:creationId xmlns:p14="http://schemas.microsoft.com/office/powerpoint/2010/main" val="3224283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776</Words>
  <Application>Microsoft Office PowerPoint</Application>
  <PresentationFormat>Presentación en pantalla (16:9)</PresentationFormat>
  <Paragraphs>45</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DERECHO DE DEFENSA Y EXPLORACIÓN DEL MENOR: CUESTIONES  MÁS RELEVANTES DESDE LA PERSPECTIVA DEL ABOGADO</vt:lpstr>
      <vt:lpstr>Presentación de PowerPoint</vt:lpstr>
      <vt:lpstr>Presentación de PowerPoint</vt:lpstr>
      <vt:lpstr>Presentación de PowerPoint</vt:lpstr>
      <vt:lpstr>Presentación de PowerPoint</vt:lpstr>
      <vt:lpstr>Muchas gracias por su atención.   Madrid, 22 de noviembre de 2022</vt:lpstr>
    </vt:vector>
  </TitlesOfParts>
  <Company>dx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Sonia LEXBCN</cp:lastModifiedBy>
  <cp:revision>47</cp:revision>
  <dcterms:created xsi:type="dcterms:W3CDTF">2021-07-07T07:43:49Z</dcterms:created>
  <dcterms:modified xsi:type="dcterms:W3CDTF">2022-11-18T13:08:39Z</dcterms:modified>
</cp:coreProperties>
</file>