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_tradnl"/>
              <a:t>Haga clic para modificar el estilo de subtítulo del patrón</a:t>
            </a:r>
            <a:endParaRPr kumimoji="0" lang="en-US"/>
          </a:p>
        </p:txBody>
      </p:sp>
      <p:sp>
        <p:nvSpPr>
          <p:cNvPr id="28" name="Marcador de fech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Conector rec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Marca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_tradnl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á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c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á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13" name="Rectá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á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8" name="Conector rec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_tradnl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Conector rec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Marcador de conteni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12" name="Marcador de conteni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c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á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á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á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á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á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Conector rec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26" name="Marcador de conteni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‹Nº›</a:t>
            </a:fld>
            <a:endParaRPr kumimoji="0" lang="en-US" dirty="0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á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á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á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á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c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Marcador de conteni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_tradnl"/>
              <a:t>Haga clic para modificar el estilo de texto del patrón</a:t>
            </a:r>
          </a:p>
          <a:p>
            <a:pPr lvl="1" eaLnBrk="1" latinLnBrk="0" hangingPunct="1"/>
            <a:r>
              <a:rPr lang="es-ES_tradnl"/>
              <a:t>Segundo nivel</a:t>
            </a:r>
          </a:p>
          <a:p>
            <a:pPr lvl="2" eaLnBrk="1" latinLnBrk="0" hangingPunct="1"/>
            <a:r>
              <a:rPr lang="es-ES_tradnl"/>
              <a:t>Tercer nivel</a:t>
            </a:r>
          </a:p>
          <a:p>
            <a:pPr lvl="3" eaLnBrk="1" latinLnBrk="0" hangingPunct="1"/>
            <a:r>
              <a:rPr lang="es-ES_tradnl"/>
              <a:t>Cuarto nivel</a:t>
            </a:r>
          </a:p>
          <a:p>
            <a:pPr lvl="4" eaLnBrk="1" latinLnBrk="0" hangingPunct="1"/>
            <a:r>
              <a:rPr lang="es-ES_tradnl"/>
              <a:t>Quinto nivel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á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c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á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á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á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_tradnl"/>
              <a:t>Arrastre la imagen al marcador de posición o haga clic en el icono para agregar</a:t>
            </a:r>
            <a:endParaRPr kumimoji="0"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22" name="Rectá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11/16/2022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á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á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á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á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11/16/2022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á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c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‹Nº›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Marcador de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_tradnl"/>
              <a:t>Clic para editar título</a:t>
            </a:r>
            <a:endParaRPr kumimoji="0" lang="en-US"/>
          </a:p>
        </p:txBody>
      </p:sp>
      <p:sp>
        <p:nvSpPr>
          <p:cNvPr id="13" name="Marcador de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/>
              <a:t>Segundo nivel</a:t>
            </a:r>
          </a:p>
          <a:p>
            <a:pPr lvl="2" eaLnBrk="1" latinLnBrk="0" hangingPunct="1"/>
            <a:r>
              <a:rPr kumimoji="0" lang="es-ES_tradnl"/>
              <a:t>Tercer nivel</a:t>
            </a:r>
          </a:p>
          <a:p>
            <a:pPr lvl="3" eaLnBrk="1" latinLnBrk="0" hangingPunct="1"/>
            <a:r>
              <a:rPr kumimoji="0" lang="es-ES_tradnl"/>
              <a:t>Cuarto nivel</a:t>
            </a:r>
          </a:p>
          <a:p>
            <a:pPr lvl="4" eaLnBrk="1" latinLnBrk="0" hangingPunct="1"/>
            <a:r>
              <a:rPr kumimoji="0" lang="es-ES_tradnl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371600" y="2819399"/>
            <a:ext cx="6400800" cy="3110523"/>
          </a:xfrm>
        </p:spPr>
        <p:txBody>
          <a:bodyPr>
            <a:normAutofit/>
          </a:bodyPr>
          <a:lstStyle/>
          <a:p>
            <a:r>
              <a:rPr lang="es-ES" sz="2400" dirty="0"/>
              <a:t>CONTRATAS y subcontratas:</a:t>
            </a:r>
          </a:p>
          <a:p>
            <a:r>
              <a:rPr lang="es-ES" sz="2400" dirty="0"/>
              <a:t>Las novedades de la reforma laboral</a:t>
            </a:r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pPr algn="r"/>
            <a:r>
              <a:rPr lang="es-ES" sz="2000" dirty="0"/>
              <a:t>ÁNGEL BLASCO PELLICER</a:t>
            </a:r>
          </a:p>
          <a:p>
            <a:pPr algn="r"/>
            <a:r>
              <a:rPr lang="es-ES" sz="2000" dirty="0"/>
              <a:t>MAGISTRADO TRIBUNAL SUPREMO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sz="2800" dirty="0">
                <a:solidFill>
                  <a:srgbClr val="FF0000"/>
                </a:solidFill>
              </a:rPr>
              <a:t>ABOGACÍA ESPAÑOLA</a:t>
            </a:r>
            <a:br>
              <a:rPr lang="es-ES" sz="2800" dirty="0">
                <a:solidFill>
                  <a:srgbClr val="FF0000"/>
                </a:solidFill>
              </a:rPr>
            </a:br>
            <a:br>
              <a:rPr lang="es-ES" sz="2800" dirty="0">
                <a:solidFill>
                  <a:srgbClr val="FF0000"/>
                </a:solidFill>
              </a:rPr>
            </a:br>
            <a:r>
              <a:rPr lang="es-ES" sz="2800" dirty="0">
                <a:solidFill>
                  <a:srgbClr val="FF0000"/>
                </a:solidFill>
              </a:rPr>
              <a:t>I ENCUENTRO NACIONAL DE ESTUDIOS Y DIÁLOGOS JURÍDICOS</a:t>
            </a:r>
            <a:br>
              <a:rPr lang="es-ES" sz="2800" dirty="0">
                <a:solidFill>
                  <a:srgbClr val="FF0000"/>
                </a:solidFill>
              </a:rPr>
            </a:br>
            <a:endParaRPr lang="es-E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688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sz="3200" u="sng" dirty="0">
                <a:solidFill>
                  <a:srgbClr val="0000FF"/>
                </a:solidFill>
              </a:rPr>
              <a:t>EXCEPCIÓN</a:t>
            </a:r>
          </a:p>
          <a:p>
            <a:pPr algn="just"/>
            <a:r>
              <a:rPr lang="es-ES" u="sng" dirty="0"/>
              <a:t>Los Centros Especiales de Empleo</a:t>
            </a:r>
          </a:p>
          <a:p>
            <a:pPr lvl="1" algn="just"/>
            <a:r>
              <a:rPr lang="es-ES" dirty="0"/>
              <a:t>Nueva Disposición Adicional 27ª ET</a:t>
            </a:r>
          </a:p>
          <a:p>
            <a:pPr lvl="2" algn="just"/>
            <a:r>
              <a:rPr lang="es-ES" dirty="0"/>
              <a:t>En los casos de contratas y subcontratas suscritas con los centros especiales de empleo…. no será de aplicación el artículo 42.6 del texto refundido de la Ley del Estatuto de los Trabajadores</a:t>
            </a:r>
          </a:p>
          <a:p>
            <a:pPr lvl="2" algn="just"/>
            <a:r>
              <a:rPr lang="es-ES" dirty="0"/>
              <a:t>El aplicable, lógicamente, será el que resulte de aplicación en el centro especial de empleo</a:t>
            </a:r>
          </a:p>
          <a:p>
            <a:pPr lvl="1" algn="just"/>
            <a:r>
              <a:rPr lang="es-ES" dirty="0"/>
              <a:t>Se recoge así una reiterada jurisprudencia</a:t>
            </a:r>
          </a:p>
          <a:p>
            <a:pPr lvl="2" algn="just"/>
            <a:r>
              <a:rPr lang="es-ES" dirty="0"/>
              <a:t>STS de 10 de octubre de 2012, Rcud. 4016/2011 VP</a:t>
            </a:r>
          </a:p>
          <a:p>
            <a:pPr lvl="2" algn="just"/>
            <a:r>
              <a:rPr lang="es-ES" dirty="0"/>
              <a:t>STS de  24 de noviembre de 2015, Rcud. 136/2014</a:t>
            </a:r>
          </a:p>
          <a:p>
            <a:pPr lvl="2" algn="just"/>
            <a:r>
              <a:rPr lang="es-ES" dirty="0"/>
              <a:t>STS 2 de febrero de 2017, Rcud. 2012/2015</a:t>
            </a:r>
          </a:p>
          <a:p>
            <a:pPr lvl="2" algn="just"/>
            <a:r>
              <a:rPr lang="es-ES" dirty="0"/>
              <a:t>Y muchas mas….</a:t>
            </a:r>
          </a:p>
        </p:txBody>
      </p:sp>
    </p:spTree>
    <p:extLst>
      <p:ext uri="{BB962C8B-B14F-4D97-AF65-F5344CB8AC3E}">
        <p14:creationId xmlns:p14="http://schemas.microsoft.com/office/powerpoint/2010/main" val="4194088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272" y="222738"/>
            <a:ext cx="8534400" cy="758952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dirty="0"/>
              <a:t>La STS  de 6 de octubre de 2022, Rec. 35/2021 </a:t>
            </a:r>
          </a:p>
          <a:p>
            <a:pPr lvl="1" algn="just"/>
            <a:r>
              <a:rPr lang="es-ES" dirty="0"/>
              <a:t>La empresa es la adjudicataria del servicio de limpieza y lavandería en determinadas residencias de mayores de la Consejería de Bienestar Social del Principado de Asturias. </a:t>
            </a:r>
          </a:p>
          <a:p>
            <a:pPr lvl="1" algn="just"/>
            <a:r>
              <a:rPr lang="es-ES" dirty="0"/>
              <a:t>Hechos anteriores a entrada en vigor RDL 32/2021</a:t>
            </a:r>
          </a:p>
          <a:p>
            <a:pPr lvl="1"/>
            <a:r>
              <a:rPr lang="es-ES" dirty="0"/>
              <a:t>Debe aplicarse el convenio de la actividad desarrollada en la contrata.</a:t>
            </a:r>
          </a:p>
          <a:p>
            <a:pPr lvl="1"/>
            <a:r>
              <a:rPr lang="es-ES" dirty="0"/>
              <a:t>No existe:</a:t>
            </a:r>
          </a:p>
          <a:p>
            <a:pPr lvl="2"/>
            <a:r>
              <a:rPr lang="es-ES" dirty="0"/>
              <a:t>Convenio sectorial aplicable a la empresa principal</a:t>
            </a:r>
          </a:p>
          <a:p>
            <a:pPr lvl="2"/>
            <a:r>
              <a:rPr lang="es-ES" dirty="0"/>
              <a:t>Convenio de empresa</a:t>
            </a:r>
          </a:p>
          <a:p>
            <a:pPr lvl="1"/>
            <a:r>
              <a:rPr lang="es-ES" dirty="0"/>
              <a:t>Reitera criterio STS de </a:t>
            </a:r>
            <a:r>
              <a:rPr lang="es-ES_tradnl" dirty="0"/>
              <a:t>11 de junio de 2020, Rec. 9/2019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7452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MUCHAS GRACIAS ¡¡¡¡¡¡¡¡¡</a:t>
            </a:r>
          </a:p>
        </p:txBody>
      </p:sp>
    </p:spTree>
    <p:extLst>
      <p:ext uri="{BB962C8B-B14F-4D97-AF65-F5344CB8AC3E}">
        <p14:creationId xmlns:p14="http://schemas.microsoft.com/office/powerpoint/2010/main" val="253018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ESQUEMA DE LA EXPOSICIÓN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/>
              <a:t>La modificación del artículo 42 ET por el RDL 32/2021</a:t>
            </a:r>
          </a:p>
          <a:p>
            <a:pPr lvl="1" algn="just"/>
            <a:r>
              <a:rPr lang="es-ES" dirty="0"/>
              <a:t>El problema del convenio colectivo aplicable en contratas y la jurisprudencia al respecto</a:t>
            </a:r>
          </a:p>
          <a:p>
            <a:pPr lvl="1" algn="just"/>
            <a:r>
              <a:rPr lang="es-ES" dirty="0"/>
              <a:t>El nuevo artículo 42.6 ET: ¿un trampantojo normativo?</a:t>
            </a:r>
          </a:p>
          <a:p>
            <a:pPr lvl="2" algn="just"/>
            <a:r>
              <a:rPr lang="es-ES" dirty="0"/>
              <a:t>La verdadera regla general</a:t>
            </a:r>
          </a:p>
          <a:p>
            <a:pPr lvl="2" algn="just"/>
            <a:r>
              <a:rPr lang="es-ES" dirty="0"/>
              <a:t>La regla subsidiaria</a:t>
            </a:r>
          </a:p>
          <a:p>
            <a:pPr lvl="2" algn="just"/>
            <a:r>
              <a:rPr lang="es-ES" dirty="0"/>
              <a:t>La cláusula de cierre</a:t>
            </a:r>
          </a:p>
          <a:p>
            <a:pPr lvl="2" algn="just"/>
            <a:r>
              <a:rPr lang="es-ES" dirty="0"/>
              <a:t>Y, además, una excepción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8937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EN LAS EMPRESAS CONTRATISTAS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/>
              <a:t>MODIFICACIÓN Artículo 42 ET</a:t>
            </a:r>
          </a:p>
          <a:p>
            <a:pPr lvl="1" algn="just"/>
            <a:r>
              <a:rPr lang="es-ES" dirty="0"/>
              <a:t>Modificación léxica</a:t>
            </a:r>
          </a:p>
          <a:p>
            <a:pPr lvl="1" algn="just"/>
            <a:r>
              <a:rPr lang="es-ES" dirty="0"/>
              <a:t>Introducción nuevo apartado 6</a:t>
            </a:r>
          </a:p>
          <a:p>
            <a:pPr lvl="1" algn="just"/>
            <a:r>
              <a:rPr lang="es-ES" dirty="0"/>
              <a:t>Apartados 6 y 7 anteriores pasan a ser 7 y 8 </a:t>
            </a:r>
          </a:p>
          <a:p>
            <a:pPr algn="just"/>
            <a:r>
              <a:rPr lang="es-ES" dirty="0"/>
              <a:t>Abandono posiciones negociación</a:t>
            </a:r>
          </a:p>
          <a:p>
            <a:pPr lvl="1" algn="just"/>
            <a:r>
              <a:rPr lang="es-ES" dirty="0"/>
              <a:t>No modificar nada</a:t>
            </a:r>
          </a:p>
          <a:p>
            <a:pPr lvl="1" algn="just"/>
            <a:r>
              <a:rPr lang="es-ES" dirty="0"/>
              <a:t>Asimilación a contratos de puesta a disposición a través ETT</a:t>
            </a:r>
          </a:p>
          <a:p>
            <a:pPr lvl="1" algn="just"/>
            <a:r>
              <a:rPr lang="es-ES" dirty="0"/>
              <a:t>Limitación de las contratas a las de especialización productiva e imposibilitando las contratas de propia actividad</a:t>
            </a:r>
          </a:p>
          <a:p>
            <a:pPr algn="just"/>
            <a:r>
              <a:rPr lang="es-ES" dirty="0"/>
              <a:t>Nuevo apartado 6 artículo 42 ET</a:t>
            </a:r>
          </a:p>
          <a:p>
            <a:pPr lvl="1" algn="just"/>
            <a:r>
              <a:rPr lang="es-ES" dirty="0"/>
              <a:t>Se aplica a todo tipo de contratas, no solo a propia actividad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5353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EN LAS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/>
              <a:t>La jurisprudencia anterior a la reforma:</a:t>
            </a:r>
          </a:p>
          <a:p>
            <a:pPr lvl="1" algn="just"/>
            <a:r>
              <a:rPr lang="es-ES" dirty="0"/>
              <a:t>Tesis generalizada: Debe aplicarse el convenio correspondiente a la actividad principal de la empresa contratista</a:t>
            </a:r>
          </a:p>
          <a:p>
            <a:pPr lvl="2" algn="just"/>
            <a:r>
              <a:rPr lang="es-ES" dirty="0"/>
              <a:t>STS de 10 de julio de 2000, Rcud 4315/1999</a:t>
            </a:r>
          </a:p>
          <a:p>
            <a:pPr lvl="2" algn="just"/>
            <a:r>
              <a:rPr lang="es-ES" dirty="0"/>
              <a:t>STS de 29 de enero de 2002, Rcud. 1068/2001</a:t>
            </a:r>
          </a:p>
          <a:p>
            <a:pPr lvl="2" algn="just"/>
            <a:r>
              <a:rPr lang="es-ES" dirty="0"/>
              <a:t>STS de 31 de enero de 2008, Rcud. 2604/2007</a:t>
            </a:r>
          </a:p>
          <a:p>
            <a:pPr lvl="2" algn="just"/>
            <a:r>
              <a:rPr lang="es-ES" dirty="0"/>
              <a:t>STS de 17 de marzo de 2015, Rcud. 1464/2014</a:t>
            </a:r>
          </a:p>
          <a:p>
            <a:pPr lvl="2" algn="just"/>
            <a:r>
              <a:rPr lang="es-ES" dirty="0"/>
              <a:t>También </a:t>
            </a:r>
            <a:r>
              <a:rPr lang="es-ES" dirty="0" err="1"/>
              <a:t>matizadamente</a:t>
            </a:r>
            <a:r>
              <a:rPr lang="es-ES" dirty="0"/>
              <a:t>:</a:t>
            </a:r>
          </a:p>
          <a:p>
            <a:pPr lvl="3" algn="just"/>
            <a:r>
              <a:rPr lang="es-ES" dirty="0"/>
              <a:t>STS de 12 de febrero de 2021, Rcud 2839/2019. VP</a:t>
            </a:r>
          </a:p>
          <a:p>
            <a:pPr lvl="3" algn="just"/>
            <a:r>
              <a:rPr lang="es-ES" dirty="0"/>
              <a:t>STS 11 de noviembre de 2021, Rcud 3330/2019</a:t>
            </a:r>
          </a:p>
          <a:p>
            <a:pPr lvl="1" algn="just"/>
            <a:r>
              <a:rPr lang="es-ES" dirty="0"/>
              <a:t>Línea que se aparta de la tesis generalizada:</a:t>
            </a:r>
          </a:p>
          <a:p>
            <a:pPr lvl="2" algn="just"/>
            <a:r>
              <a:rPr lang="es-ES" dirty="0"/>
              <a:t>STS de 11 de junio de 2020, Rec. 9/2019</a:t>
            </a:r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132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u="sng" dirty="0"/>
              <a:t>INCIDENCIA SOBRE EL CONVENIO COLECTIVO APLICABLE</a:t>
            </a:r>
          </a:p>
          <a:p>
            <a:pPr lvl="1" algn="just"/>
            <a:r>
              <a:rPr lang="es-ES" dirty="0"/>
              <a:t>Única modificación importante del artículo 42. Nuevo apto 6</a:t>
            </a:r>
          </a:p>
          <a:p>
            <a:pPr lvl="2" algn="just"/>
            <a:r>
              <a:rPr lang="es-ES" dirty="0"/>
              <a:t>El convenio colectivo de aplicación para las empresas contratistas y subcontratistas será el del sector de la actividad desarrollada en la contrata o subcontrata, con independencia de su objeto social o forma jurídica, salvo que exista otro convenio sectorial aplicable conforme a lo dispuesto en el título III.</a:t>
            </a:r>
          </a:p>
          <a:p>
            <a:pPr lvl="2" algn="just"/>
            <a:r>
              <a:rPr lang="es-ES" dirty="0"/>
              <a:t>No obstante, cuando la empresa contratista o subcontratista cuente con un convenio propio, se aplicará este, en los términos que resulten del artículo 84.</a:t>
            </a:r>
          </a:p>
          <a:p>
            <a:pPr lvl="1" algn="just"/>
            <a:r>
              <a:rPr lang="es-ES" dirty="0"/>
              <a:t>Texto difícil interpretación: Parece un </a:t>
            </a:r>
            <a:r>
              <a:rPr lang="es-ES" b="1" dirty="0"/>
              <a:t>trampantojo</a:t>
            </a:r>
            <a:r>
              <a:rPr lang="es-ES" dirty="0"/>
              <a:t> normativo</a:t>
            </a:r>
          </a:p>
          <a:p>
            <a:pPr lvl="2" algn="just"/>
            <a:r>
              <a:rPr lang="es-ES" dirty="0"/>
              <a:t>¿realmente el acuerdo literal responde a un acuerdo de fondo?</a:t>
            </a:r>
          </a:p>
          <a:p>
            <a:pPr lvl="2" algn="just"/>
            <a:r>
              <a:rPr lang="es-ES" dirty="0"/>
              <a:t>Construido al revés: excepciones y regla general</a:t>
            </a:r>
          </a:p>
          <a:p>
            <a:pPr lvl="2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189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272" y="228600"/>
            <a:ext cx="8534400" cy="758952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sz="3200" u="sng" dirty="0">
                <a:solidFill>
                  <a:srgbClr val="0000FF"/>
                </a:solidFill>
              </a:rPr>
              <a:t>REGLA PRINCIPAL</a:t>
            </a:r>
          </a:p>
          <a:p>
            <a:pPr algn="just"/>
            <a:r>
              <a:rPr lang="es-ES" u="sng" dirty="0"/>
              <a:t>Prioridad del convenio empresa contratista</a:t>
            </a:r>
          </a:p>
          <a:p>
            <a:pPr lvl="1" algn="just"/>
            <a:r>
              <a:rPr lang="es-ES" dirty="0"/>
              <a:t>“No obstante, cuando la empresa contratista cuente con convenio propio, se aplicará este, en los términos que resulten del artículo 84”</a:t>
            </a:r>
          </a:p>
          <a:p>
            <a:pPr lvl="2" algn="just"/>
            <a:r>
              <a:rPr lang="es-ES" dirty="0"/>
              <a:t>Lo que parece cláusula cierre. En realidad es regla general</a:t>
            </a:r>
          </a:p>
          <a:p>
            <a:pPr lvl="2" algn="just"/>
            <a:r>
              <a:rPr lang="es-ES" dirty="0"/>
              <a:t>Convenio propio aplicable</a:t>
            </a:r>
          </a:p>
          <a:p>
            <a:pPr lvl="3" algn="just"/>
            <a:r>
              <a:rPr lang="es-ES" dirty="0"/>
              <a:t>Por ser de preferencia aplicativa ordinaria (Art. 84.1 ET)</a:t>
            </a:r>
          </a:p>
          <a:p>
            <a:pPr lvl="3" algn="just"/>
            <a:r>
              <a:rPr lang="es-ES" dirty="0"/>
              <a:t>Por ser de preferencia aplicativa especial (Art. 84.2 ET)</a:t>
            </a:r>
          </a:p>
          <a:p>
            <a:pPr lvl="4" algn="just"/>
            <a:r>
              <a:rPr lang="es-ES" dirty="0"/>
              <a:t>En este caso, solo materias 84.2 ET, resto: convenio sectorial</a:t>
            </a:r>
          </a:p>
        </p:txBody>
      </p:sp>
    </p:spTree>
    <p:extLst>
      <p:ext uri="{BB962C8B-B14F-4D97-AF65-F5344CB8AC3E}">
        <p14:creationId xmlns:p14="http://schemas.microsoft.com/office/powerpoint/2010/main" val="366201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272" y="228600"/>
            <a:ext cx="8534400" cy="758952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3200" u="sng" dirty="0">
                <a:solidFill>
                  <a:srgbClr val="0000FF"/>
                </a:solidFill>
              </a:rPr>
              <a:t>REGLA SUBSIDIARIA</a:t>
            </a:r>
          </a:p>
          <a:p>
            <a:pPr algn="just"/>
            <a:r>
              <a:rPr lang="es-ES" u="sng" dirty="0"/>
              <a:t>Aplicación convenio aplicable conforme al Título III ET</a:t>
            </a:r>
            <a:endParaRPr lang="es-ES" dirty="0"/>
          </a:p>
          <a:p>
            <a:pPr lvl="1" algn="just"/>
            <a:r>
              <a:rPr lang="es-ES" dirty="0"/>
              <a:t>“salvo que exista otro convenio sectorial aplicable conforme a lo dispuesto en el título III”.</a:t>
            </a:r>
          </a:p>
          <a:p>
            <a:pPr lvl="1" algn="just"/>
            <a:r>
              <a:rPr lang="es-ES" dirty="0"/>
              <a:t>Parece excepción a regla general, pero es la regla subsidiaria a la aplicación convenio de empresa y preferente a la supuesta regla general (actividad desarrollada)</a:t>
            </a:r>
          </a:p>
          <a:p>
            <a:pPr lvl="1" algn="just"/>
            <a:r>
              <a:rPr lang="es-ES" dirty="0"/>
              <a:t>Probablemente la indicación más enigmática de la norma. ¿A qué convenio se refiere?. Diferentes posibilidades:</a:t>
            </a:r>
          </a:p>
          <a:p>
            <a:pPr lvl="2" algn="just"/>
            <a:r>
              <a:rPr lang="es-ES" dirty="0"/>
              <a:t>A un posible convenio sectorial de actividades de subcontratación</a:t>
            </a:r>
          </a:p>
          <a:p>
            <a:pPr marL="0" indent="0" algn="just">
              <a:buNone/>
            </a:pPr>
            <a:endParaRPr lang="es-ES" u="sng" dirty="0"/>
          </a:p>
        </p:txBody>
      </p:sp>
    </p:spTree>
    <p:extLst>
      <p:ext uri="{BB962C8B-B14F-4D97-AF65-F5344CB8AC3E}">
        <p14:creationId xmlns:p14="http://schemas.microsoft.com/office/powerpoint/2010/main" val="330489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2" algn="just"/>
            <a:r>
              <a:rPr lang="es-ES" dirty="0"/>
              <a:t>Al convenio sectorial aplicable en la empresa contratista o subcontratista según la actividad principal que desarrolle. </a:t>
            </a:r>
          </a:p>
          <a:p>
            <a:pPr lvl="3" algn="just"/>
            <a:r>
              <a:rPr lang="es-ES" dirty="0"/>
              <a:t>Tesis jurisprudencial tradicional</a:t>
            </a:r>
          </a:p>
          <a:p>
            <a:pPr lvl="2" algn="just"/>
            <a:r>
              <a:rPr lang="es-ES" dirty="0"/>
              <a:t>Al convenio sectorial de la empresa contratista, si regula la actividad de la contrata.</a:t>
            </a:r>
          </a:p>
          <a:p>
            <a:pPr lvl="3" algn="just"/>
            <a:r>
              <a:rPr lang="es-ES" dirty="0"/>
              <a:t>Igual que criterio residual</a:t>
            </a:r>
          </a:p>
          <a:p>
            <a:pPr lvl="2" algn="just"/>
            <a:r>
              <a:rPr lang="es-ES" dirty="0"/>
              <a:t>Al convenio sectorial aplicable en la empresa principal que establezca una cláusula según la que tal convenio se aplica a la actividad de la contrata cuando se desarrolle en empresas a las que se les aplica el referido convenio (fenómeno denominado de “colonización” o de “cláusulas extensivas”).</a:t>
            </a:r>
          </a:p>
          <a:p>
            <a:pPr lvl="2" algn="just"/>
            <a:r>
              <a:rPr lang="es-ES" dirty="0"/>
              <a:t>Al convenio  convenio sectorial aplicable en la empresa principal que establezca una cláusula según la que se obliga a tales empresas a garantizar , en caso de que recurran a la subcontratación, la aplicación de las condiciones derivadas del convenio a las personas trabajadoras de las contratas.</a:t>
            </a:r>
          </a:p>
          <a:p>
            <a:pPr lvl="3" algn="just"/>
            <a:r>
              <a:rPr lang="es-ES" dirty="0"/>
              <a:t>STS de 12 de marzo de 2020, Rcud. 209/2018</a:t>
            </a:r>
          </a:p>
          <a:p>
            <a:pPr lvl="3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3163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FF0000"/>
                </a:solidFill>
              </a:rPr>
              <a:t>CONVENIO COLECTIVO APLICABLE A EMPRESAS CONTRATISTAS</a:t>
            </a:r>
            <a:endParaRPr lang="es-ES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sz="3500" u="sng" dirty="0">
                <a:solidFill>
                  <a:srgbClr val="0000FF"/>
                </a:solidFill>
              </a:rPr>
              <a:t>REGLA RESIDUAL </a:t>
            </a:r>
          </a:p>
          <a:p>
            <a:pPr algn="just"/>
            <a:r>
              <a:rPr lang="es-ES" u="sng" dirty="0"/>
              <a:t>“Convenio de la actividad desarrollada en la contrata o subcontrata”</a:t>
            </a:r>
            <a:endParaRPr lang="es-ES" dirty="0"/>
          </a:p>
          <a:p>
            <a:pPr lvl="1" algn="just"/>
            <a:endParaRPr lang="es-ES" dirty="0"/>
          </a:p>
          <a:p>
            <a:pPr lvl="1" algn="just"/>
            <a:r>
              <a:rPr lang="es-ES" dirty="0"/>
              <a:t>La supuesta regla general como cláusula de cierre</a:t>
            </a:r>
          </a:p>
          <a:p>
            <a:pPr lvl="1" algn="just"/>
            <a:r>
              <a:rPr lang="es-ES" dirty="0"/>
              <a:t>IMPORTANTE: Convenio actividad desarrollada en contrata</a:t>
            </a:r>
          </a:p>
          <a:p>
            <a:pPr lvl="2" algn="just"/>
            <a:r>
              <a:rPr lang="es-ES" dirty="0"/>
              <a:t>No convenio actividad empresa principal</a:t>
            </a:r>
          </a:p>
          <a:p>
            <a:pPr lvl="2" algn="just"/>
            <a:r>
              <a:rPr lang="es-ES" dirty="0"/>
              <a:t>No convenio actividad empresa contratista</a:t>
            </a:r>
          </a:p>
          <a:p>
            <a:pPr lvl="2" algn="just"/>
            <a:r>
              <a:rPr lang="es-ES" dirty="0"/>
              <a:t>No convenio actividad preponderante empresa contratista</a:t>
            </a:r>
          </a:p>
          <a:p>
            <a:pPr lvl="1" algn="just"/>
            <a:r>
              <a:rPr lang="es-ES" dirty="0"/>
              <a:t>Aunque jurisprudencia no uniforme, sino muy matizada, implica aplicación de una línea jurisprudencial concreta</a:t>
            </a:r>
          </a:p>
          <a:p>
            <a:pPr lvl="2" algn="just"/>
            <a:r>
              <a:rPr lang="es-ES" dirty="0"/>
              <a:t>STS 136/2019, de 22 de febrero, Rec. 237/2017</a:t>
            </a:r>
          </a:p>
          <a:p>
            <a:pPr lvl="2" algn="just"/>
            <a:r>
              <a:rPr lang="es-ES" dirty="0"/>
              <a:t>STS 438/2020, de 11 de junio, Rec. 9/2019</a:t>
            </a:r>
          </a:p>
          <a:p>
            <a:pPr lvl="2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5394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Cívico.thmx</Template>
  <TotalTime>85</TotalTime>
  <Words>1039</Words>
  <Application>Microsoft Office PowerPoint</Application>
  <PresentationFormat>Presentación en pantalla (4:3)</PresentationFormat>
  <Paragraphs>109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Georgia</vt:lpstr>
      <vt:lpstr>Wingdings</vt:lpstr>
      <vt:lpstr>Wingdings 2</vt:lpstr>
      <vt:lpstr>Cívico</vt:lpstr>
      <vt:lpstr>ABOGACÍA ESPAÑOLA  I ENCUENTRO NACIONAL DE ESTUDIOS Y DIÁLOGOS JURÍDICOS </vt:lpstr>
      <vt:lpstr>ESQUEMA DE LA EXPOSICIÓN</vt:lpstr>
      <vt:lpstr>CONVENIO COLECTIVO APLICABLE EN LAS EMPRESAS CONTRATISTAS</vt:lpstr>
      <vt:lpstr>CONVENIO COLECTIVO APLICABLE EN LAS EMPRESAS CONTRATISTAS</vt:lpstr>
      <vt:lpstr>CONVENIO COLECTIVO APLICABLE A EMPRESAS CONTRATISTAS</vt:lpstr>
      <vt:lpstr>CONVENIO COLECTIVO APLICABLE A EMPRESAS CONTRATISTAS</vt:lpstr>
      <vt:lpstr>CONVENIO COLECTIVO APLICABLE A EMPRESAS CONTRATISTAS</vt:lpstr>
      <vt:lpstr>CONVENIO COLECTIVO APLICABLE A EMPRESAS CONTRATISTAS</vt:lpstr>
      <vt:lpstr>CONVENIO COLECTIVO APLICABLE A EMPRESAS CONTRATISTAS</vt:lpstr>
      <vt:lpstr>CONVENIO COLECTIVO APLICABLE A EMPRESAS CONTRATISTAS</vt:lpstr>
      <vt:lpstr>CONVENIO COLECTIVO APLICABLE A EMPRESAS CONTRATISTAS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</dc:creator>
  <cp:lastModifiedBy>Angel Antonio Blasco Pellicer</cp:lastModifiedBy>
  <cp:revision>8</cp:revision>
  <cp:lastPrinted>2022-11-04T16:51:23Z</cp:lastPrinted>
  <dcterms:created xsi:type="dcterms:W3CDTF">2022-11-03T15:37:07Z</dcterms:created>
  <dcterms:modified xsi:type="dcterms:W3CDTF">2022-11-16T07:38:49Z</dcterms:modified>
</cp:coreProperties>
</file>