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9" r:id="rId2"/>
    <p:sldId id="269" r:id="rId3"/>
    <p:sldId id="270" r:id="rId4"/>
    <p:sldId id="258" r:id="rId5"/>
    <p:sldId id="280" r:id="rId6"/>
    <p:sldId id="271" r:id="rId7"/>
    <p:sldId id="272" r:id="rId8"/>
    <p:sldId id="279" r:id="rId9"/>
    <p:sldId id="273" r:id="rId10"/>
    <p:sldId id="274" r:id="rId11"/>
    <p:sldId id="275" r:id="rId12"/>
    <p:sldId id="277" r:id="rId13"/>
    <p:sldId id="278" r:id="rId14"/>
    <p:sldId id="261" r:id="rId15"/>
  </p:sldIdLst>
  <p:sldSz cx="9144000" cy="5143500" type="screen16x9"/>
  <p:notesSz cx="6858000" cy="9144000"/>
  <p:defaultText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9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358C"/>
    <a:srgbClr val="3B358B"/>
    <a:srgbClr val="1F244C"/>
    <a:srgbClr val="45B7E9"/>
    <a:srgbClr val="232A58"/>
    <a:srgbClr val="3B3489"/>
    <a:srgbClr val="3C358E"/>
    <a:srgbClr val="C0C09C"/>
    <a:srgbClr val="E6545D"/>
    <a:srgbClr val="0022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41" autoAdjust="0"/>
    <p:restoredTop sz="94674" autoAdjust="0"/>
  </p:normalViewPr>
  <p:slideViewPr>
    <p:cSldViewPr snapToObjects="1" showGuides="1">
      <p:cViewPr varScale="1">
        <p:scale>
          <a:sx n="165" d="100"/>
          <a:sy n="165" d="100"/>
        </p:scale>
        <p:origin x="824" y="184"/>
      </p:cViewPr>
      <p:guideLst>
        <p:guide orient="horz" pos="996"/>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a:prstGeom prst="rect">
            <a:avLst/>
          </a:prstGeom>
        </p:spPr>
        <p:txBody>
          <a:bodyPr/>
          <a:lstStyle/>
          <a:p>
            <a:r>
              <a:rPr lang="es-ES_tradnl"/>
              <a:t>Clic para editar título</a:t>
            </a:r>
          </a:p>
        </p:txBody>
      </p:sp>
      <p:sp>
        <p:nvSpPr>
          <p:cNvPr id="3" name="Subtítulo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p>
        </p:txBody>
      </p:sp>
      <p:sp>
        <p:nvSpPr>
          <p:cNvPr id="4" name="Marcador de fecha 3"/>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21/11/22</a:t>
            </a:fld>
            <a:endParaRPr lang="es-ES_tradnl"/>
          </a:p>
        </p:txBody>
      </p:sp>
      <p:sp>
        <p:nvSpPr>
          <p:cNvPr id="5" name="Marcador de pie de página 4"/>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a:prstGeom prst="rect">
            <a:avLst/>
          </a:prstGeom>
        </p:spPr>
        <p:txBody>
          <a:bodyPr/>
          <a:lstStyle/>
          <a:p>
            <a:r>
              <a:rPr lang="es-ES_tradnl"/>
              <a:t>Clic para editar título</a:t>
            </a:r>
          </a:p>
        </p:txBody>
      </p:sp>
      <p:sp>
        <p:nvSpPr>
          <p:cNvPr id="3" name="Marcador de texto vertical 2"/>
          <p:cNvSpPr>
            <a:spLocks noGrp="1"/>
          </p:cNvSpPr>
          <p:nvPr>
            <p:ph type="body" orient="vert" idx="1"/>
          </p:nvPr>
        </p:nvSpPr>
        <p:spPr>
          <a:xfrm>
            <a:off x="457200" y="1200151"/>
            <a:ext cx="8229600" cy="3394472"/>
          </a:xfrm>
          <a:prstGeom prst="rect">
            <a:avLst/>
          </a:prstGeo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21/11/22</a:t>
            </a:fld>
            <a:endParaRPr lang="es-ES_tradnl"/>
          </a:p>
        </p:txBody>
      </p:sp>
      <p:sp>
        <p:nvSpPr>
          <p:cNvPr id="5" name="Marcador de pie de página 4"/>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a:prstGeom prst="rect">
            <a:avLst/>
          </a:prstGeom>
        </p:spPr>
        <p:txBody>
          <a:bodyPr vert="eaVert"/>
          <a:lstStyle/>
          <a:p>
            <a:r>
              <a:rPr lang="es-ES_tradnl"/>
              <a:t>Clic para editar título</a:t>
            </a:r>
          </a:p>
        </p:txBody>
      </p:sp>
      <p:sp>
        <p:nvSpPr>
          <p:cNvPr id="3" name="Marcador de texto vertical 2"/>
          <p:cNvSpPr>
            <a:spLocks noGrp="1"/>
          </p:cNvSpPr>
          <p:nvPr>
            <p:ph type="body" orient="vert" idx="1"/>
          </p:nvPr>
        </p:nvSpPr>
        <p:spPr>
          <a:xfrm>
            <a:off x="457200" y="154781"/>
            <a:ext cx="6019800" cy="3290888"/>
          </a:xfrm>
          <a:prstGeom prst="rect">
            <a:avLst/>
          </a:prstGeo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21/11/22</a:t>
            </a:fld>
            <a:endParaRPr lang="es-ES_tradnl"/>
          </a:p>
        </p:txBody>
      </p:sp>
      <p:sp>
        <p:nvSpPr>
          <p:cNvPr id="5" name="Marcador de pie de página 4"/>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a:prstGeom prst="rect">
            <a:avLst/>
          </a:prstGeom>
        </p:spPr>
        <p:txBody>
          <a:bodyPr/>
          <a:lstStyle/>
          <a:p>
            <a:r>
              <a:rPr lang="es-ES_tradnl"/>
              <a:t>Clic para editar título</a:t>
            </a:r>
          </a:p>
        </p:txBody>
      </p:sp>
      <p:sp>
        <p:nvSpPr>
          <p:cNvPr id="3" name="Marcador de contenido 2"/>
          <p:cNvSpPr>
            <a:spLocks noGrp="1"/>
          </p:cNvSpPr>
          <p:nvPr>
            <p:ph idx="1"/>
          </p:nvPr>
        </p:nvSpPr>
        <p:spPr>
          <a:xfrm>
            <a:off x="457200" y="1200151"/>
            <a:ext cx="8229600" cy="3394472"/>
          </a:xfrm>
          <a:prstGeom prst="rect">
            <a:avLst/>
          </a:prstGeo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21/11/22</a:t>
            </a:fld>
            <a:endParaRPr lang="es-ES_tradnl"/>
          </a:p>
        </p:txBody>
      </p:sp>
      <p:sp>
        <p:nvSpPr>
          <p:cNvPr id="5" name="Marcador de pie de página 4"/>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s-ES_tradnl"/>
              <a:t>Clic para editar título</a:t>
            </a:r>
          </a:p>
        </p:txBody>
      </p:sp>
      <p:sp>
        <p:nvSpPr>
          <p:cNvPr id="3" name="Marcador de texto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21/11/22</a:t>
            </a:fld>
            <a:endParaRPr lang="es-ES_tradnl"/>
          </a:p>
        </p:txBody>
      </p:sp>
      <p:sp>
        <p:nvSpPr>
          <p:cNvPr id="5" name="Marcador de pie de página 4"/>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a:prstGeom prst="rect">
            <a:avLst/>
          </a:prstGeom>
        </p:spPr>
        <p:txBody>
          <a:bodyPr/>
          <a:lstStyle/>
          <a:p>
            <a:r>
              <a:rPr lang="es-ES_tradnl"/>
              <a:t>Clic para editar título</a:t>
            </a:r>
          </a:p>
        </p:txBody>
      </p:sp>
      <p:sp>
        <p:nvSpPr>
          <p:cNvPr id="3" name="Marcador de contenido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21/11/22</a:t>
            </a:fld>
            <a:endParaRPr lang="es-ES_tradnl"/>
          </a:p>
        </p:txBody>
      </p:sp>
      <p:sp>
        <p:nvSpPr>
          <p:cNvPr id="6" name="Marcador de pie de página 5"/>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7" name="Marcador de número de diapositiva 6"/>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a:prstGeom prst="rect">
            <a:avLst/>
          </a:prstGeom>
        </p:spPr>
        <p:txBody>
          <a:bodyPr/>
          <a:lstStyle>
            <a:lvl1pPr>
              <a:defRPr/>
            </a:lvl1pPr>
          </a:lstStyle>
          <a:p>
            <a:r>
              <a:rPr lang="es-ES_tradnl"/>
              <a:t>Clic para editar título</a:t>
            </a:r>
          </a:p>
        </p:txBody>
      </p:sp>
      <p:sp>
        <p:nvSpPr>
          <p:cNvPr id="3" name="Marcador de texto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21/11/22</a:t>
            </a:fld>
            <a:endParaRPr lang="es-ES_tradnl"/>
          </a:p>
        </p:txBody>
      </p:sp>
      <p:sp>
        <p:nvSpPr>
          <p:cNvPr id="8" name="Marcador de pie de página 7"/>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9" name="Marcador de número de diapositiva 8"/>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a:prstGeom prst="rect">
            <a:avLst/>
          </a:prstGeom>
        </p:spPr>
        <p:txBody>
          <a:bodyPr/>
          <a:lstStyle/>
          <a:p>
            <a:r>
              <a:rPr lang="es-ES_tradnl"/>
              <a:t>Clic para editar título</a:t>
            </a:r>
          </a:p>
        </p:txBody>
      </p:sp>
      <p:sp>
        <p:nvSpPr>
          <p:cNvPr id="3" name="Marcador de fecha 2"/>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21/11/22</a:t>
            </a:fld>
            <a:endParaRPr lang="es-ES_tradnl"/>
          </a:p>
        </p:txBody>
      </p:sp>
      <p:sp>
        <p:nvSpPr>
          <p:cNvPr id="4" name="Marcador de pie de página 3"/>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5" name="Marcador de número de diapositiva 4"/>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21/11/22</a:t>
            </a:fld>
            <a:endParaRPr lang="es-ES_tradnl"/>
          </a:p>
        </p:txBody>
      </p:sp>
      <p:sp>
        <p:nvSpPr>
          <p:cNvPr id="3" name="Marcador de pie de página 2"/>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4" name="Marcador de número de diapositiva 3"/>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a:prstGeom prst="rect">
            <a:avLst/>
          </a:prstGeom>
        </p:spPr>
        <p:txBody>
          <a:bodyPr anchor="b"/>
          <a:lstStyle>
            <a:lvl1pPr algn="l">
              <a:defRPr sz="2000" b="1"/>
            </a:lvl1pPr>
          </a:lstStyle>
          <a:p>
            <a:r>
              <a:rPr lang="es-ES_tradnl"/>
              <a:t>Clic para editar título</a:t>
            </a:r>
          </a:p>
        </p:txBody>
      </p:sp>
      <p:sp>
        <p:nvSpPr>
          <p:cNvPr id="3" name="Marcador de contenido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21/11/22</a:t>
            </a:fld>
            <a:endParaRPr lang="es-ES_tradnl"/>
          </a:p>
        </p:txBody>
      </p:sp>
      <p:sp>
        <p:nvSpPr>
          <p:cNvPr id="6" name="Marcador de pie de página 5"/>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7" name="Marcador de número de diapositiva 6"/>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s-ES_tradnl"/>
              <a:t>Clic para editar título</a:t>
            </a:r>
          </a:p>
        </p:txBody>
      </p:sp>
      <p:sp>
        <p:nvSpPr>
          <p:cNvPr id="3" name="Marcador de posición de imagen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21/11/22</a:t>
            </a:fld>
            <a:endParaRPr lang="es-ES_tradnl"/>
          </a:p>
        </p:txBody>
      </p:sp>
      <p:sp>
        <p:nvSpPr>
          <p:cNvPr id="6" name="Marcador de pie de página 5"/>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7" name="Marcador de número de diapositiva 6"/>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4332560" y="1425751"/>
            <a:ext cx="4648200" cy="1102519"/>
          </a:xfrm>
        </p:spPr>
        <p:txBody>
          <a:bodyPr>
            <a:normAutofit fontScale="90000"/>
          </a:bodyPr>
          <a:lstStyle/>
          <a:p>
            <a:r>
              <a:rPr lang="es-ES_tradnl" sz="2800" b="1" dirty="0">
                <a:solidFill>
                  <a:srgbClr val="232A58"/>
                </a:solidFill>
                <a:ea typeface="Open sans" panose="020B0606030504020204" pitchFamily="34" charset="0"/>
                <a:cs typeface="Open sans" panose="020B0606030504020204" pitchFamily="34" charset="0"/>
              </a:rPr>
              <a:t>Lesión cuantitativa de la legítima: acciones de protección</a:t>
            </a:r>
          </a:p>
        </p:txBody>
      </p:sp>
      <p:sp>
        <p:nvSpPr>
          <p:cNvPr id="3" name="Subtítulo 2"/>
          <p:cNvSpPr>
            <a:spLocks noGrp="1"/>
          </p:cNvSpPr>
          <p:nvPr>
            <p:ph type="subTitle" idx="1"/>
          </p:nvPr>
        </p:nvSpPr>
        <p:spPr>
          <a:xfrm>
            <a:off x="4800600" y="2520803"/>
            <a:ext cx="3729625" cy="1005274"/>
          </a:xfrm>
        </p:spPr>
        <p:txBody>
          <a:bodyPr>
            <a:noAutofit/>
          </a:bodyPr>
          <a:lstStyle/>
          <a:p>
            <a:r>
              <a:rPr lang="es-ES_tradnl" sz="1800" b="1" dirty="0">
                <a:solidFill>
                  <a:srgbClr val="3B358B"/>
                </a:solidFill>
                <a:latin typeface="+mj-lt"/>
                <a:ea typeface="Open sans" panose="020B0606030504020204" pitchFamily="34" charset="0"/>
                <a:cs typeface="Open sans" panose="020B0606030504020204" pitchFamily="34" charset="0"/>
              </a:rPr>
              <a:t>Gorka Galicia </a:t>
            </a:r>
            <a:r>
              <a:rPr lang="es-ES_tradnl" sz="1800" b="1" dirty="0" err="1">
                <a:solidFill>
                  <a:srgbClr val="3B358B"/>
                </a:solidFill>
                <a:latin typeface="+mj-lt"/>
                <a:ea typeface="Open sans" panose="020B0606030504020204" pitchFamily="34" charset="0"/>
                <a:cs typeface="Open sans" panose="020B0606030504020204" pitchFamily="34" charset="0"/>
              </a:rPr>
              <a:t>Aizpurua</a:t>
            </a:r>
            <a:endParaRPr lang="es-ES_tradnl" sz="1800" b="1" dirty="0">
              <a:solidFill>
                <a:srgbClr val="3B358B"/>
              </a:solidFill>
              <a:latin typeface="+mj-lt"/>
              <a:ea typeface="Open sans" panose="020B0606030504020204" pitchFamily="34" charset="0"/>
              <a:cs typeface="Open sans" panose="020B0606030504020204" pitchFamily="34" charset="0"/>
            </a:endParaRPr>
          </a:p>
          <a:p>
            <a:r>
              <a:rPr lang="es-ES_tradnl" sz="1800" b="1" dirty="0">
                <a:solidFill>
                  <a:srgbClr val="3B358B"/>
                </a:solidFill>
                <a:latin typeface="+mj-lt"/>
                <a:ea typeface="Open sans" panose="020B0606030504020204" pitchFamily="34" charset="0"/>
                <a:cs typeface="Open sans" panose="020B0606030504020204" pitchFamily="34" charset="0"/>
              </a:rPr>
              <a:t>Profesor TU (acreditado CU)</a:t>
            </a:r>
          </a:p>
          <a:p>
            <a:r>
              <a:rPr lang="es-ES_tradnl" sz="1800" b="1" dirty="0">
                <a:solidFill>
                  <a:srgbClr val="3B358B"/>
                </a:solidFill>
                <a:latin typeface="+mj-lt"/>
                <a:ea typeface="Open sans" panose="020B0606030504020204" pitchFamily="34" charset="0"/>
                <a:cs typeface="Open sans" panose="020B0606030504020204" pitchFamily="34" charset="0"/>
              </a:rPr>
              <a:t>UPV/EHU</a:t>
            </a:r>
          </a:p>
          <a:p>
            <a:r>
              <a:rPr lang="es-ES_tradnl" sz="1800" b="1" dirty="0">
                <a:solidFill>
                  <a:srgbClr val="3B358B"/>
                </a:solidFill>
                <a:latin typeface="+mj-lt"/>
                <a:ea typeface="Open sans" panose="020B0606030504020204" pitchFamily="34" charset="0"/>
                <a:cs typeface="Open sans" panose="020B0606030504020204" pitchFamily="34" charset="0"/>
              </a:rPr>
              <a:t>(Grupo de Investigación Consolidado GV </a:t>
            </a:r>
            <a:r>
              <a:rPr lang="es-ES_tradnl" sz="1800" b="1" i="1" dirty="0">
                <a:solidFill>
                  <a:srgbClr val="3B358B"/>
                </a:solidFill>
                <a:latin typeface="+mj-lt"/>
                <a:ea typeface="Open sans" panose="020B0606030504020204" pitchFamily="34" charset="0"/>
                <a:cs typeface="Open sans" panose="020B0606030504020204" pitchFamily="34" charset="0"/>
              </a:rPr>
              <a:t>Persona, familia y patrimonio</a:t>
            </a:r>
            <a:r>
              <a:rPr lang="es-ES_tradnl" sz="1800" b="1" dirty="0">
                <a:solidFill>
                  <a:srgbClr val="3B358B"/>
                </a:solidFill>
                <a:latin typeface="+mj-lt"/>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2930197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575728" y="987574"/>
            <a:ext cx="7391400" cy="830997"/>
          </a:xfrm>
          <a:prstGeom prst="rect">
            <a:avLst/>
          </a:prstGeom>
          <a:noFill/>
        </p:spPr>
        <p:txBody>
          <a:bodyPr wrap="square" rtlCol="0">
            <a:spAutoFit/>
          </a:bodyPr>
          <a:lstStyle/>
          <a:p>
            <a:r>
              <a:rPr lang="es-ES_tradnl" sz="2400" b="1" dirty="0">
                <a:solidFill>
                  <a:srgbClr val="3C358E"/>
                </a:solidFill>
                <a:latin typeface="+mj-lt"/>
                <a:cs typeface="Calibri"/>
              </a:rPr>
              <a:t>INTANGIBILIDAD CUANTITATIVA DE LA LEGÍTIMA EN EL CÓDIGO CIVIL</a:t>
            </a:r>
          </a:p>
        </p:txBody>
      </p:sp>
      <p:sp>
        <p:nvSpPr>
          <p:cNvPr id="10" name="CuadroTexto 9"/>
          <p:cNvSpPr txBox="1"/>
          <p:nvPr/>
        </p:nvSpPr>
        <p:spPr>
          <a:xfrm>
            <a:off x="575728" y="1995686"/>
            <a:ext cx="7706816" cy="2557623"/>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es-ES_tradnl" sz="1300" dirty="0">
                <a:ea typeface="Open sans" panose="020B0606030504020204" pitchFamily="34" charset="0"/>
                <a:cs typeface="Open sans" panose="020B0606030504020204" pitchFamily="34" charset="0"/>
              </a:rPr>
              <a:t>Acciones de protección cuantitativa: </a:t>
            </a:r>
            <a:r>
              <a:rPr lang="es-ES_tradnl" sz="1300" b="1" dirty="0">
                <a:ea typeface="Open sans" panose="020B0606030504020204" pitchFamily="34" charset="0"/>
                <a:cs typeface="Open sans" panose="020B0606030504020204" pitchFamily="34" charset="0"/>
              </a:rPr>
              <a:t>a interponer sucesivamente</a:t>
            </a:r>
            <a:r>
              <a:rPr lang="es-ES_tradnl" sz="1300" dirty="0">
                <a:ea typeface="Open sans" panose="020B0606030504020204" pitchFamily="34" charset="0"/>
                <a:cs typeface="Open sans" panose="020B0606030504020204" pitchFamily="34" charset="0"/>
              </a:rPr>
              <a:t>, no alternativamente (STS 419/2021, de 21 de junio)</a:t>
            </a:r>
          </a:p>
          <a:p>
            <a:pPr marL="285750" indent="-285750">
              <a:buFont typeface="Arial" panose="020B0604020202020204" pitchFamily="34" charset="0"/>
              <a:buChar char="•"/>
            </a:pPr>
            <a:endParaRPr lang="es-ES_tradnl" sz="1300" dirty="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s-ES_tradnl" sz="1300" dirty="0">
              <a:ea typeface="Open sans" panose="020B0606030504020204" pitchFamily="34" charset="0"/>
              <a:cs typeface="Open sans" panose="020B0606030504020204" pitchFamily="34" charset="0"/>
            </a:endParaRPr>
          </a:p>
          <a:p>
            <a:pPr marL="868363" indent="-285750">
              <a:spcAft>
                <a:spcPts val="600"/>
              </a:spcAft>
              <a:buFont typeface="Wingdings" pitchFamily="2" charset="2"/>
              <a:buChar char="Ø"/>
            </a:pPr>
            <a:r>
              <a:rPr lang="es-ES_tradnl" sz="1300" b="1" dirty="0">
                <a:ea typeface="Open sans" panose="020B0606030504020204" pitchFamily="34" charset="0"/>
                <a:cs typeface="Open sans" panose="020B0606030504020204" pitchFamily="34" charset="0"/>
              </a:rPr>
              <a:t>Acción de suplemento o complemento </a:t>
            </a:r>
            <a:r>
              <a:rPr lang="es-ES_tradnl" sz="1300" dirty="0">
                <a:ea typeface="Open sans" panose="020B0606030504020204" pitchFamily="34" charset="0"/>
                <a:cs typeface="Open sans" panose="020B0606030504020204" pitchFamily="34" charset="0"/>
              </a:rPr>
              <a:t>(art. 815): reducción de institución de heredero</a:t>
            </a:r>
          </a:p>
          <a:p>
            <a:pPr marL="582613">
              <a:spcAft>
                <a:spcPts val="600"/>
              </a:spcAft>
            </a:pPr>
            <a:endParaRPr lang="es-ES_tradnl" sz="1300" dirty="0">
              <a:ea typeface="Open sans" panose="020B0606030504020204" pitchFamily="34" charset="0"/>
              <a:cs typeface="Open sans" panose="020B0606030504020204" pitchFamily="34" charset="0"/>
            </a:endParaRPr>
          </a:p>
          <a:p>
            <a:pPr marL="868363" indent="-285750">
              <a:spcAft>
                <a:spcPts val="600"/>
              </a:spcAft>
              <a:buFont typeface="Wingdings" pitchFamily="2" charset="2"/>
              <a:buChar char="Ø"/>
            </a:pPr>
            <a:r>
              <a:rPr lang="es-ES_tradnl" sz="1300" b="1" dirty="0">
                <a:ea typeface="Open sans" panose="020B0606030504020204" pitchFamily="34" charset="0"/>
                <a:cs typeface="Open sans" panose="020B0606030504020204" pitchFamily="34" charset="0"/>
              </a:rPr>
              <a:t>Acción de reducción de legados </a:t>
            </a:r>
            <a:r>
              <a:rPr lang="es-ES_tradnl" sz="1300" dirty="0">
                <a:ea typeface="Open sans" panose="020B0606030504020204" pitchFamily="34" charset="0"/>
                <a:cs typeface="Open sans" panose="020B0606030504020204" pitchFamily="34" charset="0"/>
              </a:rPr>
              <a:t>(arts. 817 y 820)</a:t>
            </a:r>
          </a:p>
          <a:p>
            <a:pPr marL="582613">
              <a:spcAft>
                <a:spcPts val="600"/>
              </a:spcAft>
            </a:pPr>
            <a:endParaRPr lang="es-ES_tradnl" sz="1300" dirty="0">
              <a:ea typeface="Open sans" panose="020B0606030504020204" pitchFamily="34" charset="0"/>
              <a:cs typeface="Open sans" panose="020B0606030504020204" pitchFamily="34" charset="0"/>
            </a:endParaRPr>
          </a:p>
          <a:p>
            <a:pPr marL="868363" indent="-285750">
              <a:spcAft>
                <a:spcPts val="600"/>
              </a:spcAft>
              <a:buFont typeface="Wingdings" pitchFamily="2" charset="2"/>
              <a:buChar char="Ø"/>
            </a:pPr>
            <a:r>
              <a:rPr lang="es-ES_tradnl" sz="1300" b="1" dirty="0">
                <a:ea typeface="Open sans" panose="020B0606030504020204" pitchFamily="34" charset="0"/>
                <a:cs typeface="Open sans" panose="020B0606030504020204" pitchFamily="34" charset="0"/>
              </a:rPr>
              <a:t>Acción de reducción de donaciones inoficiosas </a:t>
            </a:r>
            <a:r>
              <a:rPr lang="es-ES_tradnl" sz="1300" dirty="0">
                <a:ea typeface="Open sans" panose="020B0606030504020204" pitchFamily="34" charset="0"/>
                <a:cs typeface="Open sans" panose="020B0606030504020204" pitchFamily="34" charset="0"/>
              </a:rPr>
              <a:t>(arts. 636, 651, 654 a 656 y 819)</a:t>
            </a:r>
          </a:p>
          <a:p>
            <a:pPr marL="447675"/>
            <a:endParaRPr lang="es-ES_tradnl" sz="130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19563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575728" y="987574"/>
            <a:ext cx="7391400" cy="830997"/>
          </a:xfrm>
          <a:prstGeom prst="rect">
            <a:avLst/>
          </a:prstGeom>
          <a:noFill/>
        </p:spPr>
        <p:txBody>
          <a:bodyPr wrap="square" rtlCol="0">
            <a:spAutoFit/>
          </a:bodyPr>
          <a:lstStyle/>
          <a:p>
            <a:r>
              <a:rPr lang="es-ES_tradnl" sz="2400" b="1" dirty="0">
                <a:solidFill>
                  <a:srgbClr val="3C358E"/>
                </a:solidFill>
                <a:latin typeface="+mj-lt"/>
                <a:cs typeface="Calibri"/>
              </a:rPr>
              <a:t>INTANGIBILIDAD CUANTITATIVA DE LA LEGÍTIMA EN EL CÓDIGO CIVIL</a:t>
            </a:r>
          </a:p>
        </p:txBody>
      </p:sp>
      <p:sp>
        <p:nvSpPr>
          <p:cNvPr id="10" name="CuadroTexto 9"/>
          <p:cNvSpPr txBox="1"/>
          <p:nvPr/>
        </p:nvSpPr>
        <p:spPr>
          <a:xfrm>
            <a:off x="575728" y="1923678"/>
            <a:ext cx="8172736" cy="3341812"/>
          </a:xfrm>
          <a:prstGeom prst="rect">
            <a:avLst/>
          </a:prstGeom>
          <a:noFill/>
        </p:spPr>
        <p:txBody>
          <a:bodyPr wrap="square" rtlCol="0">
            <a:spAutoFit/>
          </a:bodyPr>
          <a:lstStyle/>
          <a:p>
            <a:pPr marL="285750" indent="-285750">
              <a:buFont typeface="Arial" panose="020B0604020202020204" pitchFamily="34" charset="0"/>
              <a:buChar char="•"/>
            </a:pPr>
            <a:r>
              <a:rPr lang="es-ES_tradnl" sz="1300" dirty="0">
                <a:ea typeface="Open sans" panose="020B0606030504020204" pitchFamily="34" charset="0"/>
                <a:cs typeface="Open sans" panose="020B0606030504020204" pitchFamily="34" charset="0"/>
              </a:rPr>
              <a:t>Acciones de protección cuantitativa: </a:t>
            </a:r>
            <a:r>
              <a:rPr lang="es-ES_tradnl" sz="1300" b="1" dirty="0">
                <a:ea typeface="Open sans" panose="020B0606030504020204" pitchFamily="34" charset="0"/>
                <a:cs typeface="Open sans" panose="020B0606030504020204" pitchFamily="34" charset="0"/>
              </a:rPr>
              <a:t>¿plazos de prescripción/caducidad?</a:t>
            </a:r>
          </a:p>
          <a:p>
            <a:pPr marL="285750" indent="-285750">
              <a:buFont typeface="Arial" panose="020B0604020202020204" pitchFamily="34" charset="0"/>
              <a:buChar char="•"/>
            </a:pPr>
            <a:endParaRPr lang="es-ES_tradnl" sz="1300" dirty="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s-ES_tradnl" sz="1300" dirty="0">
              <a:ea typeface="Open sans" panose="020B0606030504020204" pitchFamily="34" charset="0"/>
              <a:cs typeface="Open sans" panose="020B0606030504020204" pitchFamily="34" charset="0"/>
            </a:endParaRPr>
          </a:p>
          <a:p>
            <a:pPr marL="868363" indent="-285750">
              <a:lnSpc>
                <a:spcPct val="120000"/>
              </a:lnSpc>
              <a:spcAft>
                <a:spcPts val="600"/>
              </a:spcAft>
              <a:buFont typeface="Wingdings" pitchFamily="2" charset="2"/>
              <a:buChar char="Ø"/>
            </a:pPr>
            <a:r>
              <a:rPr lang="es-ES_tradnl" sz="1300" dirty="0">
                <a:ea typeface="Open sans" panose="020B0606030504020204" pitchFamily="34" charset="0"/>
                <a:cs typeface="Open sans" panose="020B0606030504020204" pitchFamily="34" charset="0"/>
              </a:rPr>
              <a:t>Acción de suplemento o complemento: </a:t>
            </a:r>
            <a:r>
              <a:rPr lang="es-ES_tradnl" sz="1300" b="1" dirty="0">
                <a:ea typeface="Open sans" panose="020B0606030504020204" pitchFamily="34" charset="0"/>
                <a:cs typeface="Open sans" panose="020B0606030504020204" pitchFamily="34" charset="0"/>
              </a:rPr>
              <a:t>plazo de 30 años según STS (plenaria) 838/2013, de 10 de junio</a:t>
            </a:r>
            <a:r>
              <a:rPr lang="es-ES_tradnl" sz="1300" dirty="0">
                <a:ea typeface="Open sans" panose="020B0606030504020204" pitchFamily="34" charset="0"/>
                <a:cs typeface="Open sans" panose="020B0606030504020204" pitchFamily="34" charset="0"/>
              </a:rPr>
              <a:t> (ECLI:ES:TS:2014:5816) - ¿por analogía con </a:t>
            </a:r>
            <a:r>
              <a:rPr lang="es-ES_tradnl" sz="1300" i="1" dirty="0" err="1">
                <a:ea typeface="Open sans" panose="020B0606030504020204" pitchFamily="34" charset="0"/>
                <a:cs typeface="Open sans" panose="020B0606030504020204" pitchFamily="34" charset="0"/>
              </a:rPr>
              <a:t>actio</a:t>
            </a:r>
            <a:r>
              <a:rPr lang="es-ES_tradnl" sz="1300" i="1" dirty="0">
                <a:ea typeface="Open sans" panose="020B0606030504020204" pitchFamily="34" charset="0"/>
                <a:cs typeface="Open sans" panose="020B0606030504020204" pitchFamily="34" charset="0"/>
              </a:rPr>
              <a:t> </a:t>
            </a:r>
            <a:r>
              <a:rPr lang="es-ES_tradnl" sz="1300" i="1" dirty="0" err="1">
                <a:ea typeface="Open sans" panose="020B0606030504020204" pitchFamily="34" charset="0"/>
                <a:cs typeface="Open sans" panose="020B0606030504020204" pitchFamily="34" charset="0"/>
              </a:rPr>
              <a:t>petitio</a:t>
            </a:r>
            <a:r>
              <a:rPr lang="es-ES_tradnl" sz="1300" i="1" dirty="0">
                <a:ea typeface="Open sans" panose="020B0606030504020204" pitchFamily="34" charset="0"/>
                <a:cs typeface="Open sans" panose="020B0606030504020204" pitchFamily="34" charset="0"/>
              </a:rPr>
              <a:t> </a:t>
            </a:r>
            <a:r>
              <a:rPr lang="es-ES_tradnl" sz="1300" i="1" dirty="0" err="1">
                <a:ea typeface="Open sans" panose="020B0606030504020204" pitchFamily="34" charset="0"/>
                <a:cs typeface="Open sans" panose="020B0606030504020204" pitchFamily="34" charset="0"/>
              </a:rPr>
              <a:t>hereditatis</a:t>
            </a:r>
            <a:r>
              <a:rPr lang="es-ES_tradnl" sz="1300" dirty="0">
                <a:ea typeface="Open sans" panose="020B0606030504020204" pitchFamily="34" charset="0"/>
                <a:cs typeface="Open sans" panose="020B0606030504020204" pitchFamily="34" charset="0"/>
              </a:rPr>
              <a:t>?</a:t>
            </a:r>
          </a:p>
          <a:p>
            <a:pPr marL="582613">
              <a:spcAft>
                <a:spcPts val="600"/>
              </a:spcAft>
            </a:pPr>
            <a:endParaRPr lang="es-ES_tradnl" sz="1300" dirty="0">
              <a:ea typeface="Open sans" panose="020B0606030504020204" pitchFamily="34" charset="0"/>
              <a:cs typeface="Open sans" panose="020B0606030504020204" pitchFamily="34" charset="0"/>
            </a:endParaRPr>
          </a:p>
          <a:p>
            <a:pPr marL="868363" indent="-285750">
              <a:spcAft>
                <a:spcPts val="600"/>
              </a:spcAft>
              <a:buFont typeface="Wingdings" pitchFamily="2" charset="2"/>
              <a:buChar char="Ø"/>
            </a:pPr>
            <a:r>
              <a:rPr lang="es-ES_tradnl" sz="1300" dirty="0">
                <a:ea typeface="Open sans" panose="020B0606030504020204" pitchFamily="34" charset="0"/>
                <a:cs typeface="Open sans" panose="020B0606030504020204" pitchFamily="34" charset="0"/>
              </a:rPr>
              <a:t>Acción de reducción de legados: </a:t>
            </a:r>
            <a:r>
              <a:rPr lang="es-ES_tradnl" sz="1300" b="1" dirty="0">
                <a:ea typeface="Open sans" panose="020B0606030504020204" pitchFamily="34" charset="0"/>
                <a:cs typeface="Open sans" panose="020B0606030504020204" pitchFamily="34" charset="0"/>
              </a:rPr>
              <a:t>¿como acción de suplemento (en tanto no se hayan entregado)?</a:t>
            </a:r>
          </a:p>
          <a:p>
            <a:pPr marL="582613">
              <a:spcAft>
                <a:spcPts val="600"/>
              </a:spcAft>
            </a:pPr>
            <a:endParaRPr lang="es-ES_tradnl" sz="1300" dirty="0">
              <a:ea typeface="Open sans" panose="020B0606030504020204" pitchFamily="34" charset="0"/>
              <a:cs typeface="Open sans" panose="020B0606030504020204" pitchFamily="34" charset="0"/>
            </a:endParaRPr>
          </a:p>
          <a:p>
            <a:pPr marL="868363" indent="-285750" algn="just">
              <a:lnSpc>
                <a:spcPct val="120000"/>
              </a:lnSpc>
              <a:spcAft>
                <a:spcPts val="600"/>
              </a:spcAft>
              <a:buFont typeface="Wingdings" pitchFamily="2" charset="2"/>
              <a:buChar char="Ø"/>
            </a:pPr>
            <a:r>
              <a:rPr lang="es-ES_tradnl" sz="1300" dirty="0">
                <a:ea typeface="Open sans" panose="020B0606030504020204" pitchFamily="34" charset="0"/>
                <a:cs typeface="Open sans" panose="020B0606030504020204" pitchFamily="34" charset="0"/>
              </a:rPr>
              <a:t>Acción de reducción de donaciones inoficiosas: por analogía, el de caducidad de </a:t>
            </a:r>
            <a:r>
              <a:rPr lang="es-ES_tradnl" sz="1300" b="1" dirty="0">
                <a:ea typeface="Open sans" panose="020B0606030504020204" pitchFamily="34" charset="0"/>
                <a:cs typeface="Open sans" panose="020B0606030504020204" pitchFamily="34" charset="0"/>
              </a:rPr>
              <a:t>5 años previsto en el art. 646 </a:t>
            </a:r>
            <a:r>
              <a:rPr lang="es-ES_tradnl" sz="1300" dirty="0">
                <a:ea typeface="Open sans" panose="020B0606030504020204" pitchFamily="34" charset="0"/>
                <a:cs typeface="Open sans" panose="020B0606030504020204" pitchFamily="34" charset="0"/>
              </a:rPr>
              <a:t>para la acción de revocación de las donaciones por supervivencia o superveniencia de hijos, </a:t>
            </a:r>
            <a:r>
              <a:rPr lang="es-ES_tradnl" sz="1300" b="1" dirty="0">
                <a:ea typeface="Open sans" panose="020B0606030504020204" pitchFamily="34" charset="0"/>
                <a:cs typeface="Open sans" panose="020B0606030504020204" pitchFamily="34" charset="0"/>
              </a:rPr>
              <a:t>según SSTS 419/2021, de 21 de junio (ECLI:ES:TS:2021:2367), 4 de marzo de 1999 (RJ 1999/1401) y 12 de julio de 1984 (RJ 1984/3944)</a:t>
            </a:r>
            <a:r>
              <a:rPr lang="es-ES_tradnl" sz="1300" dirty="0">
                <a:ea typeface="Open sans" panose="020B0606030504020204" pitchFamily="34" charset="0"/>
                <a:cs typeface="Open sans" panose="020B0606030504020204" pitchFamily="34" charset="0"/>
              </a:rPr>
              <a:t>.</a:t>
            </a:r>
            <a:endParaRPr lang="es-ES_tradnl" sz="1300" b="1" dirty="0">
              <a:ea typeface="Open sans" panose="020B0606030504020204" pitchFamily="34" charset="0"/>
              <a:cs typeface="Open sans" panose="020B0606030504020204" pitchFamily="34" charset="0"/>
            </a:endParaRPr>
          </a:p>
          <a:p>
            <a:pPr marL="1266825" indent="-285750">
              <a:lnSpc>
                <a:spcPct val="120000"/>
              </a:lnSpc>
              <a:spcAft>
                <a:spcPts val="600"/>
              </a:spcAft>
              <a:buFont typeface="Courier New" panose="02070309020205020404" pitchFamily="49" charset="0"/>
              <a:buChar char="o"/>
            </a:pPr>
            <a:endParaRPr lang="es-ES_tradnl" sz="130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34684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543950" y="915566"/>
            <a:ext cx="7391400" cy="830997"/>
          </a:xfrm>
          <a:prstGeom prst="rect">
            <a:avLst/>
          </a:prstGeom>
          <a:noFill/>
        </p:spPr>
        <p:txBody>
          <a:bodyPr wrap="square" rtlCol="0">
            <a:spAutoFit/>
          </a:bodyPr>
          <a:lstStyle/>
          <a:p>
            <a:r>
              <a:rPr lang="es-ES_tradnl" sz="2400" b="1" dirty="0">
                <a:solidFill>
                  <a:srgbClr val="3C358E"/>
                </a:solidFill>
                <a:latin typeface="+mj-lt"/>
                <a:cs typeface="Calibri"/>
              </a:rPr>
              <a:t>INTANGIBILIDAD CUANTITATIVA DE LA LEGÍTIMA EN EL CÓDIGO CIVIL</a:t>
            </a:r>
          </a:p>
        </p:txBody>
      </p:sp>
      <p:sp>
        <p:nvSpPr>
          <p:cNvPr id="10" name="CuadroTexto 9"/>
          <p:cNvSpPr txBox="1"/>
          <p:nvPr/>
        </p:nvSpPr>
        <p:spPr>
          <a:xfrm>
            <a:off x="543950" y="1726319"/>
            <a:ext cx="8348530" cy="4015843"/>
          </a:xfrm>
          <a:prstGeom prst="rect">
            <a:avLst/>
          </a:prstGeom>
          <a:noFill/>
        </p:spPr>
        <p:txBody>
          <a:bodyPr wrap="square" rtlCol="0">
            <a:spAutoFit/>
          </a:bodyPr>
          <a:lstStyle/>
          <a:p>
            <a:pPr marL="285750" indent="-285750">
              <a:buFont typeface="Arial" panose="020B0604020202020204" pitchFamily="34" charset="0"/>
              <a:buChar char="•"/>
            </a:pPr>
            <a:r>
              <a:rPr lang="es-ES_tradnl" sz="1300" dirty="0">
                <a:ea typeface="Open sans" panose="020B0606030504020204" pitchFamily="34" charset="0"/>
                <a:cs typeface="Open sans" panose="020B0606030504020204" pitchFamily="34" charset="0"/>
              </a:rPr>
              <a:t>Acciones de protección cuantitativa: </a:t>
            </a:r>
            <a:r>
              <a:rPr lang="es-ES_tradnl" sz="1300" b="1" dirty="0">
                <a:ea typeface="Open sans" panose="020B0606030504020204" pitchFamily="34" charset="0"/>
                <a:cs typeface="Open sans" panose="020B0606030504020204" pitchFamily="34" charset="0"/>
              </a:rPr>
              <a:t>¿</a:t>
            </a:r>
            <a:r>
              <a:rPr lang="es-ES_tradnl" sz="1300" b="1" i="1" dirty="0" err="1">
                <a:ea typeface="Open sans" panose="020B0606030504020204" pitchFamily="34" charset="0"/>
                <a:cs typeface="Open sans" panose="020B0606030504020204" pitchFamily="34" charset="0"/>
              </a:rPr>
              <a:t>dies</a:t>
            </a:r>
            <a:r>
              <a:rPr lang="es-ES_tradnl" sz="1300" b="1" i="1" dirty="0">
                <a:ea typeface="Open sans" panose="020B0606030504020204" pitchFamily="34" charset="0"/>
                <a:cs typeface="Open sans" panose="020B0606030504020204" pitchFamily="34" charset="0"/>
              </a:rPr>
              <a:t> a quo</a:t>
            </a:r>
            <a:r>
              <a:rPr lang="es-ES_tradnl" sz="1300" b="1" dirty="0">
                <a:ea typeface="Open sans" panose="020B0606030504020204" pitchFamily="34" charset="0"/>
                <a:cs typeface="Open sans" panose="020B0606030504020204" pitchFamily="34" charset="0"/>
              </a:rPr>
              <a:t>?</a:t>
            </a:r>
          </a:p>
          <a:p>
            <a:pPr marL="285750" indent="-285750">
              <a:buFont typeface="Arial" panose="020B0604020202020204" pitchFamily="34" charset="0"/>
              <a:buChar char="•"/>
            </a:pPr>
            <a:endParaRPr lang="es-ES_tradnl" sz="1300" dirty="0">
              <a:ea typeface="Open sans" panose="020B0606030504020204" pitchFamily="34" charset="0"/>
              <a:cs typeface="Open sans" panose="020B0606030504020204" pitchFamily="34" charset="0"/>
            </a:endParaRPr>
          </a:p>
          <a:p>
            <a:endParaRPr lang="es-ES_tradnl" sz="1300" dirty="0">
              <a:ea typeface="Open sans" panose="020B0606030504020204" pitchFamily="34" charset="0"/>
              <a:cs typeface="Open sans" panose="020B0606030504020204" pitchFamily="34" charset="0"/>
            </a:endParaRPr>
          </a:p>
          <a:p>
            <a:pPr marL="868363" indent="-285750">
              <a:lnSpc>
                <a:spcPct val="120000"/>
              </a:lnSpc>
              <a:spcAft>
                <a:spcPts val="600"/>
              </a:spcAft>
              <a:buFont typeface="Wingdings" pitchFamily="2" charset="2"/>
              <a:buChar char="Ø"/>
            </a:pPr>
            <a:r>
              <a:rPr lang="es-ES_tradnl" sz="1300" dirty="0">
                <a:ea typeface="Open sans" panose="020B0606030504020204" pitchFamily="34" charset="0"/>
                <a:cs typeface="Open sans" panose="020B0606030504020204" pitchFamily="34" charset="0"/>
              </a:rPr>
              <a:t>SSTS citadas: </a:t>
            </a:r>
            <a:r>
              <a:rPr lang="es-ES_tradnl" sz="1300" b="1" dirty="0">
                <a:ea typeface="Open sans" panose="020B0606030504020204" pitchFamily="34" charset="0"/>
                <a:cs typeface="Open sans" panose="020B0606030504020204" pitchFamily="34" charset="0"/>
              </a:rPr>
              <a:t>apertura de la sucesión </a:t>
            </a:r>
            <a:r>
              <a:rPr lang="es-ES_tradnl" sz="1300" dirty="0">
                <a:ea typeface="Open sans" panose="020B0606030504020204" pitchFamily="34" charset="0"/>
                <a:cs typeface="Open sans" panose="020B0606030504020204" pitchFamily="34" charset="0"/>
              </a:rPr>
              <a:t>(también para reducción de donaciones inoficiosas)</a:t>
            </a:r>
          </a:p>
          <a:p>
            <a:pPr marL="582613">
              <a:spcAft>
                <a:spcPts val="600"/>
              </a:spcAft>
            </a:pPr>
            <a:endParaRPr lang="es-ES_tradnl" sz="1300" dirty="0">
              <a:ea typeface="Open sans" panose="020B0606030504020204" pitchFamily="34" charset="0"/>
              <a:cs typeface="Open sans" panose="020B0606030504020204" pitchFamily="34" charset="0"/>
            </a:endParaRPr>
          </a:p>
          <a:p>
            <a:pPr marL="868363" indent="-285750">
              <a:lnSpc>
                <a:spcPct val="120000"/>
              </a:lnSpc>
              <a:spcAft>
                <a:spcPts val="600"/>
              </a:spcAft>
              <a:buFont typeface="Wingdings" pitchFamily="2" charset="2"/>
              <a:buChar char="Ø"/>
            </a:pPr>
            <a:r>
              <a:rPr lang="es-ES_tradnl" sz="1300" dirty="0">
                <a:ea typeface="Open sans" panose="020B0606030504020204" pitchFamily="34" charset="0"/>
                <a:cs typeface="Open sans" panose="020B0606030504020204" pitchFamily="34" charset="0"/>
              </a:rPr>
              <a:t>Sin embargo, este criterio </a:t>
            </a:r>
            <a:r>
              <a:rPr lang="es-ES_tradnl" sz="1300" b="1" dirty="0">
                <a:ea typeface="Open sans" panose="020B0606030504020204" pitchFamily="34" charset="0"/>
                <a:cs typeface="Open sans" panose="020B0606030504020204" pitchFamily="34" charset="0"/>
              </a:rPr>
              <a:t>es contradictorio con:</a:t>
            </a:r>
          </a:p>
          <a:p>
            <a:pPr marL="1131888" indent="-285750" algn="just">
              <a:lnSpc>
                <a:spcPct val="120000"/>
              </a:lnSpc>
              <a:spcAft>
                <a:spcPts val="600"/>
              </a:spcAft>
              <a:buFontTx/>
              <a:buChar char="-"/>
            </a:pPr>
            <a:r>
              <a:rPr lang="es-ES_tradnl" sz="1300" dirty="0">
                <a:ea typeface="Open sans" panose="020B0606030504020204" pitchFamily="34" charset="0"/>
                <a:cs typeface="Open sans" panose="020B0606030504020204" pitchFamily="34" charset="0"/>
              </a:rPr>
              <a:t>Aplicación del criterio de los arts. 847 y 1045 CC para fijar el valor de los bienes relictos y de las donaciones a efectos de cómputo o cálculo de la legítima (</a:t>
            </a:r>
            <a:r>
              <a:rPr lang="es-ES_tradnl" sz="1300" b="1" dirty="0">
                <a:ea typeface="Open sans" panose="020B0606030504020204" pitchFamily="34" charset="0"/>
                <a:cs typeface="Open sans" panose="020B0606030504020204" pitchFamily="34" charset="0"/>
              </a:rPr>
              <a:t>ha de estarse al que tengan al tiempo de partir</a:t>
            </a:r>
            <a:r>
              <a:rPr lang="es-ES_tradnl" sz="1300" dirty="0">
                <a:ea typeface="Open sans" panose="020B0606030504020204" pitchFamily="34" charset="0"/>
                <a:cs typeface="Open sans" panose="020B0606030504020204" pitchFamily="34" charset="0"/>
              </a:rPr>
              <a:t>).</a:t>
            </a:r>
          </a:p>
          <a:p>
            <a:pPr marL="1131888" indent="-285750">
              <a:lnSpc>
                <a:spcPct val="120000"/>
              </a:lnSpc>
              <a:spcAft>
                <a:spcPts val="600"/>
              </a:spcAft>
              <a:buFontTx/>
              <a:buChar char="-"/>
            </a:pPr>
            <a:r>
              <a:rPr lang="es-ES_tradnl" sz="1300" dirty="0">
                <a:ea typeface="Open sans" panose="020B0606030504020204" pitchFamily="34" charset="0"/>
                <a:cs typeface="Open sans" panose="020B0606030504020204" pitchFamily="34" charset="0"/>
              </a:rPr>
              <a:t>Doctrina de las SSTS de 8 de marzo de 1989 (RJ 1989/2023) y 11 de octubre de 2005 (RJ 2005/7237):</a:t>
            </a:r>
          </a:p>
          <a:p>
            <a:pPr marL="1333500" algn="just">
              <a:lnSpc>
                <a:spcPct val="120000"/>
              </a:lnSpc>
              <a:spcAft>
                <a:spcPts val="600"/>
              </a:spcAft>
            </a:pPr>
            <a:r>
              <a:rPr lang="es-ES_tradnl" sz="1300" dirty="0">
                <a:ea typeface="Open sans" panose="020B0606030504020204" pitchFamily="34" charset="0"/>
                <a:cs typeface="Open sans" panose="020B0606030504020204" pitchFamily="34" charset="0"/>
              </a:rPr>
              <a:t>“</a:t>
            </a:r>
            <a:r>
              <a:rPr lang="es-ES_tradnl" sz="1300" i="1" u="sng" dirty="0">
                <a:ea typeface="Open sans" panose="020B0606030504020204" pitchFamily="34" charset="0"/>
                <a:cs typeface="Open sans" panose="020B0606030504020204" pitchFamily="34" charset="0"/>
              </a:rPr>
              <a:t>no es ontológica ni jurídicamente posible pedir el complemento de legítima</a:t>
            </a:r>
            <a:r>
              <a:rPr lang="es-ES_tradnl" sz="1300" dirty="0">
                <a:ea typeface="Open sans" panose="020B0606030504020204" pitchFamily="34" charset="0"/>
                <a:cs typeface="Open sans" panose="020B0606030504020204" pitchFamily="34" charset="0"/>
              </a:rPr>
              <a:t>”, ni la reducción de las disposiciones gratuitas otorgadas por el causante, sin antes conocer el montante de la legítima conforme al art. 818 CC, “</a:t>
            </a:r>
            <a:r>
              <a:rPr lang="es-ES_tradnl" sz="1300" i="1" u="sng" dirty="0">
                <a:ea typeface="Open sans" panose="020B0606030504020204" pitchFamily="34" charset="0"/>
                <a:cs typeface="Open sans" panose="020B0606030504020204" pitchFamily="34" charset="0"/>
              </a:rPr>
              <a:t>lo que presupone la práctica de las pertinentes operaciones particionales</a:t>
            </a:r>
            <a:r>
              <a:rPr lang="es-ES_tradnl" sz="1300" dirty="0">
                <a:ea typeface="Open sans" panose="020B0606030504020204" pitchFamily="34" charset="0"/>
                <a:cs typeface="Open sans" panose="020B0606030504020204" pitchFamily="34" charset="0"/>
              </a:rPr>
              <a:t>”.</a:t>
            </a:r>
          </a:p>
          <a:p>
            <a:pPr marL="582613">
              <a:spcAft>
                <a:spcPts val="600"/>
              </a:spcAft>
            </a:pPr>
            <a:endParaRPr lang="es-ES_tradnl" sz="1300" dirty="0">
              <a:ea typeface="Open sans" panose="020B0606030504020204" pitchFamily="34" charset="0"/>
              <a:cs typeface="Open sans" panose="020B0606030504020204" pitchFamily="34" charset="0"/>
            </a:endParaRPr>
          </a:p>
          <a:p>
            <a:pPr marL="1266825" indent="-285750">
              <a:lnSpc>
                <a:spcPct val="120000"/>
              </a:lnSpc>
              <a:spcAft>
                <a:spcPts val="600"/>
              </a:spcAft>
              <a:buFont typeface="Courier New" panose="02070309020205020404" pitchFamily="49" charset="0"/>
              <a:buChar char="o"/>
            </a:pPr>
            <a:endParaRPr lang="es-ES_tradnl" sz="130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10460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575728" y="987574"/>
            <a:ext cx="7391400" cy="830997"/>
          </a:xfrm>
          <a:prstGeom prst="rect">
            <a:avLst/>
          </a:prstGeom>
          <a:noFill/>
        </p:spPr>
        <p:txBody>
          <a:bodyPr wrap="square" rtlCol="0">
            <a:spAutoFit/>
          </a:bodyPr>
          <a:lstStyle/>
          <a:p>
            <a:r>
              <a:rPr lang="es-ES_tradnl" sz="2400" b="1" dirty="0">
                <a:solidFill>
                  <a:srgbClr val="3C358E"/>
                </a:solidFill>
                <a:latin typeface="+mj-lt"/>
                <a:cs typeface="Calibri"/>
              </a:rPr>
              <a:t>INTANGIBILIDAD CUANTITATIVA DE LA LEGÍTIMA EN EL CÓDIGO CIVIL</a:t>
            </a:r>
          </a:p>
        </p:txBody>
      </p:sp>
      <p:sp>
        <p:nvSpPr>
          <p:cNvPr id="10" name="CuadroTexto 9"/>
          <p:cNvSpPr txBox="1"/>
          <p:nvPr/>
        </p:nvSpPr>
        <p:spPr>
          <a:xfrm>
            <a:off x="543419" y="1851670"/>
            <a:ext cx="8316752" cy="2981714"/>
          </a:xfrm>
          <a:prstGeom prst="rect">
            <a:avLst/>
          </a:prstGeom>
          <a:noFill/>
        </p:spPr>
        <p:txBody>
          <a:bodyPr wrap="square" rtlCol="0">
            <a:spAutoFit/>
          </a:bodyPr>
          <a:lstStyle/>
          <a:p>
            <a:pPr marL="285750" indent="-285750">
              <a:buFont typeface="Arial" panose="020B0604020202020204" pitchFamily="34" charset="0"/>
              <a:buChar char="•"/>
            </a:pPr>
            <a:r>
              <a:rPr lang="es-ES_tradnl" sz="1300" dirty="0">
                <a:ea typeface="Open sans" panose="020B0606030504020204" pitchFamily="34" charset="0"/>
                <a:cs typeface="Open sans" panose="020B0606030504020204" pitchFamily="34" charset="0"/>
              </a:rPr>
              <a:t>Acciones de protección cuantitativa: </a:t>
            </a:r>
            <a:r>
              <a:rPr lang="es-ES_tradnl" sz="1300" b="1" dirty="0">
                <a:ea typeface="Open sans" panose="020B0606030504020204" pitchFamily="34" charset="0"/>
                <a:cs typeface="Open sans" panose="020B0606030504020204" pitchFamily="34" charset="0"/>
              </a:rPr>
              <a:t>¿</a:t>
            </a:r>
            <a:r>
              <a:rPr lang="es-ES_tradnl" sz="1300" b="1" i="1" dirty="0" err="1">
                <a:ea typeface="Open sans" panose="020B0606030504020204" pitchFamily="34" charset="0"/>
                <a:cs typeface="Open sans" panose="020B0606030504020204" pitchFamily="34" charset="0"/>
              </a:rPr>
              <a:t>dies</a:t>
            </a:r>
            <a:r>
              <a:rPr lang="es-ES_tradnl" sz="1300" b="1" i="1" dirty="0">
                <a:ea typeface="Open sans" panose="020B0606030504020204" pitchFamily="34" charset="0"/>
                <a:cs typeface="Open sans" panose="020B0606030504020204" pitchFamily="34" charset="0"/>
              </a:rPr>
              <a:t> a quo</a:t>
            </a:r>
            <a:r>
              <a:rPr lang="es-ES_tradnl" sz="1300" b="1" dirty="0">
                <a:ea typeface="Open sans" panose="020B0606030504020204" pitchFamily="34" charset="0"/>
                <a:cs typeface="Open sans" panose="020B0606030504020204" pitchFamily="34" charset="0"/>
              </a:rPr>
              <a:t>?</a:t>
            </a:r>
          </a:p>
          <a:p>
            <a:endParaRPr lang="es-ES_tradnl" sz="1300" dirty="0">
              <a:ea typeface="Open sans" panose="020B0606030504020204" pitchFamily="34" charset="0"/>
              <a:cs typeface="Open sans" panose="020B0606030504020204" pitchFamily="34" charset="0"/>
            </a:endParaRPr>
          </a:p>
          <a:p>
            <a:pPr marL="868363" indent="-285750">
              <a:lnSpc>
                <a:spcPct val="120000"/>
              </a:lnSpc>
              <a:spcAft>
                <a:spcPts val="600"/>
              </a:spcAft>
              <a:buFont typeface="Wingdings" pitchFamily="2" charset="2"/>
              <a:buChar char="Ø"/>
            </a:pPr>
            <a:r>
              <a:rPr lang="es-ES_tradnl" sz="1300" dirty="0">
                <a:ea typeface="Open sans" panose="020B0606030504020204" pitchFamily="34" charset="0"/>
                <a:cs typeface="Open sans" panose="020B0606030504020204" pitchFamily="34" charset="0"/>
              </a:rPr>
              <a:t>Conclusión: </a:t>
            </a:r>
            <a:r>
              <a:rPr lang="es-ES_tradnl" sz="1300" b="1" dirty="0">
                <a:ea typeface="Open sans" panose="020B0606030504020204" pitchFamily="34" charset="0"/>
                <a:cs typeface="Open sans" panose="020B0606030504020204" pitchFamily="34" charset="0"/>
              </a:rPr>
              <a:t>el </a:t>
            </a:r>
            <a:r>
              <a:rPr lang="es-ES_tradnl" sz="1300" b="1" i="1" dirty="0" err="1">
                <a:ea typeface="Open sans" panose="020B0606030504020204" pitchFamily="34" charset="0"/>
                <a:cs typeface="Open sans" panose="020B0606030504020204" pitchFamily="34" charset="0"/>
              </a:rPr>
              <a:t>dies</a:t>
            </a:r>
            <a:r>
              <a:rPr lang="es-ES_tradnl" sz="1300" b="1" i="1" dirty="0">
                <a:ea typeface="Open sans" panose="020B0606030504020204" pitchFamily="34" charset="0"/>
                <a:cs typeface="Open sans" panose="020B0606030504020204" pitchFamily="34" charset="0"/>
              </a:rPr>
              <a:t> a quo </a:t>
            </a:r>
            <a:r>
              <a:rPr lang="es-ES_tradnl" sz="1300" b="1" dirty="0">
                <a:ea typeface="Open sans" panose="020B0606030504020204" pitchFamily="34" charset="0"/>
                <a:cs typeface="Open sans" panose="020B0606030504020204" pitchFamily="34" charset="0"/>
              </a:rPr>
              <a:t>debe serlo el de la práctica de la partición </a:t>
            </a:r>
            <a:r>
              <a:rPr lang="es-ES_tradnl" sz="1300" dirty="0">
                <a:ea typeface="Open sans" panose="020B0606030504020204" pitchFamily="34" charset="0"/>
                <a:cs typeface="Open sans" panose="020B0606030504020204" pitchFamily="34" charset="0"/>
              </a:rPr>
              <a:t>(también para reducción de donaciones inoficiosas):</a:t>
            </a:r>
          </a:p>
          <a:p>
            <a:pPr marL="981075" indent="242888">
              <a:lnSpc>
                <a:spcPct val="120000"/>
              </a:lnSpc>
              <a:spcAft>
                <a:spcPts val="600"/>
              </a:spcAft>
            </a:pPr>
            <a:r>
              <a:rPr lang="es-ES_tradnl" sz="1300" b="1" dirty="0">
                <a:ea typeface="Open sans" panose="020B0606030504020204" pitchFamily="34" charset="0"/>
                <a:cs typeface="Open sans" panose="020B0606030504020204" pitchFamily="34" charset="0"/>
              </a:rPr>
              <a:t>Art. 1969 CC</a:t>
            </a:r>
            <a:r>
              <a:rPr lang="es-ES_tradnl" sz="1300" dirty="0">
                <a:ea typeface="Open sans" panose="020B0606030504020204" pitchFamily="34" charset="0"/>
                <a:cs typeface="Open sans" panose="020B0606030504020204" pitchFamily="34" charset="0"/>
              </a:rPr>
              <a:t>: </a:t>
            </a:r>
            <a:r>
              <a:rPr lang="es-ES_tradnl" sz="1300" i="1" dirty="0">
                <a:ea typeface="Open sans" panose="020B0606030504020204" pitchFamily="34" charset="0"/>
                <a:cs typeface="Open sans" panose="020B0606030504020204" pitchFamily="34" charset="0"/>
              </a:rPr>
              <a:t>El tiempo para la prescripción de toda clase de acciones, cuando no haya disposición especial que otra cosa determine, </a:t>
            </a:r>
            <a:r>
              <a:rPr lang="es-ES_tradnl" sz="1300" i="1" u="sng" dirty="0">
                <a:ea typeface="Open sans" panose="020B0606030504020204" pitchFamily="34" charset="0"/>
                <a:cs typeface="Open sans" panose="020B0606030504020204" pitchFamily="34" charset="0"/>
              </a:rPr>
              <a:t>se contará desde el día en que pudieron ejercitarse</a:t>
            </a:r>
            <a:r>
              <a:rPr lang="es-ES_tradnl" sz="1300" i="1" dirty="0">
                <a:ea typeface="Open sans" panose="020B0606030504020204" pitchFamily="34" charset="0"/>
                <a:cs typeface="Open sans" panose="020B0606030504020204" pitchFamily="34" charset="0"/>
              </a:rPr>
              <a:t>.</a:t>
            </a:r>
            <a:endParaRPr lang="es-ES_tradnl" sz="1300" dirty="0">
              <a:ea typeface="Open sans" panose="020B0606030504020204" pitchFamily="34" charset="0"/>
              <a:cs typeface="Open sans" panose="020B0606030504020204" pitchFamily="34" charset="0"/>
            </a:endParaRPr>
          </a:p>
          <a:p>
            <a:pPr marL="981075" indent="242888">
              <a:lnSpc>
                <a:spcPct val="120000"/>
              </a:lnSpc>
              <a:spcAft>
                <a:spcPts val="600"/>
              </a:spcAft>
            </a:pPr>
            <a:endParaRPr lang="es-ES_tradnl" sz="1300" dirty="0">
              <a:ea typeface="Open sans" panose="020B0606030504020204" pitchFamily="34" charset="0"/>
              <a:cs typeface="Open sans" panose="020B0606030504020204" pitchFamily="34" charset="0"/>
            </a:endParaRPr>
          </a:p>
          <a:p>
            <a:pPr marL="292100" indent="-285750">
              <a:lnSpc>
                <a:spcPct val="120000"/>
              </a:lnSpc>
              <a:spcAft>
                <a:spcPts val="600"/>
              </a:spcAft>
              <a:buFont typeface="Arial" panose="020B0604020202020204" pitchFamily="34" charset="0"/>
              <a:buChar char="•"/>
            </a:pPr>
            <a:r>
              <a:rPr lang="es-ES_tradnl" sz="1300" dirty="0">
                <a:ea typeface="Open sans" panose="020B0606030504020204" pitchFamily="34" charset="0"/>
                <a:cs typeface="Open sans" panose="020B0606030504020204" pitchFamily="34" charset="0"/>
              </a:rPr>
              <a:t>Una última vía posible para corregir el perjuicio a la legítima: </a:t>
            </a:r>
            <a:r>
              <a:rPr lang="es-ES_tradnl" sz="1300" b="1" dirty="0">
                <a:ea typeface="Open sans" panose="020B0606030504020204" pitchFamily="34" charset="0"/>
                <a:cs typeface="Open sans" panose="020B0606030504020204" pitchFamily="34" charset="0"/>
              </a:rPr>
              <a:t>acción de rescisión de la partición por lesión (art. 1074 CC), según SSTS 280/2022, de 4 de abril (ECLI:ES:TS:2022:1387) y 31 de mayo de 1980 (RJ 1980/2724)</a:t>
            </a:r>
            <a:r>
              <a:rPr lang="es-ES_tradnl" sz="1300" dirty="0">
                <a:ea typeface="Open sans" panose="020B0606030504020204" pitchFamily="34" charset="0"/>
                <a:cs typeface="Open sans" panose="020B0606030504020204" pitchFamily="34" charset="0"/>
              </a:rPr>
              <a:t>.</a:t>
            </a:r>
            <a:endParaRPr lang="es-ES_tradnl" sz="1300" b="1" dirty="0">
              <a:ea typeface="Open sans" panose="020B0606030504020204" pitchFamily="34" charset="0"/>
              <a:cs typeface="Open sans" panose="020B0606030504020204" pitchFamily="34" charset="0"/>
            </a:endParaRPr>
          </a:p>
          <a:p>
            <a:pPr marL="582613">
              <a:spcAft>
                <a:spcPts val="600"/>
              </a:spcAft>
            </a:pPr>
            <a:endParaRPr lang="es-ES_tradnl" sz="1300" dirty="0">
              <a:ea typeface="Open sans" panose="020B0606030504020204" pitchFamily="34" charset="0"/>
              <a:cs typeface="Open sans" panose="020B0606030504020204" pitchFamily="34" charset="0"/>
            </a:endParaRPr>
          </a:p>
          <a:p>
            <a:pPr marL="1266825" indent="-285750">
              <a:lnSpc>
                <a:spcPct val="120000"/>
              </a:lnSpc>
              <a:spcAft>
                <a:spcPts val="600"/>
              </a:spcAft>
              <a:buFont typeface="Courier New" panose="02070309020205020404" pitchFamily="49" charset="0"/>
              <a:buChar char="o"/>
            </a:pPr>
            <a:endParaRPr lang="es-ES_tradnl" sz="130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0784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A2678402-661D-AB8B-64EB-C27D1FCCD05E}"/>
              </a:ext>
            </a:extLst>
          </p:cNvPr>
          <p:cNvSpPr/>
          <p:nvPr/>
        </p:nvSpPr>
        <p:spPr>
          <a:xfrm>
            <a:off x="1547664" y="2015738"/>
            <a:ext cx="6336704" cy="988060"/>
          </a:xfrm>
          <a:prstGeom prst="rect">
            <a:avLst/>
          </a:prstGeom>
          <a:solidFill>
            <a:srgbClr val="3B35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solidFill>
                <a:srgbClr val="E6545D"/>
              </a:solidFill>
            </a:endParaRPr>
          </a:p>
        </p:txBody>
      </p:sp>
      <p:sp>
        <p:nvSpPr>
          <p:cNvPr id="9" name="CuadroTexto 8">
            <a:extLst>
              <a:ext uri="{FF2B5EF4-FFF2-40B4-BE49-F238E27FC236}">
                <a16:creationId xmlns:a16="http://schemas.microsoft.com/office/drawing/2014/main" id="{4443EDA4-03BD-D514-B2B9-AD82E58CA43A}"/>
              </a:ext>
            </a:extLst>
          </p:cNvPr>
          <p:cNvSpPr txBox="1"/>
          <p:nvPr/>
        </p:nvSpPr>
        <p:spPr>
          <a:xfrm>
            <a:off x="2483768" y="2139702"/>
            <a:ext cx="4116288" cy="830997"/>
          </a:xfrm>
          <a:prstGeom prst="rect">
            <a:avLst/>
          </a:prstGeom>
          <a:noFill/>
        </p:spPr>
        <p:txBody>
          <a:bodyPr wrap="square" rtlCol="0">
            <a:spAutoFit/>
          </a:bodyPr>
          <a:lstStyle/>
          <a:p>
            <a:pPr algn="ctr"/>
            <a:r>
              <a:rPr lang="es-ES_tradnl" sz="2400" b="1" cap="all" dirty="0">
                <a:solidFill>
                  <a:schemeClr val="bg1"/>
                </a:solidFill>
                <a:latin typeface="+mj-lt"/>
                <a:ea typeface="Open sans" panose="020B0606030504020204" pitchFamily="34" charset="0"/>
                <a:cs typeface="Open sans" panose="020B0606030504020204" pitchFamily="34" charset="0"/>
              </a:rPr>
              <a:t>MUCHAS GRACIAS POR su atención</a:t>
            </a:r>
          </a:p>
        </p:txBody>
      </p:sp>
      <p:sp>
        <p:nvSpPr>
          <p:cNvPr id="10" name="CuadroTexto 9">
            <a:extLst>
              <a:ext uri="{FF2B5EF4-FFF2-40B4-BE49-F238E27FC236}">
                <a16:creationId xmlns:a16="http://schemas.microsoft.com/office/drawing/2014/main" id="{4D460CAD-B6AC-3779-FF95-788B34C2D197}"/>
              </a:ext>
            </a:extLst>
          </p:cNvPr>
          <p:cNvSpPr txBox="1"/>
          <p:nvPr/>
        </p:nvSpPr>
        <p:spPr>
          <a:xfrm>
            <a:off x="3048000" y="3105150"/>
            <a:ext cx="3048000" cy="461665"/>
          </a:xfrm>
          <a:prstGeom prst="rect">
            <a:avLst/>
          </a:prstGeom>
          <a:noFill/>
        </p:spPr>
        <p:txBody>
          <a:bodyPr wrap="square" rtlCol="0">
            <a:spAutoFit/>
          </a:bodyPr>
          <a:lstStyle/>
          <a:p>
            <a:pPr algn="ctr"/>
            <a:r>
              <a:rPr lang="es-ES_tradnl" sz="2400" b="1" cap="all" dirty="0">
                <a:solidFill>
                  <a:schemeClr val="bg1"/>
                </a:solidFill>
                <a:latin typeface="+mj-lt"/>
                <a:ea typeface="Open sans" panose="020B0606030504020204" pitchFamily="34" charset="0"/>
                <a:cs typeface="Open sans" panose="020B0606030504020204" pitchFamily="34" charset="0"/>
              </a:rPr>
              <a:t>Texto realzado</a:t>
            </a:r>
          </a:p>
        </p:txBody>
      </p:sp>
      <p:sp>
        <p:nvSpPr>
          <p:cNvPr id="11" name="CuadroTexto 10">
            <a:extLst>
              <a:ext uri="{FF2B5EF4-FFF2-40B4-BE49-F238E27FC236}">
                <a16:creationId xmlns:a16="http://schemas.microsoft.com/office/drawing/2014/main" id="{6F4CDD59-C2AE-57CD-ED7C-EA0DC7910B9F}"/>
              </a:ext>
            </a:extLst>
          </p:cNvPr>
          <p:cNvSpPr txBox="1"/>
          <p:nvPr/>
        </p:nvSpPr>
        <p:spPr>
          <a:xfrm>
            <a:off x="3048000" y="4091285"/>
            <a:ext cx="3048000" cy="461665"/>
          </a:xfrm>
          <a:prstGeom prst="rect">
            <a:avLst/>
          </a:prstGeom>
          <a:noFill/>
        </p:spPr>
        <p:txBody>
          <a:bodyPr wrap="square" rtlCol="0">
            <a:spAutoFit/>
          </a:bodyPr>
          <a:lstStyle/>
          <a:p>
            <a:pPr algn="ctr"/>
            <a:r>
              <a:rPr lang="es-ES_tradnl" sz="2400" b="1" cap="all" dirty="0">
                <a:solidFill>
                  <a:schemeClr val="bg1"/>
                </a:solidFill>
                <a:latin typeface="+mj-lt"/>
                <a:ea typeface="Open sans" panose="020B0606030504020204" pitchFamily="34" charset="0"/>
                <a:cs typeface="Open sans" panose="020B0606030504020204" pitchFamily="34" charset="0"/>
              </a:rPr>
              <a:t>Texto realzado</a:t>
            </a:r>
          </a:p>
        </p:txBody>
      </p:sp>
    </p:spTree>
    <p:extLst>
      <p:ext uri="{BB962C8B-B14F-4D97-AF65-F5344CB8AC3E}">
        <p14:creationId xmlns:p14="http://schemas.microsoft.com/office/powerpoint/2010/main" val="290518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7 Marcador de contenido" descr="Dibujo.mAPA.bmp">
            <a:extLst>
              <a:ext uri="{FF2B5EF4-FFF2-40B4-BE49-F238E27FC236}">
                <a16:creationId xmlns:a16="http://schemas.microsoft.com/office/drawing/2014/main" id="{896BB976-679D-794E-B009-426DDE3C90D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755928" y="1618341"/>
            <a:ext cx="4631734" cy="3341925"/>
          </a:xfrm>
          <a:prstGeom prst="rect">
            <a:avLst/>
          </a:prstGeom>
          <a:solidFill>
            <a:schemeClr val="bg2"/>
          </a:solidFill>
        </p:spPr>
      </p:pic>
      <p:sp>
        <p:nvSpPr>
          <p:cNvPr id="4" name="10 CuadroTexto">
            <a:extLst>
              <a:ext uri="{FF2B5EF4-FFF2-40B4-BE49-F238E27FC236}">
                <a16:creationId xmlns:a16="http://schemas.microsoft.com/office/drawing/2014/main" id="{55493D50-1208-9C40-AC1E-17AE3A4D4BAC}"/>
              </a:ext>
            </a:extLst>
          </p:cNvPr>
          <p:cNvSpPr txBox="1"/>
          <p:nvPr/>
        </p:nvSpPr>
        <p:spPr>
          <a:xfrm>
            <a:off x="4427984" y="2228307"/>
            <a:ext cx="701279" cy="230832"/>
          </a:xfrm>
          <a:prstGeom prst="rect">
            <a:avLst/>
          </a:prstGeom>
          <a:solidFill>
            <a:srgbClr val="3B358C"/>
          </a:solidFill>
          <a:ln w="38100">
            <a:solidFill>
              <a:schemeClr val="tx1"/>
            </a:solidFill>
          </a:ln>
          <a:effectLst>
            <a:outerShdw blurRad="50800" dist="38100" dir="5400000" algn="t" rotWithShape="0">
              <a:prstClr val="black">
                <a:alpha val="40000"/>
              </a:prstClr>
            </a:outerShdw>
          </a:effectLst>
        </p:spPr>
        <p:txBody>
          <a:bodyPr>
            <a:spAutoFit/>
          </a:bodyPr>
          <a:lstStyle/>
          <a:p>
            <a:pPr algn="ctr" eaLnBrk="1" hangingPunct="1">
              <a:defRPr/>
            </a:pPr>
            <a:r>
              <a:rPr lang="es-ES" sz="900" b="1" dirty="0">
                <a:solidFill>
                  <a:schemeClr val="bg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GALICIA</a:t>
            </a:r>
          </a:p>
        </p:txBody>
      </p:sp>
      <p:sp>
        <p:nvSpPr>
          <p:cNvPr id="5" name="19 CuadroTexto">
            <a:extLst>
              <a:ext uri="{FF2B5EF4-FFF2-40B4-BE49-F238E27FC236}">
                <a16:creationId xmlns:a16="http://schemas.microsoft.com/office/drawing/2014/main" id="{328C2835-EA22-E44A-AB5A-C3DA2DC4255A}"/>
              </a:ext>
            </a:extLst>
          </p:cNvPr>
          <p:cNvSpPr txBox="1"/>
          <p:nvPr/>
        </p:nvSpPr>
        <p:spPr>
          <a:xfrm>
            <a:off x="5819981" y="1618341"/>
            <a:ext cx="638791" cy="369332"/>
          </a:xfrm>
          <a:prstGeom prst="rect">
            <a:avLst/>
          </a:prstGeom>
          <a:solidFill>
            <a:srgbClr val="3B358C"/>
          </a:solidFill>
          <a:ln w="38100">
            <a:solidFill>
              <a:schemeClr val="tx1"/>
            </a:solidFill>
          </a:ln>
          <a:effectLst>
            <a:outerShdw blurRad="50800" dist="38100" dir="8100000" algn="tr" rotWithShape="0">
              <a:prstClr val="black">
                <a:alpha val="40000"/>
              </a:prstClr>
            </a:outerShdw>
          </a:effectLst>
        </p:spPr>
        <p:txBody>
          <a:bodyPr wrap="square">
            <a:spAutoFit/>
          </a:bodyPr>
          <a:lstStyle/>
          <a:p>
            <a:pPr algn="ctr" eaLnBrk="1" hangingPunct="1">
              <a:defRPr/>
            </a:pPr>
            <a:r>
              <a:rPr lang="es-ES" sz="900" b="1" dirty="0">
                <a:solidFill>
                  <a:schemeClr val="bg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PAÍS VASCO</a:t>
            </a:r>
          </a:p>
        </p:txBody>
      </p:sp>
      <p:sp>
        <p:nvSpPr>
          <p:cNvPr id="6" name="20 CuadroTexto">
            <a:extLst>
              <a:ext uri="{FF2B5EF4-FFF2-40B4-BE49-F238E27FC236}">
                <a16:creationId xmlns:a16="http://schemas.microsoft.com/office/drawing/2014/main" id="{4F67BEA4-205F-E642-AEB7-2E2AE1C65B7F}"/>
              </a:ext>
            </a:extLst>
          </p:cNvPr>
          <p:cNvSpPr txBox="1"/>
          <p:nvPr/>
        </p:nvSpPr>
        <p:spPr>
          <a:xfrm>
            <a:off x="6862530" y="1803007"/>
            <a:ext cx="756047" cy="230832"/>
          </a:xfrm>
          <a:prstGeom prst="rect">
            <a:avLst/>
          </a:prstGeom>
          <a:solidFill>
            <a:srgbClr val="3B358C"/>
          </a:solidFill>
          <a:ln w="38100">
            <a:solidFill>
              <a:schemeClr val="tx1"/>
            </a:solidFill>
          </a:ln>
          <a:effectLst>
            <a:outerShdw blurRad="50800" dist="38100" dir="8100000" algn="tr" rotWithShape="0">
              <a:prstClr val="black">
                <a:alpha val="40000"/>
              </a:prstClr>
            </a:outerShdw>
          </a:effectLst>
        </p:spPr>
        <p:txBody>
          <a:bodyPr>
            <a:spAutoFit/>
          </a:bodyPr>
          <a:lstStyle/>
          <a:p>
            <a:pPr algn="ctr" eaLnBrk="1" hangingPunct="1">
              <a:defRPr/>
            </a:pPr>
            <a:r>
              <a:rPr lang="es-ES" sz="900" b="1" dirty="0">
                <a:solidFill>
                  <a:schemeClr val="bg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NAVARRA</a:t>
            </a:r>
          </a:p>
        </p:txBody>
      </p:sp>
      <p:sp>
        <p:nvSpPr>
          <p:cNvPr id="7" name="11 CuadroTexto">
            <a:extLst>
              <a:ext uri="{FF2B5EF4-FFF2-40B4-BE49-F238E27FC236}">
                <a16:creationId xmlns:a16="http://schemas.microsoft.com/office/drawing/2014/main" id="{ECEBE29A-1180-4B4C-9842-017533E1D361}"/>
              </a:ext>
            </a:extLst>
          </p:cNvPr>
          <p:cNvSpPr txBox="1"/>
          <p:nvPr/>
        </p:nvSpPr>
        <p:spPr>
          <a:xfrm>
            <a:off x="6080748" y="2773142"/>
            <a:ext cx="756047" cy="230832"/>
          </a:xfrm>
          <a:prstGeom prst="rect">
            <a:avLst/>
          </a:prstGeom>
          <a:solidFill>
            <a:srgbClr val="3B358C"/>
          </a:solidFill>
          <a:ln w="38100">
            <a:solidFill>
              <a:schemeClr val="tx1"/>
            </a:solidFill>
          </a:ln>
          <a:effectLst>
            <a:outerShdw blurRad="50800" dist="38100" dir="8100000" algn="tr" rotWithShape="0">
              <a:prstClr val="black">
                <a:alpha val="40000"/>
              </a:prstClr>
            </a:outerShdw>
          </a:effectLst>
        </p:spPr>
        <p:txBody>
          <a:bodyPr>
            <a:spAutoFit/>
          </a:bodyPr>
          <a:lstStyle/>
          <a:p>
            <a:pPr algn="ctr" eaLnBrk="1" hangingPunct="1">
              <a:defRPr/>
            </a:pPr>
            <a:r>
              <a:rPr lang="es-ES" sz="900" b="1" dirty="0">
                <a:solidFill>
                  <a:schemeClr val="bg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ARAGON</a:t>
            </a:r>
          </a:p>
        </p:txBody>
      </p:sp>
      <p:sp>
        <p:nvSpPr>
          <p:cNvPr id="8" name="13 CuadroTexto">
            <a:extLst>
              <a:ext uri="{FF2B5EF4-FFF2-40B4-BE49-F238E27FC236}">
                <a16:creationId xmlns:a16="http://schemas.microsoft.com/office/drawing/2014/main" id="{65017646-4510-5A48-9ED9-EA8EC7DB7387}"/>
              </a:ext>
            </a:extLst>
          </p:cNvPr>
          <p:cNvSpPr txBox="1"/>
          <p:nvPr/>
        </p:nvSpPr>
        <p:spPr>
          <a:xfrm>
            <a:off x="7712763" y="2458306"/>
            <a:ext cx="864394" cy="230832"/>
          </a:xfrm>
          <a:prstGeom prst="rect">
            <a:avLst/>
          </a:prstGeom>
          <a:solidFill>
            <a:srgbClr val="3B358C"/>
          </a:solidFill>
          <a:ln w="38100">
            <a:solidFill>
              <a:schemeClr val="tx1"/>
            </a:solidFill>
          </a:ln>
          <a:effectLst>
            <a:outerShdw blurRad="50800" dist="38100" dir="5400000" algn="t" rotWithShape="0">
              <a:prstClr val="black">
                <a:alpha val="40000"/>
              </a:prstClr>
            </a:outerShdw>
          </a:effectLst>
        </p:spPr>
        <p:txBody>
          <a:bodyPr>
            <a:spAutoFit/>
          </a:bodyPr>
          <a:lstStyle/>
          <a:p>
            <a:pPr algn="ctr" eaLnBrk="1" hangingPunct="1">
              <a:defRPr/>
            </a:pPr>
            <a:r>
              <a:rPr lang="es-ES" sz="900" b="1" dirty="0">
                <a:solidFill>
                  <a:schemeClr val="bg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CATALUÑA</a:t>
            </a:r>
          </a:p>
        </p:txBody>
      </p:sp>
      <p:sp>
        <p:nvSpPr>
          <p:cNvPr id="10" name="16 CuadroTexto">
            <a:extLst>
              <a:ext uri="{FF2B5EF4-FFF2-40B4-BE49-F238E27FC236}">
                <a16:creationId xmlns:a16="http://schemas.microsoft.com/office/drawing/2014/main" id="{6B315ED0-9752-A449-985C-B6E28B4072D4}"/>
              </a:ext>
            </a:extLst>
          </p:cNvPr>
          <p:cNvSpPr txBox="1"/>
          <p:nvPr/>
        </p:nvSpPr>
        <p:spPr>
          <a:xfrm>
            <a:off x="7516589" y="3795886"/>
            <a:ext cx="972741" cy="230832"/>
          </a:xfrm>
          <a:prstGeom prst="rect">
            <a:avLst/>
          </a:prstGeom>
          <a:solidFill>
            <a:srgbClr val="3B358C"/>
          </a:solidFill>
          <a:ln w="38100">
            <a:solidFill>
              <a:schemeClr val="tx1"/>
            </a:solidFill>
          </a:ln>
          <a:effectLst>
            <a:outerShdw blurRad="50800" dist="38100" dir="8100000" algn="tr" rotWithShape="0">
              <a:prstClr val="black">
                <a:alpha val="40000"/>
              </a:prstClr>
            </a:outerShdw>
          </a:effectLst>
        </p:spPr>
        <p:txBody>
          <a:bodyPr>
            <a:spAutoFit/>
          </a:bodyPr>
          <a:lstStyle/>
          <a:p>
            <a:pPr algn="ctr" eaLnBrk="1" hangingPunct="1">
              <a:defRPr/>
            </a:pPr>
            <a:r>
              <a:rPr lang="es-ES" sz="900" b="1" dirty="0">
                <a:solidFill>
                  <a:schemeClr val="bg2"/>
                </a:solidFill>
                <a:effectLst>
                  <a:outerShdw blurRad="38100" dist="38100" dir="2700000" algn="tl">
                    <a:srgbClr val="000000">
                      <a:alpha val="43137"/>
                    </a:srgbClr>
                  </a:outerShdw>
                </a:effectLst>
              </a:rPr>
              <a:t> </a:t>
            </a:r>
            <a:r>
              <a:rPr lang="es-ES" sz="900" b="1" dirty="0">
                <a:solidFill>
                  <a:schemeClr val="bg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BALEARES</a:t>
            </a:r>
          </a:p>
        </p:txBody>
      </p:sp>
      <p:sp>
        <p:nvSpPr>
          <p:cNvPr id="11" name="CuadroTexto 10">
            <a:extLst>
              <a:ext uri="{FF2B5EF4-FFF2-40B4-BE49-F238E27FC236}">
                <a16:creationId xmlns:a16="http://schemas.microsoft.com/office/drawing/2014/main" id="{020E64D9-5EF9-F44B-8869-34E392D47A03}"/>
              </a:ext>
            </a:extLst>
          </p:cNvPr>
          <p:cNvSpPr txBox="1"/>
          <p:nvPr/>
        </p:nvSpPr>
        <p:spPr>
          <a:xfrm>
            <a:off x="569212" y="1002031"/>
            <a:ext cx="3384376" cy="830997"/>
          </a:xfrm>
          <a:prstGeom prst="rect">
            <a:avLst/>
          </a:prstGeom>
          <a:noFill/>
        </p:spPr>
        <p:txBody>
          <a:bodyPr wrap="square" rtlCol="0">
            <a:spAutoFit/>
          </a:bodyPr>
          <a:lstStyle/>
          <a:p>
            <a:r>
              <a:rPr lang="es-ES_tradnl" sz="2400" b="1" dirty="0">
                <a:solidFill>
                  <a:srgbClr val="3C358E"/>
                </a:solidFill>
                <a:latin typeface="+mj-lt"/>
                <a:cs typeface="Calibri"/>
              </a:rPr>
              <a:t>DIVERSIDAD DE SISTEMAS LEGITIMARIOS</a:t>
            </a:r>
          </a:p>
        </p:txBody>
      </p:sp>
      <p:sp>
        <p:nvSpPr>
          <p:cNvPr id="12" name="CuadroTexto 11">
            <a:extLst>
              <a:ext uri="{FF2B5EF4-FFF2-40B4-BE49-F238E27FC236}">
                <a16:creationId xmlns:a16="http://schemas.microsoft.com/office/drawing/2014/main" id="{6E3D0332-35D9-F84A-8BFA-382EA4F1695A}"/>
              </a:ext>
            </a:extLst>
          </p:cNvPr>
          <p:cNvSpPr txBox="1"/>
          <p:nvPr/>
        </p:nvSpPr>
        <p:spPr>
          <a:xfrm>
            <a:off x="591915" y="1918423"/>
            <a:ext cx="3753789" cy="2862322"/>
          </a:xfrm>
          <a:prstGeom prst="rect">
            <a:avLst/>
          </a:prstGeom>
          <a:noFill/>
        </p:spPr>
        <p:txBody>
          <a:bodyPr wrap="square" lIns="0" rIns="0" rtlCol="0">
            <a:spAutoFit/>
          </a:bodyPr>
          <a:lstStyle/>
          <a:p>
            <a:pPr>
              <a:spcAft>
                <a:spcPts val="600"/>
              </a:spcAft>
              <a:buClr>
                <a:srgbClr val="232A58"/>
              </a:buClr>
              <a:buFont typeface="Arial"/>
              <a:buChar char="•"/>
            </a:pPr>
            <a:r>
              <a:rPr lang="es-ES_tradnl" sz="1300" dirty="0">
                <a:latin typeface="+mj-lt"/>
                <a:ea typeface="Open sans" panose="020B0606030504020204" pitchFamily="34" charset="0"/>
                <a:cs typeface="Open sans" panose="020B0606030504020204" pitchFamily="34" charset="0"/>
              </a:rPr>
              <a:t> Sistemas legitimarios coexistentes en el Estado:</a:t>
            </a:r>
          </a:p>
          <a:p>
            <a:pPr>
              <a:spcAft>
                <a:spcPts val="600"/>
              </a:spcAft>
              <a:buClr>
                <a:srgbClr val="232A58"/>
              </a:buClr>
            </a:pPr>
            <a:r>
              <a:rPr lang="es-ES_tradnl" sz="1300" dirty="0">
                <a:latin typeface="+mj-lt"/>
                <a:ea typeface="Open sans" panose="020B0606030504020204" pitchFamily="34" charset="0"/>
                <a:cs typeface="Open sans" panose="020B0606030504020204" pitchFamily="34" charset="0"/>
              </a:rPr>
              <a:t>	- Código civil (arts. 806-857)</a:t>
            </a:r>
          </a:p>
          <a:p>
            <a:pPr>
              <a:spcAft>
                <a:spcPts val="600"/>
              </a:spcAft>
              <a:buClr>
                <a:srgbClr val="232A58"/>
              </a:buClr>
            </a:pPr>
            <a:r>
              <a:rPr lang="es-ES_tradnl" sz="1300" dirty="0">
                <a:latin typeface="+mj-lt"/>
                <a:ea typeface="Open sans" panose="020B0606030504020204" pitchFamily="34" charset="0"/>
                <a:cs typeface="Open sans" panose="020B0606030504020204" pitchFamily="34" charset="0"/>
              </a:rPr>
              <a:t>	- LDCG 2006 (arts. 238-266)</a:t>
            </a:r>
          </a:p>
          <a:p>
            <a:pPr>
              <a:spcAft>
                <a:spcPts val="600"/>
              </a:spcAft>
              <a:buClr>
                <a:srgbClr val="232A58"/>
              </a:buClr>
            </a:pPr>
            <a:r>
              <a:rPr lang="es-ES_tradnl" sz="1300" dirty="0">
                <a:latin typeface="+mj-lt"/>
                <a:ea typeface="Open sans" panose="020B0606030504020204" pitchFamily="34" charset="0"/>
                <a:cs typeface="Open sans" panose="020B0606030504020204" pitchFamily="34" charset="0"/>
              </a:rPr>
              <a:t>	- LDCV 2015 (arts. 47-60)</a:t>
            </a:r>
          </a:p>
          <a:p>
            <a:pPr>
              <a:spcAft>
                <a:spcPts val="600"/>
              </a:spcAft>
              <a:buClr>
                <a:srgbClr val="232A58"/>
              </a:buClr>
            </a:pPr>
            <a:r>
              <a:rPr lang="es-ES_tradnl" sz="1300" dirty="0">
                <a:latin typeface="+mj-lt"/>
                <a:ea typeface="Open sans" panose="020B0606030504020204" pitchFamily="34" charset="0"/>
                <a:cs typeface="Open sans" panose="020B0606030504020204" pitchFamily="34" charset="0"/>
              </a:rPr>
              <a:t>	- CDFA 2011 (arts. 486-515)</a:t>
            </a:r>
          </a:p>
          <a:p>
            <a:pPr>
              <a:spcAft>
                <a:spcPts val="600"/>
              </a:spcAft>
              <a:buClr>
                <a:srgbClr val="232A58"/>
              </a:buClr>
            </a:pPr>
            <a:r>
              <a:rPr lang="es-ES_tradnl" sz="1300" dirty="0">
                <a:latin typeface="+mj-lt"/>
                <a:ea typeface="Open sans" panose="020B0606030504020204" pitchFamily="34" charset="0"/>
                <a:cs typeface="Open sans" panose="020B0606030504020204" pitchFamily="34" charset="0"/>
              </a:rPr>
              <a:t>	- Código civil catalán (arts. 451.1-451.27)</a:t>
            </a:r>
          </a:p>
          <a:p>
            <a:pPr>
              <a:spcAft>
                <a:spcPts val="1200"/>
              </a:spcAft>
              <a:buClr>
                <a:srgbClr val="232A58"/>
              </a:buClr>
            </a:pPr>
            <a:r>
              <a:rPr lang="es-ES_tradnl" sz="1300" dirty="0">
                <a:latin typeface="+mj-lt"/>
                <a:ea typeface="Open sans" panose="020B0606030504020204" pitchFamily="34" charset="0"/>
                <a:cs typeface="Open sans" panose="020B0606030504020204" pitchFamily="34" charset="0"/>
              </a:rPr>
              <a:t>	- CDCB 1990 (arts. 41-51 y 79-83)</a:t>
            </a:r>
          </a:p>
          <a:p>
            <a:pPr>
              <a:spcAft>
                <a:spcPts val="600"/>
              </a:spcAft>
              <a:buClr>
                <a:srgbClr val="232A58"/>
              </a:buClr>
              <a:buFont typeface="Arial"/>
              <a:buChar char="•"/>
            </a:pPr>
            <a:r>
              <a:rPr lang="es-ES_tradnl" sz="1300" dirty="0">
                <a:latin typeface="+mj-lt"/>
                <a:ea typeface="Open sans" panose="020B0606030504020204" pitchFamily="34" charset="0"/>
                <a:cs typeface="Open sans" panose="020B0606030504020204" pitchFamily="34" charset="0"/>
              </a:rPr>
              <a:t> Sistemas de absoluta libertad de testar:</a:t>
            </a:r>
          </a:p>
          <a:p>
            <a:pPr>
              <a:spcAft>
                <a:spcPts val="600"/>
              </a:spcAft>
              <a:buClr>
                <a:srgbClr val="232A58"/>
              </a:buClr>
            </a:pPr>
            <a:r>
              <a:rPr lang="es-ES_tradnl" sz="1300" dirty="0">
                <a:latin typeface="+mj-lt"/>
                <a:ea typeface="Open sans" panose="020B0606030504020204" pitchFamily="34" charset="0"/>
                <a:cs typeface="Open sans" panose="020B0606030504020204" pitchFamily="34" charset="0"/>
              </a:rPr>
              <a:t>	- Fuero Nuevo de Navarra (leyes 267-271)</a:t>
            </a:r>
          </a:p>
          <a:p>
            <a:pPr>
              <a:spcAft>
                <a:spcPts val="600"/>
              </a:spcAft>
              <a:buClr>
                <a:srgbClr val="232A58"/>
              </a:buClr>
            </a:pPr>
            <a:r>
              <a:rPr lang="es-ES_tradnl" sz="1300" dirty="0">
                <a:latin typeface="+mj-lt"/>
                <a:ea typeface="Open sans" panose="020B0606030504020204" pitchFamily="34" charset="0"/>
                <a:cs typeface="Open sans" panose="020B0606030504020204" pitchFamily="34" charset="0"/>
              </a:rPr>
              <a:t>	- Fuero de Ayala (art. </a:t>
            </a:r>
            <a:r>
              <a:rPr lang="es-ES_tradnl" sz="1300" dirty="0">
                <a:latin typeface="Open sans" panose="020B0606030504020204" pitchFamily="34" charset="0"/>
                <a:ea typeface="Open sans" panose="020B0606030504020204" pitchFamily="34" charset="0"/>
                <a:cs typeface="Open sans" panose="020B0606030504020204" pitchFamily="34" charset="0"/>
              </a:rPr>
              <a:t>89 LDCV 2015)</a:t>
            </a:r>
            <a:endParaRPr lang="es-ES_tradnl" sz="1300" dirty="0">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46625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020E64D9-5EF9-F44B-8869-34E392D47A03}"/>
              </a:ext>
            </a:extLst>
          </p:cNvPr>
          <p:cNvSpPr txBox="1"/>
          <p:nvPr/>
        </p:nvSpPr>
        <p:spPr>
          <a:xfrm>
            <a:off x="569212" y="1002031"/>
            <a:ext cx="3384376" cy="830997"/>
          </a:xfrm>
          <a:prstGeom prst="rect">
            <a:avLst/>
          </a:prstGeom>
          <a:noFill/>
        </p:spPr>
        <p:txBody>
          <a:bodyPr wrap="square" rtlCol="0">
            <a:spAutoFit/>
          </a:bodyPr>
          <a:lstStyle/>
          <a:p>
            <a:r>
              <a:rPr lang="es-ES_tradnl" sz="2400" b="1" dirty="0">
                <a:solidFill>
                  <a:srgbClr val="3C358E"/>
                </a:solidFill>
                <a:latin typeface="+mj-lt"/>
                <a:cs typeface="Calibri"/>
              </a:rPr>
              <a:t>DIVERSIDAD DE SISTEMAS LEGITIMARIOS</a:t>
            </a:r>
          </a:p>
        </p:txBody>
      </p:sp>
      <p:sp>
        <p:nvSpPr>
          <p:cNvPr id="12" name="CuadroTexto 11">
            <a:extLst>
              <a:ext uri="{FF2B5EF4-FFF2-40B4-BE49-F238E27FC236}">
                <a16:creationId xmlns:a16="http://schemas.microsoft.com/office/drawing/2014/main" id="{6E3D0332-35D9-F84A-8BFA-382EA4F1695A}"/>
              </a:ext>
            </a:extLst>
          </p:cNvPr>
          <p:cNvSpPr txBox="1"/>
          <p:nvPr/>
        </p:nvSpPr>
        <p:spPr>
          <a:xfrm>
            <a:off x="591915" y="1918423"/>
            <a:ext cx="3753789" cy="2862322"/>
          </a:xfrm>
          <a:prstGeom prst="rect">
            <a:avLst/>
          </a:prstGeom>
          <a:noFill/>
        </p:spPr>
        <p:txBody>
          <a:bodyPr wrap="square" lIns="0" rIns="0" rtlCol="0">
            <a:spAutoFit/>
          </a:bodyPr>
          <a:lstStyle/>
          <a:p>
            <a:pPr>
              <a:spcAft>
                <a:spcPts val="600"/>
              </a:spcAft>
              <a:buClr>
                <a:srgbClr val="232A58"/>
              </a:buClr>
              <a:buFont typeface="Arial"/>
              <a:buChar char="•"/>
            </a:pPr>
            <a:r>
              <a:rPr lang="es-ES_tradnl" sz="1300" dirty="0">
                <a:latin typeface="+mj-lt"/>
                <a:ea typeface="Open sans" panose="020B0606030504020204" pitchFamily="34" charset="0"/>
                <a:cs typeface="Open sans" panose="020B0606030504020204" pitchFamily="34" charset="0"/>
              </a:rPr>
              <a:t> Sistemas legitimarios coexistentes en el Estado:</a:t>
            </a:r>
          </a:p>
          <a:p>
            <a:pPr>
              <a:spcAft>
                <a:spcPts val="600"/>
              </a:spcAft>
              <a:buClr>
                <a:srgbClr val="232A58"/>
              </a:buClr>
            </a:pPr>
            <a:r>
              <a:rPr lang="es-ES_tradnl" sz="1300" dirty="0">
                <a:latin typeface="+mj-lt"/>
                <a:ea typeface="Open sans" panose="020B0606030504020204" pitchFamily="34" charset="0"/>
                <a:cs typeface="Open sans" panose="020B0606030504020204" pitchFamily="34" charset="0"/>
              </a:rPr>
              <a:t>	- Código civil (arts. 806-857)</a:t>
            </a:r>
          </a:p>
          <a:p>
            <a:pPr>
              <a:spcAft>
                <a:spcPts val="600"/>
              </a:spcAft>
              <a:buClr>
                <a:srgbClr val="232A58"/>
              </a:buClr>
            </a:pPr>
            <a:r>
              <a:rPr lang="es-ES_tradnl" sz="1300" dirty="0">
                <a:latin typeface="+mj-lt"/>
                <a:ea typeface="Open sans" panose="020B0606030504020204" pitchFamily="34" charset="0"/>
                <a:cs typeface="Open sans" panose="020B0606030504020204" pitchFamily="34" charset="0"/>
              </a:rPr>
              <a:t>	- LDCG 2006 (arts. 238-266)</a:t>
            </a:r>
          </a:p>
          <a:p>
            <a:pPr>
              <a:spcAft>
                <a:spcPts val="600"/>
              </a:spcAft>
              <a:buClr>
                <a:srgbClr val="232A58"/>
              </a:buClr>
            </a:pPr>
            <a:r>
              <a:rPr lang="es-ES_tradnl" sz="1300" dirty="0">
                <a:latin typeface="+mj-lt"/>
                <a:ea typeface="Open sans" panose="020B0606030504020204" pitchFamily="34" charset="0"/>
                <a:cs typeface="Open sans" panose="020B0606030504020204" pitchFamily="34" charset="0"/>
              </a:rPr>
              <a:t>	- LDCV 2015 (arts. 47-60)</a:t>
            </a:r>
          </a:p>
          <a:p>
            <a:pPr>
              <a:spcAft>
                <a:spcPts val="600"/>
              </a:spcAft>
              <a:buClr>
                <a:srgbClr val="232A58"/>
              </a:buClr>
            </a:pPr>
            <a:r>
              <a:rPr lang="es-ES_tradnl" sz="1300" dirty="0">
                <a:latin typeface="+mj-lt"/>
                <a:ea typeface="Open sans" panose="020B0606030504020204" pitchFamily="34" charset="0"/>
                <a:cs typeface="Open sans" panose="020B0606030504020204" pitchFamily="34" charset="0"/>
              </a:rPr>
              <a:t>	- CDFA 2011 (arts. 486-515)</a:t>
            </a:r>
          </a:p>
          <a:p>
            <a:pPr>
              <a:spcAft>
                <a:spcPts val="600"/>
              </a:spcAft>
              <a:buClr>
                <a:srgbClr val="232A58"/>
              </a:buClr>
            </a:pPr>
            <a:r>
              <a:rPr lang="es-ES_tradnl" sz="1300" dirty="0">
                <a:latin typeface="+mj-lt"/>
                <a:ea typeface="Open sans" panose="020B0606030504020204" pitchFamily="34" charset="0"/>
                <a:cs typeface="Open sans" panose="020B0606030504020204" pitchFamily="34" charset="0"/>
              </a:rPr>
              <a:t>	- Código civil catalán (arts. 451.1-451.27)</a:t>
            </a:r>
          </a:p>
          <a:p>
            <a:pPr>
              <a:spcAft>
                <a:spcPts val="1200"/>
              </a:spcAft>
              <a:buClr>
                <a:srgbClr val="232A58"/>
              </a:buClr>
            </a:pPr>
            <a:r>
              <a:rPr lang="es-ES_tradnl" sz="1300" dirty="0">
                <a:latin typeface="+mj-lt"/>
                <a:ea typeface="Open sans" panose="020B0606030504020204" pitchFamily="34" charset="0"/>
                <a:cs typeface="Open sans" panose="020B0606030504020204" pitchFamily="34" charset="0"/>
              </a:rPr>
              <a:t>	- CDCB 1990 (arts. 41-51 y 79-83)</a:t>
            </a:r>
          </a:p>
          <a:p>
            <a:pPr>
              <a:spcAft>
                <a:spcPts val="600"/>
              </a:spcAft>
              <a:buClr>
                <a:srgbClr val="232A58"/>
              </a:buClr>
              <a:buFont typeface="Arial"/>
              <a:buChar char="•"/>
            </a:pPr>
            <a:r>
              <a:rPr lang="es-ES_tradnl" sz="1300" dirty="0">
                <a:latin typeface="+mj-lt"/>
                <a:ea typeface="Open sans" panose="020B0606030504020204" pitchFamily="34" charset="0"/>
                <a:cs typeface="Open sans" panose="020B0606030504020204" pitchFamily="34" charset="0"/>
              </a:rPr>
              <a:t> Sistemas de absoluta libertad de testar:</a:t>
            </a:r>
          </a:p>
          <a:p>
            <a:pPr>
              <a:spcAft>
                <a:spcPts val="600"/>
              </a:spcAft>
              <a:buClr>
                <a:srgbClr val="232A58"/>
              </a:buClr>
            </a:pPr>
            <a:r>
              <a:rPr lang="es-ES_tradnl" sz="1300" dirty="0">
                <a:latin typeface="+mj-lt"/>
                <a:ea typeface="Open sans" panose="020B0606030504020204" pitchFamily="34" charset="0"/>
                <a:cs typeface="Open sans" panose="020B0606030504020204" pitchFamily="34" charset="0"/>
              </a:rPr>
              <a:t>	- Fuero Nuevo de Navarra (leyes 267-271)</a:t>
            </a:r>
          </a:p>
          <a:p>
            <a:pPr>
              <a:spcAft>
                <a:spcPts val="600"/>
              </a:spcAft>
              <a:buClr>
                <a:srgbClr val="232A58"/>
              </a:buClr>
            </a:pPr>
            <a:r>
              <a:rPr lang="es-ES_tradnl" sz="1300" dirty="0">
                <a:latin typeface="+mj-lt"/>
                <a:ea typeface="Open sans" panose="020B0606030504020204" pitchFamily="34" charset="0"/>
                <a:cs typeface="Open sans" panose="020B0606030504020204" pitchFamily="34" charset="0"/>
              </a:rPr>
              <a:t>	- Fuero de Ayala (art. </a:t>
            </a:r>
            <a:r>
              <a:rPr lang="es-ES_tradnl" sz="1300" dirty="0">
                <a:latin typeface="Open sans" panose="020B0606030504020204" pitchFamily="34" charset="0"/>
                <a:ea typeface="Open sans" panose="020B0606030504020204" pitchFamily="34" charset="0"/>
                <a:cs typeface="Open sans" panose="020B0606030504020204" pitchFamily="34" charset="0"/>
              </a:rPr>
              <a:t>89 LDCV 2015)</a:t>
            </a:r>
            <a:endParaRPr lang="es-ES_tradnl" sz="1300" dirty="0">
              <a:latin typeface="+mj-lt"/>
              <a:ea typeface="Open sans" panose="020B0606030504020204" pitchFamily="34" charset="0"/>
              <a:cs typeface="Open sans" panose="020B0606030504020204" pitchFamily="34" charset="0"/>
            </a:endParaRPr>
          </a:p>
        </p:txBody>
      </p:sp>
      <p:pic>
        <p:nvPicPr>
          <p:cNvPr id="18" name="Picture 3" descr="mapa-ayala">
            <a:extLst>
              <a:ext uri="{FF2B5EF4-FFF2-40B4-BE49-F238E27FC236}">
                <a16:creationId xmlns:a16="http://schemas.microsoft.com/office/drawing/2014/main" id="{CABB4566-2DA6-4041-84D0-7B2B3F2F8343}"/>
              </a:ext>
            </a:extLst>
          </p:cNvPr>
          <p:cNvPicPr>
            <a:picLocks noChangeAspect="1" noChangeArrowheads="1"/>
          </p:cNvPicPr>
          <p:nvPr/>
        </p:nvPicPr>
        <p:blipFill>
          <a:blip r:embed="rId2" cstate="print"/>
          <a:srcRect/>
          <a:stretch>
            <a:fillRect/>
          </a:stretch>
        </p:blipFill>
        <p:spPr bwMode="auto">
          <a:xfrm>
            <a:off x="4499992" y="1005812"/>
            <a:ext cx="4005028" cy="3739296"/>
          </a:xfrm>
          <a:prstGeom prst="rect">
            <a:avLst/>
          </a:prstGeom>
          <a:noFill/>
        </p:spPr>
      </p:pic>
    </p:spTree>
    <p:extLst>
      <p:ext uri="{BB962C8B-B14F-4D97-AF65-F5344CB8AC3E}">
        <p14:creationId xmlns:p14="http://schemas.microsoft.com/office/powerpoint/2010/main" val="2638600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539552" y="1203598"/>
            <a:ext cx="7391400" cy="461665"/>
          </a:xfrm>
          <a:prstGeom prst="rect">
            <a:avLst/>
          </a:prstGeom>
          <a:noFill/>
        </p:spPr>
        <p:txBody>
          <a:bodyPr wrap="square" rtlCol="0">
            <a:spAutoFit/>
          </a:bodyPr>
          <a:lstStyle/>
          <a:p>
            <a:r>
              <a:rPr lang="es-ES_tradnl" sz="2400" b="1" dirty="0">
                <a:solidFill>
                  <a:srgbClr val="3C358E"/>
                </a:solidFill>
                <a:latin typeface="+mj-lt"/>
                <a:cs typeface="Calibri"/>
              </a:rPr>
              <a:t>DIVERSIDAD DE SISTEMAS LEGITIMARIOS</a:t>
            </a:r>
          </a:p>
        </p:txBody>
      </p:sp>
      <p:sp>
        <p:nvSpPr>
          <p:cNvPr id="10" name="CuadroTexto 9"/>
          <p:cNvSpPr txBox="1"/>
          <p:nvPr/>
        </p:nvSpPr>
        <p:spPr>
          <a:xfrm>
            <a:off x="609600" y="1851670"/>
            <a:ext cx="7321352" cy="3093154"/>
          </a:xfrm>
          <a:prstGeom prst="rect">
            <a:avLst/>
          </a:prstGeom>
          <a:noFill/>
        </p:spPr>
        <p:txBody>
          <a:bodyPr wrap="square" rtlCol="0">
            <a:spAutoFit/>
          </a:bodyPr>
          <a:lstStyle/>
          <a:p>
            <a:pPr marL="285750" indent="-285750">
              <a:buFont typeface="Arial" panose="020B0604020202020204" pitchFamily="34" charset="0"/>
              <a:buChar char="•"/>
            </a:pPr>
            <a:r>
              <a:rPr lang="es-ES_tradnl" sz="1300" dirty="0">
                <a:latin typeface="+mj-lt"/>
                <a:ea typeface="Open sans" panose="020B0606030504020204" pitchFamily="34" charset="0"/>
                <a:cs typeface="Open sans" panose="020B0606030504020204" pitchFamily="34" charset="0"/>
              </a:rPr>
              <a:t>Legítima </a:t>
            </a:r>
            <a:r>
              <a:rPr lang="es-ES_tradnl" sz="1300" b="1" i="1" dirty="0" err="1">
                <a:latin typeface="+mj-lt"/>
                <a:ea typeface="Open sans" panose="020B0606030504020204" pitchFamily="34" charset="0"/>
                <a:cs typeface="Open sans" panose="020B0606030504020204" pitchFamily="34" charset="0"/>
              </a:rPr>
              <a:t>pars</a:t>
            </a:r>
            <a:r>
              <a:rPr lang="es-ES_tradnl" sz="1300" b="1" i="1" dirty="0">
                <a:latin typeface="+mj-lt"/>
                <a:ea typeface="Open sans" panose="020B0606030504020204" pitchFamily="34" charset="0"/>
                <a:cs typeface="Open sans" panose="020B0606030504020204" pitchFamily="34" charset="0"/>
              </a:rPr>
              <a:t> </a:t>
            </a:r>
            <a:r>
              <a:rPr lang="es-ES_tradnl" sz="1300" b="1" i="1" dirty="0" err="1">
                <a:latin typeface="+mj-lt"/>
                <a:ea typeface="Open sans" panose="020B0606030504020204" pitchFamily="34" charset="0"/>
                <a:cs typeface="Open sans" panose="020B0606030504020204" pitchFamily="34" charset="0"/>
              </a:rPr>
              <a:t>bonorum</a:t>
            </a:r>
            <a:r>
              <a:rPr lang="es-ES_tradnl" sz="1300" b="1" i="1" dirty="0">
                <a:latin typeface="+mj-lt"/>
                <a:ea typeface="Open sans" panose="020B0606030504020204" pitchFamily="34" charset="0"/>
                <a:cs typeface="Open sans" panose="020B0606030504020204" pitchFamily="34" charset="0"/>
              </a:rPr>
              <a:t> </a:t>
            </a:r>
            <a:r>
              <a:rPr lang="es-ES_tradnl" sz="1300" dirty="0">
                <a:latin typeface="+mj-lt"/>
                <a:ea typeface="Open sans" panose="020B0606030504020204" pitchFamily="34" charset="0"/>
                <a:cs typeface="Open sans" panose="020B0606030504020204" pitchFamily="34" charset="0"/>
              </a:rPr>
              <a:t>(</a:t>
            </a:r>
            <a:r>
              <a:rPr lang="es-ES_tradnl" sz="1300" b="1" dirty="0">
                <a:latin typeface="+mj-lt"/>
                <a:ea typeface="Open sans" panose="020B0606030504020204" pitchFamily="34" charset="0"/>
                <a:cs typeface="Open sans" panose="020B0606030504020204" pitchFamily="34" charset="0"/>
              </a:rPr>
              <a:t>cuota de bienes</a:t>
            </a:r>
            <a:r>
              <a:rPr lang="es-ES_tradnl" sz="1300" dirty="0">
                <a:latin typeface="+mj-lt"/>
                <a:ea typeface="Open sans" panose="020B0606030504020204" pitchFamily="34" charset="0"/>
                <a:cs typeface="Open sans" panose="020B0606030504020204" pitchFamily="34" charset="0"/>
              </a:rPr>
              <a:t>):</a:t>
            </a:r>
          </a:p>
          <a:p>
            <a:endParaRPr lang="es-ES_tradnl" sz="1300" dirty="0">
              <a:latin typeface="+mj-lt"/>
              <a:ea typeface="Open sans" panose="020B0606030504020204" pitchFamily="34" charset="0"/>
              <a:cs typeface="Open sans" panose="020B0606030504020204" pitchFamily="34" charset="0"/>
            </a:endParaRPr>
          </a:p>
          <a:p>
            <a:r>
              <a:rPr lang="es-ES_tradnl" sz="1300" dirty="0">
                <a:latin typeface="+mj-lt"/>
                <a:ea typeface="Open sans" panose="020B0606030504020204" pitchFamily="34" charset="0"/>
                <a:cs typeface="Open sans" panose="020B0606030504020204" pitchFamily="34" charset="0"/>
              </a:rPr>
              <a:t>	- Código civil (art. 806)</a:t>
            </a:r>
          </a:p>
          <a:p>
            <a:r>
              <a:rPr lang="es-ES_tradnl" sz="1300" dirty="0">
                <a:latin typeface="+mj-lt"/>
                <a:ea typeface="Open sans" panose="020B0606030504020204" pitchFamily="34" charset="0"/>
                <a:cs typeface="Open sans" panose="020B0606030504020204" pitchFamily="34" charset="0"/>
              </a:rPr>
              <a:t>	- Aragón (art. 497.1 CDFA)</a:t>
            </a:r>
          </a:p>
          <a:p>
            <a:r>
              <a:rPr lang="es-ES_tradnl" sz="1300" dirty="0">
                <a:latin typeface="+mj-lt"/>
                <a:ea typeface="Open sans" panose="020B0606030504020204" pitchFamily="34" charset="0"/>
                <a:cs typeface="Open sans" panose="020B0606030504020204" pitchFamily="34" charset="0"/>
              </a:rPr>
              <a:t>	- País Vasco (arts. 48 ss. LDCV y RDGRN 4 julio 2019)</a:t>
            </a:r>
          </a:p>
          <a:p>
            <a:r>
              <a:rPr lang="es-ES_tradnl" sz="1300" dirty="0">
                <a:latin typeface="Open sans" panose="020B0606030504020204" pitchFamily="34" charset="0"/>
                <a:ea typeface="Open sans" panose="020B0606030504020204" pitchFamily="34" charset="0"/>
                <a:cs typeface="Open sans" panose="020B0606030504020204" pitchFamily="34" charset="0"/>
              </a:rPr>
              <a:t>	- Mallorca y Menorca (art. 48 CDCB)</a:t>
            </a:r>
          </a:p>
          <a:p>
            <a:endParaRPr lang="es-ES_tradnl" sz="13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s-ES_tradnl" sz="1300" dirty="0">
                <a:latin typeface="Open sans" panose="020B0606030504020204" pitchFamily="34" charset="0"/>
                <a:ea typeface="Open sans" panose="020B0606030504020204" pitchFamily="34" charset="0"/>
                <a:cs typeface="Open sans" panose="020B0606030504020204" pitchFamily="34" charset="0"/>
              </a:rPr>
              <a:t>Legítima </a:t>
            </a:r>
            <a:r>
              <a:rPr lang="es-ES_tradnl" sz="1300" b="1" i="1" dirty="0" err="1">
                <a:latin typeface="Open sans" panose="020B0606030504020204" pitchFamily="34" charset="0"/>
                <a:ea typeface="Open sans" panose="020B0606030504020204" pitchFamily="34" charset="0"/>
                <a:cs typeface="Open sans" panose="020B0606030504020204" pitchFamily="34" charset="0"/>
              </a:rPr>
              <a:t>pars</a:t>
            </a:r>
            <a:r>
              <a:rPr lang="es-ES_tradnl" sz="1300" b="1" i="1" dirty="0">
                <a:latin typeface="Open sans" panose="020B0606030504020204" pitchFamily="34" charset="0"/>
                <a:ea typeface="Open sans" panose="020B0606030504020204" pitchFamily="34" charset="0"/>
                <a:cs typeface="Open sans" panose="020B0606030504020204" pitchFamily="34" charset="0"/>
              </a:rPr>
              <a:t> </a:t>
            </a:r>
            <a:r>
              <a:rPr lang="es-ES_tradnl" sz="1300" b="1" i="1" dirty="0" err="1">
                <a:latin typeface="Open sans" panose="020B0606030504020204" pitchFamily="34" charset="0"/>
                <a:ea typeface="Open sans" panose="020B0606030504020204" pitchFamily="34" charset="0"/>
                <a:cs typeface="Open sans" panose="020B0606030504020204" pitchFamily="34" charset="0"/>
              </a:rPr>
              <a:t>valoris</a:t>
            </a:r>
            <a:r>
              <a:rPr lang="es-ES_tradnl" sz="1300" b="1" i="1" dirty="0">
                <a:latin typeface="Open sans" panose="020B0606030504020204" pitchFamily="34" charset="0"/>
                <a:ea typeface="Open sans" panose="020B0606030504020204" pitchFamily="34" charset="0"/>
                <a:cs typeface="Open sans" panose="020B0606030504020204" pitchFamily="34" charset="0"/>
              </a:rPr>
              <a:t> </a:t>
            </a:r>
            <a:r>
              <a:rPr lang="es-ES_tradnl" sz="1300" dirty="0">
                <a:latin typeface="Open sans" panose="020B0606030504020204" pitchFamily="34" charset="0"/>
                <a:ea typeface="Open sans" panose="020B0606030504020204" pitchFamily="34" charset="0"/>
                <a:cs typeface="Open sans" panose="020B0606030504020204" pitchFamily="34" charset="0"/>
              </a:rPr>
              <a:t>(</a:t>
            </a:r>
            <a:r>
              <a:rPr lang="es-ES_tradnl" sz="1300" b="1" dirty="0">
                <a:latin typeface="Open sans" panose="020B0606030504020204" pitchFamily="34" charset="0"/>
                <a:ea typeface="Open sans" panose="020B0606030504020204" pitchFamily="34" charset="0"/>
                <a:cs typeface="Open sans" panose="020B0606030504020204" pitchFamily="34" charset="0"/>
              </a:rPr>
              <a:t>simple derecho de crédito</a:t>
            </a:r>
            <a:r>
              <a:rPr lang="es-ES_tradnl" sz="1300" dirty="0">
                <a:latin typeface="Open sans" panose="020B0606030504020204" pitchFamily="34" charset="0"/>
                <a:ea typeface="Open sans" panose="020B0606030504020204" pitchFamily="34" charset="0"/>
                <a:cs typeface="Open sans" panose="020B0606030504020204" pitchFamily="34" charset="0"/>
              </a:rPr>
              <a:t>):</a:t>
            </a:r>
          </a:p>
          <a:p>
            <a:endParaRPr lang="es-ES_tradnl" sz="1300" dirty="0">
              <a:latin typeface="Open sans" panose="020B0606030504020204" pitchFamily="34" charset="0"/>
              <a:ea typeface="Open sans" panose="020B0606030504020204" pitchFamily="34" charset="0"/>
              <a:cs typeface="Open sans" panose="020B0606030504020204" pitchFamily="34" charset="0"/>
            </a:endParaRPr>
          </a:p>
          <a:p>
            <a:r>
              <a:rPr lang="es-ES_tradnl" sz="1300" dirty="0">
                <a:latin typeface="Open sans" panose="020B0606030504020204" pitchFamily="34" charset="0"/>
                <a:ea typeface="Open sans" panose="020B0606030504020204" pitchFamily="34" charset="0"/>
                <a:cs typeface="Open sans" panose="020B0606030504020204" pitchFamily="34" charset="0"/>
              </a:rPr>
              <a:t>	- Galicia (arts. 240, 243 y 249 LDCG)</a:t>
            </a:r>
          </a:p>
          <a:p>
            <a:r>
              <a:rPr lang="es-ES_tradnl" sz="1300" dirty="0">
                <a:latin typeface="Open sans" panose="020B0606030504020204" pitchFamily="34" charset="0"/>
                <a:ea typeface="Open sans" panose="020B0606030504020204" pitchFamily="34" charset="0"/>
                <a:cs typeface="Open sans" panose="020B0606030504020204" pitchFamily="34" charset="0"/>
              </a:rPr>
              <a:t>	- Cataluña (arts. 451-1 y 451-15.1 </a:t>
            </a:r>
            <a:r>
              <a:rPr lang="es-ES_tradnl" sz="1300" dirty="0" err="1">
                <a:latin typeface="Open sans" panose="020B0606030504020204" pitchFamily="34" charset="0"/>
                <a:ea typeface="Open sans" panose="020B0606030504020204" pitchFamily="34" charset="0"/>
                <a:cs typeface="Open sans" panose="020B0606030504020204" pitchFamily="34" charset="0"/>
              </a:rPr>
              <a:t>CCCat</a:t>
            </a:r>
            <a:r>
              <a:rPr lang="es-ES_tradnl" sz="1300" dirty="0">
                <a:latin typeface="Open sans" panose="020B0606030504020204" pitchFamily="34" charset="0"/>
                <a:ea typeface="Open sans" panose="020B0606030504020204" pitchFamily="34" charset="0"/>
                <a:cs typeface="Open sans" panose="020B0606030504020204" pitchFamily="34" charset="0"/>
              </a:rPr>
              <a:t>.)</a:t>
            </a:r>
          </a:p>
          <a:p>
            <a:endParaRPr lang="es-ES_tradnl" sz="13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s-ES_tradnl" sz="1300" dirty="0">
                <a:latin typeface="Open sans" panose="020B0606030504020204" pitchFamily="34" charset="0"/>
                <a:ea typeface="Open sans" panose="020B0606030504020204" pitchFamily="34" charset="0"/>
                <a:cs typeface="Open sans" panose="020B0606030504020204" pitchFamily="34" charset="0"/>
              </a:rPr>
              <a:t>Legítima </a:t>
            </a:r>
            <a:r>
              <a:rPr lang="es-ES_tradnl" sz="1300" b="1" i="1" dirty="0" err="1">
                <a:latin typeface="Open sans" panose="020B0606030504020204" pitchFamily="34" charset="0"/>
                <a:ea typeface="Open sans" panose="020B0606030504020204" pitchFamily="34" charset="0"/>
                <a:cs typeface="Open sans" panose="020B0606030504020204" pitchFamily="34" charset="0"/>
              </a:rPr>
              <a:t>pars</a:t>
            </a:r>
            <a:r>
              <a:rPr lang="es-ES_tradnl" sz="1300" b="1" i="1" dirty="0">
                <a:latin typeface="Open sans" panose="020B0606030504020204" pitchFamily="34" charset="0"/>
                <a:ea typeface="Open sans" panose="020B0606030504020204" pitchFamily="34" charset="0"/>
                <a:cs typeface="Open sans" panose="020B0606030504020204" pitchFamily="34" charset="0"/>
              </a:rPr>
              <a:t> </a:t>
            </a:r>
            <a:r>
              <a:rPr lang="es-ES_tradnl" sz="1300" b="1" i="1" dirty="0" err="1">
                <a:latin typeface="Open sans" panose="020B0606030504020204" pitchFamily="34" charset="0"/>
                <a:ea typeface="Open sans" panose="020B0606030504020204" pitchFamily="34" charset="0"/>
                <a:cs typeface="Open sans" panose="020B0606030504020204" pitchFamily="34" charset="0"/>
              </a:rPr>
              <a:t>valoris</a:t>
            </a:r>
            <a:r>
              <a:rPr lang="es-ES_tradnl" sz="1300" b="1" i="1" dirty="0">
                <a:latin typeface="Open sans" panose="020B0606030504020204" pitchFamily="34" charset="0"/>
                <a:ea typeface="Open sans" panose="020B0606030504020204" pitchFamily="34" charset="0"/>
                <a:cs typeface="Open sans" panose="020B0606030504020204" pitchFamily="34" charset="0"/>
              </a:rPr>
              <a:t> </a:t>
            </a:r>
            <a:r>
              <a:rPr lang="es-ES_tradnl" sz="1300" b="1" i="1" dirty="0" err="1">
                <a:latin typeface="Open sans" panose="020B0606030504020204" pitchFamily="34" charset="0"/>
                <a:ea typeface="Open sans" panose="020B0606030504020204" pitchFamily="34" charset="0"/>
                <a:cs typeface="Open sans" panose="020B0606030504020204" pitchFamily="34" charset="0"/>
              </a:rPr>
              <a:t>bonorum</a:t>
            </a:r>
            <a:r>
              <a:rPr lang="es-ES_tradnl" sz="1300" b="1" i="1" dirty="0">
                <a:latin typeface="Open sans" panose="020B0606030504020204" pitchFamily="34" charset="0"/>
                <a:ea typeface="Open sans" panose="020B0606030504020204" pitchFamily="34" charset="0"/>
                <a:cs typeface="Open sans" panose="020B0606030504020204" pitchFamily="34" charset="0"/>
              </a:rPr>
              <a:t> </a:t>
            </a:r>
            <a:r>
              <a:rPr lang="es-ES_tradnl" sz="1300" dirty="0">
                <a:latin typeface="Open sans" panose="020B0606030504020204" pitchFamily="34" charset="0"/>
                <a:ea typeface="Open sans" panose="020B0606030504020204" pitchFamily="34" charset="0"/>
                <a:cs typeface="Open sans" panose="020B0606030504020204" pitchFamily="34" charset="0"/>
              </a:rPr>
              <a:t>(</a:t>
            </a:r>
            <a:r>
              <a:rPr lang="es-ES_tradnl" sz="1300" b="1" dirty="0">
                <a:latin typeface="Open sans" panose="020B0606030504020204" pitchFamily="34" charset="0"/>
                <a:ea typeface="Open sans" panose="020B0606030504020204" pitchFamily="34" charset="0"/>
                <a:cs typeface="Open sans" panose="020B0606030504020204" pitchFamily="34" charset="0"/>
              </a:rPr>
              <a:t>derecho de crédito con afección real del caudal</a:t>
            </a:r>
            <a:r>
              <a:rPr lang="es-ES_tradnl" sz="1300" dirty="0">
                <a:latin typeface="Open sans" panose="020B0606030504020204" pitchFamily="34" charset="0"/>
                <a:ea typeface="Open sans" panose="020B0606030504020204" pitchFamily="34" charset="0"/>
                <a:cs typeface="Open sans" panose="020B0606030504020204" pitchFamily="34" charset="0"/>
              </a:rPr>
              <a:t>):</a:t>
            </a:r>
          </a:p>
          <a:p>
            <a:endParaRPr lang="es-ES_tradnl" sz="1300" dirty="0">
              <a:latin typeface="Open sans" panose="020B0606030504020204" pitchFamily="34" charset="0"/>
              <a:ea typeface="Open sans" panose="020B0606030504020204" pitchFamily="34" charset="0"/>
              <a:cs typeface="Open sans" panose="020B0606030504020204" pitchFamily="34" charset="0"/>
            </a:endParaRPr>
          </a:p>
          <a:p>
            <a:r>
              <a:rPr lang="es-ES_tradnl" sz="1300" dirty="0">
                <a:latin typeface="Open sans" panose="020B0606030504020204" pitchFamily="34" charset="0"/>
                <a:ea typeface="Open sans" panose="020B0606030504020204" pitchFamily="34" charset="0"/>
                <a:cs typeface="Open sans" panose="020B0606030504020204" pitchFamily="34" charset="0"/>
              </a:rPr>
              <a:t>	- Ibiza y Formentera (art. 82 CDCB)</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467544" y="1131590"/>
            <a:ext cx="7391400" cy="461665"/>
          </a:xfrm>
          <a:prstGeom prst="rect">
            <a:avLst/>
          </a:prstGeom>
          <a:noFill/>
        </p:spPr>
        <p:txBody>
          <a:bodyPr wrap="square" rtlCol="0">
            <a:spAutoFit/>
          </a:bodyPr>
          <a:lstStyle/>
          <a:p>
            <a:r>
              <a:rPr lang="es-ES_tradnl" sz="2400" b="1" dirty="0">
                <a:solidFill>
                  <a:srgbClr val="3C358E"/>
                </a:solidFill>
                <a:latin typeface="+mj-lt"/>
                <a:cs typeface="Calibri"/>
              </a:rPr>
              <a:t>DIVERSIDAD DE SISTEMAS LEGITIMARIOS</a:t>
            </a:r>
          </a:p>
        </p:txBody>
      </p:sp>
      <p:sp>
        <p:nvSpPr>
          <p:cNvPr id="10" name="CuadroTexto 9"/>
          <p:cNvSpPr txBox="1"/>
          <p:nvPr/>
        </p:nvSpPr>
        <p:spPr>
          <a:xfrm>
            <a:off x="611560" y="1654445"/>
            <a:ext cx="7850832" cy="3493264"/>
          </a:xfrm>
          <a:prstGeom prst="rect">
            <a:avLst/>
          </a:prstGeom>
          <a:noFill/>
        </p:spPr>
        <p:txBody>
          <a:bodyPr wrap="square" rtlCol="0">
            <a:spAutoFit/>
          </a:bodyPr>
          <a:lstStyle/>
          <a:p>
            <a:pPr marL="285750" indent="-285750">
              <a:buFont typeface="Arial" panose="020B0604020202020204" pitchFamily="34" charset="0"/>
              <a:buChar char="•"/>
            </a:pPr>
            <a:r>
              <a:rPr lang="es-ES_tradnl" sz="1300" dirty="0">
                <a:latin typeface="+mj-lt"/>
                <a:ea typeface="Open sans" panose="020B0606030504020204" pitchFamily="34" charset="0"/>
                <a:cs typeface="Open sans" panose="020B0606030504020204" pitchFamily="34" charset="0"/>
              </a:rPr>
              <a:t>Legitimario </a:t>
            </a:r>
            <a:r>
              <a:rPr lang="es-ES_tradnl" sz="1300" b="1" i="1" dirty="0" err="1">
                <a:latin typeface="+mj-lt"/>
                <a:ea typeface="Open sans" panose="020B0606030504020204" pitchFamily="34" charset="0"/>
                <a:cs typeface="Open sans" panose="020B0606030504020204" pitchFamily="34" charset="0"/>
              </a:rPr>
              <a:t>pars</a:t>
            </a:r>
            <a:r>
              <a:rPr lang="es-ES_tradnl" sz="1300" b="1" i="1" dirty="0">
                <a:latin typeface="+mj-lt"/>
                <a:ea typeface="Open sans" panose="020B0606030504020204" pitchFamily="34" charset="0"/>
                <a:cs typeface="Open sans" panose="020B0606030504020204" pitchFamily="34" charset="0"/>
              </a:rPr>
              <a:t> </a:t>
            </a:r>
            <a:r>
              <a:rPr lang="es-ES_tradnl" sz="1300" b="1" i="1" dirty="0" err="1">
                <a:latin typeface="+mj-lt"/>
                <a:ea typeface="Open sans" panose="020B0606030504020204" pitchFamily="34" charset="0"/>
                <a:cs typeface="Open sans" panose="020B0606030504020204" pitchFamily="34" charset="0"/>
              </a:rPr>
              <a:t>bonorum</a:t>
            </a:r>
            <a:r>
              <a:rPr lang="es-ES_tradnl" sz="1300" dirty="0">
                <a:latin typeface="+mj-lt"/>
                <a:ea typeface="Open sans" panose="020B0606030504020204" pitchFamily="34" charset="0"/>
                <a:cs typeface="Open sans" panose="020B0606030504020204" pitchFamily="34" charset="0"/>
              </a:rPr>
              <a:t> (cotitular de los bienes relictos):</a:t>
            </a:r>
          </a:p>
          <a:p>
            <a:endParaRPr lang="es-ES_tradnl" sz="1300" dirty="0">
              <a:latin typeface="+mj-lt"/>
              <a:ea typeface="Open sans" panose="020B0606030504020204" pitchFamily="34" charset="0"/>
              <a:cs typeface="Open sans" panose="020B0606030504020204" pitchFamily="34" charset="0"/>
            </a:endParaRPr>
          </a:p>
          <a:p>
            <a:r>
              <a:rPr lang="es-ES_tradnl" sz="1300" dirty="0">
                <a:latin typeface="+mj-lt"/>
                <a:ea typeface="Open sans" panose="020B0606030504020204" pitchFamily="34" charset="0"/>
                <a:cs typeface="Open sans" panose="020B0606030504020204" pitchFamily="34" charset="0"/>
              </a:rPr>
              <a:t>	- Tiene que consentir la entrega de los legados ordenados por el testador.</a:t>
            </a:r>
          </a:p>
          <a:p>
            <a:pPr marL="444500" indent="-444500"/>
            <a:r>
              <a:rPr lang="es-ES_tradnl" sz="1300" dirty="0">
                <a:latin typeface="+mj-lt"/>
                <a:ea typeface="Open sans" panose="020B0606030504020204" pitchFamily="34" charset="0"/>
                <a:cs typeface="Open sans" panose="020B0606030504020204" pitchFamily="34" charset="0"/>
              </a:rPr>
              <a:t>	- Tiene que intervenir en la partición convencional y prestar su consentimiento para que sea eficaz.</a:t>
            </a:r>
          </a:p>
          <a:p>
            <a:pPr marL="444500" indent="-444500"/>
            <a:r>
              <a:rPr lang="es-ES_tradnl" sz="1300" dirty="0">
                <a:latin typeface="+mj-lt"/>
                <a:ea typeface="Open sans" panose="020B0606030504020204" pitchFamily="34" charset="0"/>
                <a:cs typeface="Open sans" panose="020B0606030504020204" pitchFamily="34" charset="0"/>
              </a:rPr>
              <a:t>	- Está legitimado para promover la partición e incoar el procedimiento de división judicial de herencia (art. 782.1 LEC).</a:t>
            </a:r>
          </a:p>
          <a:p>
            <a:r>
              <a:rPr lang="es-ES_tradnl" sz="1300" dirty="0">
                <a:latin typeface="Open sans" panose="020B0606030504020204" pitchFamily="34" charset="0"/>
                <a:ea typeface="Open sans" panose="020B0606030504020204" pitchFamily="34" charset="0"/>
                <a:cs typeface="Open sans" panose="020B0606030504020204" pitchFamily="34" charset="0"/>
              </a:rPr>
              <a:t>	- Todo ello, incluso cuando el causante le haya dejado una donación o un legado en pago de su derecho:</a:t>
            </a:r>
          </a:p>
          <a:p>
            <a:pPr marL="1138238" indent="-285750">
              <a:buFont typeface="Wingdings" pitchFamily="2" charset="2"/>
              <a:buChar char="Ø"/>
            </a:pPr>
            <a:r>
              <a:rPr lang="es-ES_tradnl" sz="1300" dirty="0">
                <a:latin typeface="Open sans" panose="020B0606030504020204" pitchFamily="34" charset="0"/>
                <a:ea typeface="Open sans" panose="020B0606030504020204" pitchFamily="34" charset="0"/>
                <a:cs typeface="Open sans" panose="020B0606030504020204" pitchFamily="34" charset="0"/>
              </a:rPr>
              <a:t>STS  640/2012, de 18 de octubre (ECLI:ES:TS:2012:6952)</a:t>
            </a:r>
          </a:p>
          <a:p>
            <a:pPr marL="1138238" indent="-285750">
              <a:buFont typeface="Wingdings" pitchFamily="2" charset="2"/>
              <a:buChar char="Ø"/>
            </a:pPr>
            <a:r>
              <a:rPr lang="es-ES_tradnl" sz="1300" dirty="0">
                <a:latin typeface="Open sans" panose="020B0606030504020204" pitchFamily="34" charset="0"/>
                <a:ea typeface="Open sans" panose="020B0606030504020204" pitchFamily="34" charset="0"/>
                <a:cs typeface="Open sans" panose="020B0606030504020204" pitchFamily="34" charset="0"/>
              </a:rPr>
              <a:t>RRDGRN 15 septiembre 2014, 13 febrero 2015, 14 febrero 2019, 28 septiembre 2020</a:t>
            </a:r>
          </a:p>
          <a:p>
            <a:endParaRPr lang="es-ES_tradnl" sz="13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s-ES_tradnl" sz="1300" dirty="0">
                <a:latin typeface="Open sans" panose="020B0606030504020204" pitchFamily="34" charset="0"/>
                <a:ea typeface="Open sans" panose="020B0606030504020204" pitchFamily="34" charset="0"/>
                <a:cs typeface="Open sans" panose="020B0606030504020204" pitchFamily="34" charset="0"/>
              </a:rPr>
              <a:t>Legitimario </a:t>
            </a:r>
            <a:r>
              <a:rPr lang="es-ES_tradnl" sz="1300" b="1" i="1" dirty="0" err="1">
                <a:latin typeface="Open sans" panose="020B0606030504020204" pitchFamily="34" charset="0"/>
                <a:ea typeface="Open sans" panose="020B0606030504020204" pitchFamily="34" charset="0"/>
                <a:cs typeface="Open sans" panose="020B0606030504020204" pitchFamily="34" charset="0"/>
              </a:rPr>
              <a:t>pars</a:t>
            </a:r>
            <a:r>
              <a:rPr lang="es-ES_tradnl" sz="1300" b="1" i="1" dirty="0">
                <a:latin typeface="Open sans" panose="020B0606030504020204" pitchFamily="34" charset="0"/>
                <a:ea typeface="Open sans" panose="020B0606030504020204" pitchFamily="34" charset="0"/>
                <a:cs typeface="Open sans" panose="020B0606030504020204" pitchFamily="34" charset="0"/>
              </a:rPr>
              <a:t> </a:t>
            </a:r>
            <a:r>
              <a:rPr lang="es-ES_tradnl" sz="1300" b="1" i="1" dirty="0" err="1">
                <a:latin typeface="Open sans" panose="020B0606030504020204" pitchFamily="34" charset="0"/>
                <a:ea typeface="Open sans" panose="020B0606030504020204" pitchFamily="34" charset="0"/>
                <a:cs typeface="Open sans" panose="020B0606030504020204" pitchFamily="34" charset="0"/>
              </a:rPr>
              <a:t>valoris</a:t>
            </a:r>
            <a:r>
              <a:rPr lang="es-ES_tradnl" sz="1300" b="1" i="1" dirty="0">
                <a:latin typeface="Open sans" panose="020B0606030504020204" pitchFamily="34" charset="0"/>
                <a:ea typeface="Open sans" panose="020B0606030504020204" pitchFamily="34" charset="0"/>
                <a:cs typeface="Open sans" panose="020B0606030504020204" pitchFamily="34" charset="0"/>
              </a:rPr>
              <a:t> </a:t>
            </a:r>
            <a:r>
              <a:rPr lang="es-ES_tradnl" sz="1300" dirty="0">
                <a:latin typeface="Open sans" panose="020B0606030504020204" pitchFamily="34" charset="0"/>
                <a:ea typeface="Open sans" panose="020B0606030504020204" pitchFamily="34" charset="0"/>
                <a:cs typeface="Open sans" panose="020B0606030504020204" pitchFamily="34" charset="0"/>
              </a:rPr>
              <a:t>y </a:t>
            </a:r>
            <a:r>
              <a:rPr lang="es-ES_tradnl" sz="1300" b="1" i="1" dirty="0" err="1">
                <a:latin typeface="Open sans" panose="020B0606030504020204" pitchFamily="34" charset="0"/>
                <a:ea typeface="Open sans" panose="020B0606030504020204" pitchFamily="34" charset="0"/>
                <a:cs typeface="Open sans" panose="020B0606030504020204" pitchFamily="34" charset="0"/>
              </a:rPr>
              <a:t>pars</a:t>
            </a:r>
            <a:r>
              <a:rPr lang="es-ES_tradnl" sz="1300" b="1" i="1" dirty="0">
                <a:latin typeface="Open sans" panose="020B0606030504020204" pitchFamily="34" charset="0"/>
                <a:ea typeface="Open sans" panose="020B0606030504020204" pitchFamily="34" charset="0"/>
                <a:cs typeface="Open sans" panose="020B0606030504020204" pitchFamily="34" charset="0"/>
              </a:rPr>
              <a:t> </a:t>
            </a:r>
            <a:r>
              <a:rPr lang="es-ES_tradnl" sz="1300" b="1" i="1" dirty="0" err="1">
                <a:latin typeface="Open sans" panose="020B0606030504020204" pitchFamily="34" charset="0"/>
                <a:ea typeface="Open sans" panose="020B0606030504020204" pitchFamily="34" charset="0"/>
                <a:cs typeface="Open sans" panose="020B0606030504020204" pitchFamily="34" charset="0"/>
              </a:rPr>
              <a:t>valoris</a:t>
            </a:r>
            <a:r>
              <a:rPr lang="es-ES_tradnl" sz="1300" b="1" i="1" dirty="0">
                <a:latin typeface="Open sans" panose="020B0606030504020204" pitchFamily="34" charset="0"/>
                <a:ea typeface="Open sans" panose="020B0606030504020204" pitchFamily="34" charset="0"/>
                <a:cs typeface="Open sans" panose="020B0606030504020204" pitchFamily="34" charset="0"/>
              </a:rPr>
              <a:t> </a:t>
            </a:r>
            <a:r>
              <a:rPr lang="es-ES_tradnl" sz="1300" b="1" i="1" dirty="0" err="1">
                <a:latin typeface="Open sans" panose="020B0606030504020204" pitchFamily="34" charset="0"/>
                <a:ea typeface="Open sans" panose="020B0606030504020204" pitchFamily="34" charset="0"/>
                <a:cs typeface="Open sans" panose="020B0606030504020204" pitchFamily="34" charset="0"/>
              </a:rPr>
              <a:t>bonorum</a:t>
            </a:r>
            <a:r>
              <a:rPr lang="es-ES_tradnl" sz="1300" dirty="0">
                <a:latin typeface="Open sans" panose="020B0606030504020204" pitchFamily="34" charset="0"/>
                <a:ea typeface="Open sans" panose="020B0606030504020204" pitchFamily="34" charset="0"/>
                <a:cs typeface="Open sans" panose="020B0606030504020204" pitchFamily="34" charset="0"/>
              </a:rPr>
              <a:t> (</a:t>
            </a:r>
            <a:r>
              <a:rPr lang="es-ES_tradnl" sz="1300" b="1" dirty="0">
                <a:latin typeface="Open sans" panose="020B0606030504020204" pitchFamily="34" charset="0"/>
                <a:ea typeface="Open sans" panose="020B0606030504020204" pitchFamily="34" charset="0"/>
                <a:cs typeface="Open sans" panose="020B0606030504020204" pitchFamily="34" charset="0"/>
              </a:rPr>
              <a:t>mero acreedor</a:t>
            </a:r>
            <a:r>
              <a:rPr lang="es-ES_tradnl" sz="1300" dirty="0">
                <a:latin typeface="Open sans" panose="020B0606030504020204" pitchFamily="34" charset="0"/>
                <a:ea typeface="Open sans" panose="020B0606030504020204" pitchFamily="34" charset="0"/>
                <a:cs typeface="Open sans" panose="020B0606030504020204" pitchFamily="34" charset="0"/>
              </a:rPr>
              <a:t>):</a:t>
            </a:r>
          </a:p>
          <a:p>
            <a:endParaRPr lang="es-ES_tradnl" sz="1300" dirty="0">
              <a:latin typeface="Open sans" panose="020B0606030504020204" pitchFamily="34" charset="0"/>
              <a:ea typeface="Open sans" panose="020B0606030504020204" pitchFamily="34" charset="0"/>
              <a:cs typeface="Open sans" panose="020B0606030504020204" pitchFamily="34" charset="0"/>
            </a:endParaRPr>
          </a:p>
          <a:p>
            <a:r>
              <a:rPr lang="es-ES_tradnl" sz="1300" dirty="0">
                <a:latin typeface="Open sans" panose="020B0606030504020204" pitchFamily="34" charset="0"/>
                <a:ea typeface="Open sans" panose="020B0606030504020204" pitchFamily="34" charset="0"/>
                <a:cs typeface="Open sans" panose="020B0606030504020204" pitchFamily="34" charset="0"/>
              </a:rPr>
              <a:t>	</a:t>
            </a:r>
            <a:r>
              <a:rPr lang="es-ES_tradnl" sz="1300" dirty="0">
                <a:ea typeface="Open sans" panose="020B0606030504020204" pitchFamily="34" charset="0"/>
                <a:cs typeface="Open sans" panose="020B0606030504020204" pitchFamily="34" charset="0"/>
              </a:rPr>
              <a:t>- NO tiene que consentir la entrega de los legados ordenados por el testador.</a:t>
            </a:r>
          </a:p>
          <a:p>
            <a:pPr marL="444500" indent="-444500"/>
            <a:r>
              <a:rPr lang="es-ES_tradnl" sz="1300" dirty="0">
                <a:ea typeface="Open sans" panose="020B0606030504020204" pitchFamily="34" charset="0"/>
                <a:cs typeface="Open sans" panose="020B0606030504020204" pitchFamily="34" charset="0"/>
              </a:rPr>
              <a:t>	- NO tiene que intervenir en la partición convencional ni prestar su consentimiento para que sea eficaz.</a:t>
            </a:r>
          </a:p>
          <a:p>
            <a:pPr marL="444500" indent="-444500"/>
            <a:r>
              <a:rPr lang="es-ES_tradnl" sz="1300" dirty="0">
                <a:ea typeface="Open sans" panose="020B0606030504020204" pitchFamily="34" charset="0"/>
                <a:cs typeface="Open sans" panose="020B0606030504020204" pitchFamily="34" charset="0"/>
              </a:rPr>
              <a:t>	- NO está legitimado para promover la partición ni incoar el procedimiento de división judicial de herencia (art. 782.1 LEC).</a:t>
            </a:r>
          </a:p>
          <a:p>
            <a:endParaRPr lang="es-ES_tradnl" sz="13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22051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575728" y="987574"/>
            <a:ext cx="7391400" cy="461665"/>
          </a:xfrm>
          <a:prstGeom prst="rect">
            <a:avLst/>
          </a:prstGeom>
          <a:noFill/>
        </p:spPr>
        <p:txBody>
          <a:bodyPr wrap="square" rtlCol="0">
            <a:spAutoFit/>
          </a:bodyPr>
          <a:lstStyle/>
          <a:p>
            <a:r>
              <a:rPr lang="es-ES_tradnl" sz="2400" b="1" dirty="0">
                <a:solidFill>
                  <a:srgbClr val="3C358E"/>
                </a:solidFill>
                <a:latin typeface="+mj-lt"/>
                <a:cs typeface="Calibri"/>
              </a:rPr>
              <a:t>ACCIONES DE PROTECCIÓN DE LA LEGÍTIMA</a:t>
            </a:r>
          </a:p>
        </p:txBody>
      </p:sp>
      <p:sp>
        <p:nvSpPr>
          <p:cNvPr id="10" name="CuadroTexto 9"/>
          <p:cNvSpPr txBox="1"/>
          <p:nvPr/>
        </p:nvSpPr>
        <p:spPr>
          <a:xfrm>
            <a:off x="611560" y="1563638"/>
            <a:ext cx="7706816" cy="3493264"/>
          </a:xfrm>
          <a:prstGeom prst="rect">
            <a:avLst/>
          </a:prstGeom>
          <a:noFill/>
        </p:spPr>
        <p:txBody>
          <a:bodyPr wrap="square" rtlCol="0">
            <a:spAutoFit/>
          </a:bodyPr>
          <a:lstStyle/>
          <a:p>
            <a:pPr marL="285750" indent="-285750">
              <a:buFont typeface="Arial" panose="020B0604020202020204" pitchFamily="34" charset="0"/>
              <a:buChar char="•"/>
            </a:pPr>
            <a:r>
              <a:rPr lang="es-ES_tradnl" sz="1300" dirty="0">
                <a:latin typeface="+mj-lt"/>
                <a:ea typeface="Open sans" panose="020B0606030504020204" pitchFamily="34" charset="0"/>
                <a:cs typeface="Open sans" panose="020B0606030504020204" pitchFamily="34" charset="0"/>
              </a:rPr>
              <a:t>Preterición:</a:t>
            </a:r>
          </a:p>
          <a:p>
            <a:endParaRPr lang="es-ES_tradnl" sz="1300" dirty="0">
              <a:latin typeface="+mj-lt"/>
              <a:ea typeface="Open sans" panose="020B0606030504020204" pitchFamily="34" charset="0"/>
              <a:cs typeface="Open sans" panose="020B0606030504020204" pitchFamily="34" charset="0"/>
            </a:endParaRPr>
          </a:p>
          <a:p>
            <a:pPr marL="688975" indent="-285750">
              <a:buFont typeface="Wingdings" pitchFamily="2" charset="2"/>
              <a:buChar char="Ø"/>
            </a:pPr>
            <a:r>
              <a:rPr lang="es-ES_tradnl" sz="1300" dirty="0">
                <a:latin typeface="+mj-lt"/>
                <a:ea typeface="Open sans" panose="020B0606030504020204" pitchFamily="34" charset="0"/>
                <a:cs typeface="Open sans" panose="020B0606030504020204" pitchFamily="34" charset="0"/>
              </a:rPr>
              <a:t>para los casos de </a:t>
            </a:r>
            <a:r>
              <a:rPr lang="es-ES_tradnl" sz="1300" b="1" dirty="0">
                <a:latin typeface="+mj-lt"/>
                <a:ea typeface="Open sans" panose="020B0606030504020204" pitchFamily="34" charset="0"/>
                <a:cs typeface="Open sans" panose="020B0606030504020204" pitchFamily="34" charset="0"/>
              </a:rPr>
              <a:t>omisión</a:t>
            </a:r>
            <a:r>
              <a:rPr lang="es-ES_tradnl" sz="1300" dirty="0">
                <a:latin typeface="+mj-lt"/>
                <a:ea typeface="Open sans" panose="020B0606030504020204" pitchFamily="34" charset="0"/>
                <a:cs typeface="Open sans" panose="020B0606030504020204" pitchFamily="34" charset="0"/>
              </a:rPr>
              <a:t> del legitimario en el acto de última voluntad del causante</a:t>
            </a:r>
          </a:p>
          <a:p>
            <a:endParaRPr lang="es-ES_tradnl" sz="13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s-ES_tradnl" sz="1300" dirty="0">
                <a:ea typeface="Open sans" panose="020B0606030504020204" pitchFamily="34" charset="0"/>
                <a:cs typeface="Open sans" panose="020B0606030504020204" pitchFamily="34" charset="0"/>
              </a:rPr>
              <a:t>Desheredación injusta:</a:t>
            </a:r>
          </a:p>
          <a:p>
            <a:endParaRPr lang="es-ES_tradnl" sz="1300" dirty="0">
              <a:ea typeface="Open sans" panose="020B0606030504020204" pitchFamily="34" charset="0"/>
              <a:cs typeface="Open sans" panose="020B0606030504020204" pitchFamily="34" charset="0"/>
            </a:endParaRPr>
          </a:p>
          <a:p>
            <a:pPr marL="688975" indent="-285750">
              <a:buFont typeface="Wingdings" pitchFamily="2" charset="2"/>
              <a:buChar char="Ø"/>
            </a:pPr>
            <a:r>
              <a:rPr lang="es-ES_tradnl" sz="1300" dirty="0">
                <a:ea typeface="Open sans" panose="020B0606030504020204" pitchFamily="34" charset="0"/>
                <a:cs typeface="Open sans" panose="020B0606030504020204" pitchFamily="34" charset="0"/>
              </a:rPr>
              <a:t>para los casos de </a:t>
            </a:r>
            <a:r>
              <a:rPr lang="es-ES_tradnl" sz="1300" b="1" dirty="0">
                <a:ea typeface="Open sans" panose="020B0606030504020204" pitchFamily="34" charset="0"/>
                <a:cs typeface="Open sans" panose="020B0606030504020204" pitchFamily="34" charset="0"/>
              </a:rPr>
              <a:t>privación</a:t>
            </a:r>
            <a:r>
              <a:rPr lang="es-ES_tradnl" sz="1300" dirty="0">
                <a:ea typeface="Open sans" panose="020B0606030504020204" pitchFamily="34" charset="0"/>
                <a:cs typeface="Open sans" panose="020B0606030504020204" pitchFamily="34" charset="0"/>
              </a:rPr>
              <a:t> de la legítima sin causa o cuando la causa invocada sea falsa</a:t>
            </a:r>
          </a:p>
          <a:p>
            <a:endParaRPr lang="es-ES_tradnl" sz="13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s-ES_tradnl" sz="1300" dirty="0">
                <a:ea typeface="Open sans" panose="020B0606030504020204" pitchFamily="34" charset="0"/>
                <a:cs typeface="Open sans" panose="020B0606030504020204" pitchFamily="34" charset="0"/>
              </a:rPr>
              <a:t>Intangibilidad cualitativa:</a:t>
            </a:r>
          </a:p>
          <a:p>
            <a:endParaRPr lang="es-ES_tradnl" sz="1300" dirty="0">
              <a:ea typeface="Open sans" panose="020B0606030504020204" pitchFamily="34" charset="0"/>
              <a:cs typeface="Open sans" panose="020B0606030504020204" pitchFamily="34" charset="0"/>
            </a:endParaRPr>
          </a:p>
          <a:p>
            <a:pPr marL="688975" indent="-285750" algn="just">
              <a:buFont typeface="Wingdings" pitchFamily="2" charset="2"/>
              <a:buChar char="Ø"/>
            </a:pPr>
            <a:r>
              <a:rPr lang="es-ES_tradnl" sz="1300" dirty="0">
                <a:ea typeface="Open sans" panose="020B0606030504020204" pitchFamily="34" charset="0"/>
                <a:cs typeface="Open sans" panose="020B0606030504020204" pitchFamily="34" charset="0"/>
              </a:rPr>
              <a:t>para la supresión de </a:t>
            </a:r>
            <a:r>
              <a:rPr lang="es-ES_tradnl" sz="1300" b="1" dirty="0">
                <a:ea typeface="Open sans" panose="020B0606030504020204" pitchFamily="34" charset="0"/>
                <a:cs typeface="Open sans" panose="020B0606030504020204" pitchFamily="34" charset="0"/>
              </a:rPr>
              <a:t>gravámenes o cualesquiera otras limitaciones</a:t>
            </a:r>
            <a:r>
              <a:rPr lang="es-ES_tradnl" sz="1300" dirty="0">
                <a:ea typeface="Open sans" panose="020B0606030504020204" pitchFamily="34" charset="0"/>
                <a:cs typeface="Open sans" panose="020B0606030504020204" pitchFamily="34" charset="0"/>
              </a:rPr>
              <a:t> impuestas por el causante sobre los bienes adjudicados en satisfacción de la legítima</a:t>
            </a:r>
          </a:p>
          <a:p>
            <a:pPr marL="688975" indent="-285750">
              <a:buFont typeface="Wingdings" pitchFamily="2" charset="2"/>
              <a:buChar char="Ø"/>
            </a:pPr>
            <a:endParaRPr lang="es-ES_tradnl" sz="1300" dirty="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s-ES_tradnl" sz="1300" dirty="0">
                <a:ea typeface="Open sans" panose="020B0606030504020204" pitchFamily="34" charset="0"/>
                <a:cs typeface="Open sans" panose="020B0606030504020204" pitchFamily="34" charset="0"/>
              </a:rPr>
              <a:t>Intangibilidad cuantitativa:</a:t>
            </a:r>
          </a:p>
          <a:p>
            <a:endParaRPr lang="es-ES_tradnl" sz="1300" dirty="0">
              <a:ea typeface="Open sans" panose="020B0606030504020204" pitchFamily="34" charset="0"/>
              <a:cs typeface="Open sans" panose="020B0606030504020204" pitchFamily="34" charset="0"/>
            </a:endParaRPr>
          </a:p>
          <a:p>
            <a:pPr marL="688975" indent="-285750" algn="just">
              <a:buFont typeface="Wingdings" pitchFamily="2" charset="2"/>
              <a:buChar char="Ø"/>
            </a:pPr>
            <a:r>
              <a:rPr lang="es-ES_tradnl" sz="1300" dirty="0">
                <a:ea typeface="Open sans" panose="020B0606030504020204" pitchFamily="34" charset="0"/>
                <a:cs typeface="Open sans" panose="020B0606030504020204" pitchFamily="34" charset="0"/>
              </a:rPr>
              <a:t>para obtener la </a:t>
            </a:r>
            <a:r>
              <a:rPr lang="es-ES_tradnl" sz="1300" b="1" dirty="0">
                <a:ea typeface="Open sans" panose="020B0606030504020204" pitchFamily="34" charset="0"/>
                <a:cs typeface="Open sans" panose="020B0606030504020204" pitchFamily="34" charset="0"/>
              </a:rPr>
              <a:t>reducción o minoración </a:t>
            </a:r>
            <a:r>
              <a:rPr lang="es-ES_tradnl" sz="1300" dirty="0">
                <a:ea typeface="Open sans" panose="020B0606030504020204" pitchFamily="34" charset="0"/>
                <a:cs typeface="Open sans" panose="020B0606030504020204" pitchFamily="34" charset="0"/>
              </a:rPr>
              <a:t>de las disposiciones realizadas por el causante a título gratuito, inter vivos o mortis causa, que sean </a:t>
            </a:r>
            <a:r>
              <a:rPr lang="es-ES_tradnl" sz="1300" b="1" dirty="0">
                <a:ea typeface="Open sans" panose="020B0606030504020204" pitchFamily="34" charset="0"/>
                <a:cs typeface="Open sans" panose="020B0606030504020204" pitchFamily="34" charset="0"/>
              </a:rPr>
              <a:t>inoficiosas </a:t>
            </a:r>
            <a:r>
              <a:rPr lang="es-ES_tradnl" sz="1300" dirty="0">
                <a:ea typeface="Open sans" panose="020B0606030504020204" pitchFamily="34" charset="0"/>
                <a:cs typeface="Open sans" panose="020B0606030504020204" pitchFamily="34" charset="0"/>
              </a:rPr>
              <a:t>(cuantitativamente lesivas para la legítima)</a:t>
            </a:r>
          </a:p>
        </p:txBody>
      </p:sp>
    </p:spTree>
    <p:extLst>
      <p:ext uri="{BB962C8B-B14F-4D97-AF65-F5344CB8AC3E}">
        <p14:creationId xmlns:p14="http://schemas.microsoft.com/office/powerpoint/2010/main" val="2288509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575728" y="987574"/>
            <a:ext cx="7391400" cy="830997"/>
          </a:xfrm>
          <a:prstGeom prst="rect">
            <a:avLst/>
          </a:prstGeom>
          <a:noFill/>
        </p:spPr>
        <p:txBody>
          <a:bodyPr wrap="square" rtlCol="0">
            <a:spAutoFit/>
          </a:bodyPr>
          <a:lstStyle/>
          <a:p>
            <a:r>
              <a:rPr lang="es-ES_tradnl" sz="2400" b="1" dirty="0">
                <a:solidFill>
                  <a:srgbClr val="3C358E"/>
                </a:solidFill>
                <a:latin typeface="+mj-lt"/>
                <a:cs typeface="Calibri"/>
              </a:rPr>
              <a:t>INTANGIBILIDAD CUANTITATIVA DE LA LEGÍTIMA EN EL CÓDIGO CIVIL</a:t>
            </a:r>
          </a:p>
        </p:txBody>
      </p:sp>
      <p:sp>
        <p:nvSpPr>
          <p:cNvPr id="10" name="CuadroTexto 9"/>
          <p:cNvSpPr txBox="1"/>
          <p:nvPr/>
        </p:nvSpPr>
        <p:spPr>
          <a:xfrm>
            <a:off x="575728" y="1851670"/>
            <a:ext cx="7706816" cy="2893100"/>
          </a:xfrm>
          <a:prstGeom prst="rect">
            <a:avLst/>
          </a:prstGeom>
          <a:noFill/>
        </p:spPr>
        <p:txBody>
          <a:bodyPr wrap="square" rtlCol="0">
            <a:spAutoFit/>
          </a:bodyPr>
          <a:lstStyle/>
          <a:p>
            <a:pPr marL="285750" indent="-285750">
              <a:buFont typeface="Arial" panose="020B0604020202020204" pitchFamily="34" charset="0"/>
              <a:buChar char="•"/>
            </a:pPr>
            <a:r>
              <a:rPr lang="es-ES_tradnl" sz="1300" dirty="0">
                <a:ea typeface="Open sans" panose="020B0606030504020204" pitchFamily="34" charset="0"/>
                <a:cs typeface="Open sans" panose="020B0606030504020204" pitchFamily="34" charset="0"/>
              </a:rPr>
              <a:t>Régimen oscuro y disperso:</a:t>
            </a:r>
          </a:p>
          <a:p>
            <a:pPr marL="285750" indent="-285750">
              <a:buFont typeface="Arial" panose="020B0604020202020204" pitchFamily="34" charset="0"/>
              <a:buChar char="•"/>
            </a:pPr>
            <a:endParaRPr lang="es-ES_tradnl" sz="1300" dirty="0">
              <a:ea typeface="Open sans" panose="020B0606030504020204" pitchFamily="34" charset="0"/>
              <a:cs typeface="Open sans" panose="020B0606030504020204" pitchFamily="34" charset="0"/>
            </a:endParaRPr>
          </a:p>
          <a:p>
            <a:pPr marL="823913" indent="-285750">
              <a:buFont typeface="Wingdings" pitchFamily="2" charset="2"/>
              <a:buChar char="Ø"/>
            </a:pPr>
            <a:r>
              <a:rPr lang="es-ES_tradnl" sz="1300" dirty="0">
                <a:ea typeface="Open sans" panose="020B0606030504020204" pitchFamily="34" charset="0"/>
                <a:cs typeface="Open sans" panose="020B0606030504020204" pitchFamily="34" charset="0"/>
              </a:rPr>
              <a:t>Arts. 636, 651, 654 a 656, 815, 817, 819 a 822</a:t>
            </a:r>
          </a:p>
          <a:p>
            <a:pPr marL="285750" indent="-285750">
              <a:buFont typeface="Arial" panose="020B0604020202020204" pitchFamily="34" charset="0"/>
              <a:buChar char="•"/>
            </a:pPr>
            <a:endParaRPr lang="es-ES_tradnl" sz="1300" dirty="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s-ES_tradnl" sz="1300" dirty="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s-ES_tradnl" sz="1300" dirty="0">
                <a:ea typeface="Open sans" panose="020B0606030504020204" pitchFamily="34" charset="0"/>
                <a:cs typeface="Open sans" panose="020B0606030504020204" pitchFamily="34" charset="0"/>
              </a:rPr>
              <a:t>Resoluciones recientes:</a:t>
            </a:r>
          </a:p>
          <a:p>
            <a:pPr marL="285750" indent="-285750">
              <a:buFont typeface="Arial" panose="020B0604020202020204" pitchFamily="34" charset="0"/>
              <a:buChar char="•"/>
            </a:pPr>
            <a:endParaRPr lang="es-ES_tradnl" sz="1300" dirty="0">
              <a:ea typeface="Open sans" panose="020B0606030504020204" pitchFamily="34" charset="0"/>
              <a:cs typeface="Open sans" panose="020B0606030504020204" pitchFamily="34" charset="0"/>
            </a:endParaRPr>
          </a:p>
          <a:p>
            <a:pPr marL="868363" indent="-285750">
              <a:buFont typeface="Wingdings" pitchFamily="2" charset="2"/>
              <a:buChar char="Ø"/>
            </a:pPr>
            <a:r>
              <a:rPr lang="es-ES_tradnl" sz="1300" dirty="0">
                <a:ea typeface="Open sans" panose="020B0606030504020204" pitchFamily="34" charset="0"/>
                <a:cs typeface="Open sans" panose="020B0606030504020204" pitchFamily="34" charset="0"/>
              </a:rPr>
              <a:t>STS 419/2021, de 21 de junio (ECLI:ES:TS:2021:2367)</a:t>
            </a:r>
          </a:p>
          <a:p>
            <a:pPr marL="868363" indent="-285750">
              <a:buFont typeface="Wingdings" pitchFamily="2" charset="2"/>
              <a:buChar char="Ø"/>
            </a:pPr>
            <a:endParaRPr lang="es-ES_tradnl" sz="1300" dirty="0">
              <a:ea typeface="Open sans" panose="020B0606030504020204" pitchFamily="34" charset="0"/>
              <a:cs typeface="Open sans" panose="020B0606030504020204" pitchFamily="34" charset="0"/>
            </a:endParaRPr>
          </a:p>
          <a:p>
            <a:pPr marL="868363" indent="-285750">
              <a:buFont typeface="Wingdings" pitchFamily="2" charset="2"/>
              <a:buChar char="Ø"/>
            </a:pPr>
            <a:r>
              <a:rPr lang="es-ES_tradnl" sz="1300" dirty="0">
                <a:ea typeface="Open sans" panose="020B0606030504020204" pitchFamily="34" charset="0"/>
                <a:cs typeface="Open sans" panose="020B0606030504020204" pitchFamily="34" charset="0"/>
              </a:rPr>
              <a:t>STS 280/2022, de 4 de abril (ECLI:ES:TS:2022:1387)</a:t>
            </a:r>
          </a:p>
          <a:p>
            <a:pPr marL="868363" indent="-285750">
              <a:buFont typeface="Wingdings" pitchFamily="2" charset="2"/>
              <a:buChar char="Ø"/>
            </a:pPr>
            <a:endParaRPr lang="es-ES_tradnl" sz="1300" dirty="0">
              <a:ea typeface="Open sans" panose="020B0606030504020204" pitchFamily="34" charset="0"/>
              <a:cs typeface="Open sans" panose="020B0606030504020204" pitchFamily="34" charset="0"/>
            </a:endParaRPr>
          </a:p>
          <a:p>
            <a:pPr marL="868363" indent="-285750">
              <a:buFont typeface="Wingdings" pitchFamily="2" charset="2"/>
              <a:buChar char="Ø"/>
            </a:pPr>
            <a:r>
              <a:rPr lang="es-ES_tradnl" sz="1300" dirty="0">
                <a:ea typeface="Open sans" panose="020B0606030504020204" pitchFamily="34" charset="0"/>
                <a:cs typeface="Open sans" panose="020B0606030504020204" pitchFamily="34" charset="0"/>
              </a:rPr>
              <a:t>STS 184/2022, de 3 de marzo (ECLI:ES:TS:2022:941)</a:t>
            </a:r>
          </a:p>
          <a:p>
            <a:pPr marL="285750" indent="-285750">
              <a:buFont typeface="Arial" panose="020B0604020202020204" pitchFamily="34" charset="0"/>
              <a:buChar char="•"/>
            </a:pPr>
            <a:endParaRPr lang="es-ES_tradnl" sz="1300" dirty="0">
              <a:ea typeface="Open sans" panose="020B0606030504020204" pitchFamily="34" charset="0"/>
              <a:cs typeface="Open sans" panose="020B0606030504020204" pitchFamily="34" charset="0"/>
            </a:endParaRPr>
          </a:p>
          <a:p>
            <a:pPr marL="447675"/>
            <a:endParaRPr lang="es-ES_tradnl" sz="130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50882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575728" y="987574"/>
            <a:ext cx="7391400" cy="830997"/>
          </a:xfrm>
          <a:prstGeom prst="rect">
            <a:avLst/>
          </a:prstGeom>
          <a:noFill/>
        </p:spPr>
        <p:txBody>
          <a:bodyPr wrap="square" rtlCol="0">
            <a:spAutoFit/>
          </a:bodyPr>
          <a:lstStyle/>
          <a:p>
            <a:r>
              <a:rPr lang="es-ES_tradnl" sz="2400" b="1" dirty="0">
                <a:solidFill>
                  <a:srgbClr val="3C358E"/>
                </a:solidFill>
                <a:latin typeface="+mj-lt"/>
                <a:cs typeface="Calibri"/>
              </a:rPr>
              <a:t>INTANGIBILIDAD CUANTITATIVA DE LA LEGÍTIMA EN EL CÓDIGO CIVIL</a:t>
            </a:r>
          </a:p>
        </p:txBody>
      </p:sp>
      <p:sp>
        <p:nvSpPr>
          <p:cNvPr id="10" name="CuadroTexto 9"/>
          <p:cNvSpPr txBox="1"/>
          <p:nvPr/>
        </p:nvSpPr>
        <p:spPr>
          <a:xfrm>
            <a:off x="609600" y="1851670"/>
            <a:ext cx="8138864" cy="3253198"/>
          </a:xfrm>
          <a:prstGeom prst="rect">
            <a:avLst/>
          </a:prstGeom>
          <a:noFill/>
        </p:spPr>
        <p:txBody>
          <a:bodyPr wrap="square" rtlCol="0">
            <a:spAutoFit/>
          </a:bodyPr>
          <a:lstStyle/>
          <a:p>
            <a:pPr marL="285750" indent="-285750">
              <a:buFont typeface="Arial" panose="020B0604020202020204" pitchFamily="34" charset="0"/>
              <a:buChar char="•"/>
            </a:pPr>
            <a:r>
              <a:rPr lang="es-ES_tradnl" sz="1300" dirty="0">
                <a:ea typeface="Open sans" panose="020B0606030504020204" pitchFamily="34" charset="0"/>
                <a:cs typeface="Open sans" panose="020B0606030504020204" pitchFamily="34" charset="0"/>
              </a:rPr>
              <a:t>Operaciones previas para comprobar si hay lesión: </a:t>
            </a:r>
            <a:r>
              <a:rPr lang="es-ES_tradnl" sz="1300" b="1" dirty="0">
                <a:ea typeface="Open sans" panose="020B0606030504020204" pitchFamily="34" charset="0"/>
                <a:cs typeface="Open sans" panose="020B0606030504020204" pitchFamily="34" charset="0"/>
              </a:rPr>
              <a:t>cómputo (art. 818) e imputación (arts. 819 y 825)</a:t>
            </a:r>
          </a:p>
          <a:p>
            <a:endParaRPr lang="es-ES_tradnl" sz="1300" dirty="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s-ES_tradnl" sz="1300" dirty="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s-ES_tradnl" sz="1300" dirty="0">
                <a:ea typeface="Open sans" panose="020B0606030504020204" pitchFamily="34" charset="0"/>
                <a:cs typeface="Open sans" panose="020B0606030504020204" pitchFamily="34" charset="0"/>
              </a:rPr>
              <a:t>Laguna en art. 818 CC en materia de cómputo: </a:t>
            </a:r>
            <a:r>
              <a:rPr lang="es-ES_tradnl" sz="1300" b="1" dirty="0">
                <a:ea typeface="Open sans" panose="020B0606030504020204" pitchFamily="34" charset="0"/>
                <a:cs typeface="Open sans" panose="020B0606030504020204" pitchFamily="34" charset="0"/>
              </a:rPr>
              <a:t>¿momento a tener en cuenta para valorar los bienes?</a:t>
            </a:r>
          </a:p>
          <a:p>
            <a:pPr marL="285750" indent="-285750">
              <a:buFont typeface="Arial" panose="020B0604020202020204" pitchFamily="34" charset="0"/>
              <a:buChar char="•"/>
            </a:pPr>
            <a:endParaRPr lang="es-ES_tradnl" sz="1300" dirty="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s-ES_tradnl" sz="1300" dirty="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s-ES_tradnl" sz="1300" dirty="0">
                <a:ea typeface="Open sans" panose="020B0606030504020204" pitchFamily="34" charset="0"/>
                <a:cs typeface="Open sans" panose="020B0606030504020204" pitchFamily="34" charset="0"/>
              </a:rPr>
              <a:t>Según</a:t>
            </a:r>
            <a:r>
              <a:rPr lang="es-ES_tradnl" sz="1300" b="1" dirty="0">
                <a:ea typeface="Open sans" panose="020B0606030504020204" pitchFamily="34" charset="0"/>
                <a:cs typeface="Open sans" panose="020B0606030504020204" pitchFamily="34" charset="0"/>
              </a:rPr>
              <a:t> STS 184/2022, de 3 de marzo</a:t>
            </a:r>
            <a:r>
              <a:rPr lang="es-ES_tradnl" sz="1300" dirty="0">
                <a:ea typeface="Open sans" panose="020B0606030504020204" pitchFamily="34" charset="0"/>
                <a:cs typeface="Open sans" panose="020B0606030504020204" pitchFamily="34" charset="0"/>
              </a:rPr>
              <a:t>:</a:t>
            </a:r>
          </a:p>
          <a:p>
            <a:pPr marL="285750" indent="-285750">
              <a:buFont typeface="Arial" panose="020B0604020202020204" pitchFamily="34" charset="0"/>
              <a:buChar char="•"/>
            </a:pPr>
            <a:endParaRPr lang="es-ES_tradnl" sz="1300" dirty="0">
              <a:ea typeface="Open sans" panose="020B0606030504020204" pitchFamily="34" charset="0"/>
              <a:cs typeface="Open sans" panose="020B0606030504020204" pitchFamily="34" charset="0"/>
            </a:endParaRPr>
          </a:p>
          <a:p>
            <a:pPr marL="688975" indent="-285750">
              <a:lnSpc>
                <a:spcPct val="120000"/>
              </a:lnSpc>
              <a:buFont typeface="Wingdings" pitchFamily="2" charset="2"/>
              <a:buChar char="Ø"/>
            </a:pPr>
            <a:r>
              <a:rPr lang="es-ES_tradnl" sz="1300" dirty="0">
                <a:ea typeface="Open sans" panose="020B0606030504020204" pitchFamily="34" charset="0"/>
                <a:cs typeface="Open sans" panose="020B0606030504020204" pitchFamily="34" charset="0"/>
              </a:rPr>
              <a:t>Si el causante satisface la legítima mediante una donación, un legado o una asignación particional: se estará al valor que los bienes relictos o los donados tengan </a:t>
            </a:r>
            <a:r>
              <a:rPr lang="es-ES_tradnl" sz="1300" b="1" dirty="0">
                <a:ea typeface="Open sans" panose="020B0606030504020204" pitchFamily="34" charset="0"/>
                <a:cs typeface="Open sans" panose="020B0606030504020204" pitchFamily="34" charset="0"/>
              </a:rPr>
              <a:t>al instante de la apertura de la sucesión</a:t>
            </a:r>
            <a:r>
              <a:rPr lang="es-ES_tradnl" sz="1300" dirty="0">
                <a:ea typeface="Open sans" panose="020B0606030504020204" pitchFamily="34" charset="0"/>
                <a:cs typeface="Open sans" panose="020B0606030504020204" pitchFamily="34" charset="0"/>
              </a:rPr>
              <a:t>.</a:t>
            </a:r>
          </a:p>
          <a:p>
            <a:pPr marL="688975" indent="-285750">
              <a:buFont typeface="Wingdings" pitchFamily="2" charset="2"/>
              <a:buChar char="Ø"/>
            </a:pPr>
            <a:endParaRPr lang="es-ES_tradnl" sz="1300" dirty="0">
              <a:ea typeface="Open sans" panose="020B0606030504020204" pitchFamily="34" charset="0"/>
              <a:cs typeface="Open sans" panose="020B0606030504020204" pitchFamily="34" charset="0"/>
            </a:endParaRPr>
          </a:p>
          <a:p>
            <a:pPr marL="688975" indent="-285750">
              <a:lnSpc>
                <a:spcPct val="120000"/>
              </a:lnSpc>
              <a:buFont typeface="Wingdings" pitchFamily="2" charset="2"/>
              <a:buChar char="Ø"/>
            </a:pPr>
            <a:r>
              <a:rPr lang="es-ES_tradnl" sz="1300" dirty="0">
                <a:ea typeface="Open sans" panose="020B0606030504020204" pitchFamily="34" charset="0"/>
                <a:cs typeface="Open sans" panose="020B0606030504020204" pitchFamily="34" charset="0"/>
              </a:rPr>
              <a:t>Si la satisface mediante cuota (institución hereditaria, legado simple de legítima, legado de parte alícuota): se estará al valor que los bienes relictos o los donados tengan </a:t>
            </a:r>
            <a:r>
              <a:rPr lang="es-ES_tradnl" sz="1300" b="1" dirty="0">
                <a:ea typeface="Open sans" panose="020B0606030504020204" pitchFamily="34" charset="0"/>
                <a:cs typeface="Open sans" panose="020B0606030504020204" pitchFamily="34" charset="0"/>
              </a:rPr>
              <a:t>al instante de la partición</a:t>
            </a:r>
            <a:r>
              <a:rPr lang="es-ES_tradnl" sz="1300" dirty="0">
                <a:ea typeface="Open sans" panose="020B0606030504020204" pitchFamily="34" charset="0"/>
                <a:cs typeface="Open sans" panose="020B0606030504020204" pitchFamily="34" charset="0"/>
              </a:rPr>
              <a:t>.</a:t>
            </a:r>
          </a:p>
          <a:p>
            <a:pPr marL="285750" indent="-17463">
              <a:buFont typeface="Arial" panose="020B0604020202020204" pitchFamily="34" charset="0"/>
              <a:buChar char="•"/>
            </a:pPr>
            <a:endParaRPr lang="es-ES_tradnl" sz="1300" dirty="0">
              <a:ea typeface="Open sans" panose="020B0606030504020204" pitchFamily="34" charset="0"/>
              <a:cs typeface="Open sans" panose="020B0606030504020204" pitchFamily="34" charset="0"/>
            </a:endParaRPr>
          </a:p>
          <a:p>
            <a:pPr marL="447675"/>
            <a:endParaRPr lang="es-ES_tradnl" sz="130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20600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575728" y="987574"/>
            <a:ext cx="7391400" cy="830997"/>
          </a:xfrm>
          <a:prstGeom prst="rect">
            <a:avLst/>
          </a:prstGeom>
          <a:noFill/>
        </p:spPr>
        <p:txBody>
          <a:bodyPr wrap="square" rtlCol="0">
            <a:spAutoFit/>
          </a:bodyPr>
          <a:lstStyle/>
          <a:p>
            <a:r>
              <a:rPr lang="es-ES_tradnl" sz="2400" b="1" dirty="0">
                <a:solidFill>
                  <a:srgbClr val="3C358E"/>
                </a:solidFill>
                <a:latin typeface="+mj-lt"/>
                <a:cs typeface="Calibri"/>
              </a:rPr>
              <a:t>INTANGIBILIDAD CUANTITATIVA DE LA LEGÍTIMA EN EL CÓDIGO CIVIL</a:t>
            </a:r>
          </a:p>
        </p:txBody>
      </p:sp>
      <p:sp>
        <p:nvSpPr>
          <p:cNvPr id="10" name="CuadroTexto 9"/>
          <p:cNvSpPr txBox="1"/>
          <p:nvPr/>
        </p:nvSpPr>
        <p:spPr>
          <a:xfrm>
            <a:off x="575728" y="1923678"/>
            <a:ext cx="7706816" cy="3173176"/>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es-ES_tradnl" sz="1300" dirty="0">
                <a:ea typeface="Open sans" panose="020B0606030504020204" pitchFamily="34" charset="0"/>
                <a:cs typeface="Open sans" panose="020B0606030504020204" pitchFamily="34" charset="0"/>
              </a:rPr>
              <a:t>Reforma de los arts. 782 y 808 por la Ley 8/2021, de 2 de junio, por la que se reforma la legislación civil y procesal para el apoyo a las personas con discapacidad:</a:t>
            </a:r>
          </a:p>
          <a:p>
            <a:pPr marL="285750" indent="-285750">
              <a:buFont typeface="Arial" panose="020B0604020202020204" pitchFamily="34" charset="0"/>
              <a:buChar char="•"/>
            </a:pPr>
            <a:endParaRPr lang="es-ES_tradnl" sz="1300" dirty="0">
              <a:ea typeface="Open sans" panose="020B0606030504020204" pitchFamily="34" charset="0"/>
              <a:cs typeface="Open sans" panose="020B0606030504020204" pitchFamily="34" charset="0"/>
            </a:endParaRPr>
          </a:p>
          <a:p>
            <a:pPr marL="823913" indent="-285750">
              <a:buFont typeface="Wingdings" pitchFamily="2" charset="2"/>
              <a:buChar char="Ø"/>
            </a:pPr>
            <a:endParaRPr lang="es-ES_tradnl" sz="1300" dirty="0">
              <a:ea typeface="Open sans" panose="020B0606030504020204" pitchFamily="34" charset="0"/>
              <a:cs typeface="Open sans" panose="020B0606030504020204" pitchFamily="34" charset="0"/>
            </a:endParaRPr>
          </a:p>
          <a:p>
            <a:pPr marL="627063" indent="128588" algn="just"/>
            <a:r>
              <a:rPr lang="es-ES_tradnl" sz="1300" b="1" dirty="0">
                <a:ea typeface="Open sans" panose="020B0606030504020204" pitchFamily="34" charset="0"/>
                <a:cs typeface="Open sans" panose="020B0606030504020204" pitchFamily="34" charset="0"/>
              </a:rPr>
              <a:t>Art. 808 CC</a:t>
            </a:r>
            <a:r>
              <a:rPr lang="es-ES_tradnl" sz="1300" dirty="0">
                <a:ea typeface="Open sans" panose="020B0606030504020204" pitchFamily="34" charset="0"/>
                <a:cs typeface="Open sans" panose="020B0606030504020204" pitchFamily="34" charset="0"/>
              </a:rPr>
              <a:t>: </a:t>
            </a:r>
            <a:r>
              <a:rPr lang="es-ES_tradnl" sz="1300" i="1" dirty="0">
                <a:ea typeface="Open sans" panose="020B0606030504020204" pitchFamily="34" charset="0"/>
                <a:cs typeface="Open sans" panose="020B0606030504020204" pitchFamily="34" charset="0"/>
              </a:rPr>
              <a:t>Cuando alguno o varios de los legitimarios se encontraren en una situación de </a:t>
            </a:r>
            <a:r>
              <a:rPr lang="es-ES_tradnl" sz="1300" i="1" u="sng" dirty="0">
                <a:ea typeface="Open sans" panose="020B0606030504020204" pitchFamily="34" charset="0"/>
                <a:cs typeface="Open sans" panose="020B0606030504020204" pitchFamily="34" charset="0"/>
              </a:rPr>
              <a:t>discapacidad</a:t>
            </a:r>
            <a:r>
              <a:rPr lang="es-ES_tradnl" sz="1300" i="1" dirty="0">
                <a:ea typeface="Open sans" panose="020B0606030504020204" pitchFamily="34" charset="0"/>
                <a:cs typeface="Open sans" panose="020B0606030504020204" pitchFamily="34" charset="0"/>
              </a:rPr>
              <a:t>, </a:t>
            </a:r>
            <a:r>
              <a:rPr lang="es-ES_tradnl" sz="1300" i="1" u="sng" dirty="0">
                <a:ea typeface="Open sans" panose="020B0606030504020204" pitchFamily="34" charset="0"/>
                <a:cs typeface="Open sans" panose="020B0606030504020204" pitchFamily="34" charset="0"/>
              </a:rPr>
              <a:t>el testador podrá disponer a su favor de la legítima estricta de los demás </a:t>
            </a:r>
            <a:r>
              <a:rPr lang="es-ES_tradnl" sz="1300" i="1" dirty="0">
                <a:ea typeface="Open sans" panose="020B0606030504020204" pitchFamily="34" charset="0"/>
                <a:cs typeface="Open sans" panose="020B0606030504020204" pitchFamily="34" charset="0"/>
              </a:rPr>
              <a:t>legitimarios sin discapacidad. En tal caso, salvo disposición contraria del testador, lo así recibido por el hijo beneficiado </a:t>
            </a:r>
            <a:r>
              <a:rPr lang="es-ES_tradnl" sz="1300" i="1" u="sng" dirty="0">
                <a:ea typeface="Open sans" panose="020B0606030504020204" pitchFamily="34" charset="0"/>
                <a:cs typeface="Open sans" panose="020B0606030504020204" pitchFamily="34" charset="0"/>
              </a:rPr>
              <a:t>quedará gravado con sustitución fideicomisaria de residuo</a:t>
            </a:r>
            <a:r>
              <a:rPr lang="es-ES_tradnl" sz="1300" i="1" dirty="0">
                <a:ea typeface="Open sans" panose="020B0606030504020204" pitchFamily="34" charset="0"/>
                <a:cs typeface="Open sans" panose="020B0606030504020204" pitchFamily="34" charset="0"/>
              </a:rPr>
              <a:t> a favor de los que hubieren visto afectada su legítima estricta y </a:t>
            </a:r>
            <a:r>
              <a:rPr lang="es-ES_tradnl" sz="1300" i="1" u="sng" dirty="0">
                <a:ea typeface="Open sans" panose="020B0606030504020204" pitchFamily="34" charset="0"/>
                <a:cs typeface="Open sans" panose="020B0606030504020204" pitchFamily="34" charset="0"/>
              </a:rPr>
              <a:t>no podrá aquel disponer de tales bienes ni a título gratuito ni por acto mortis causa</a:t>
            </a:r>
            <a:r>
              <a:rPr lang="es-ES_tradnl" sz="1300" i="1" dirty="0">
                <a:ea typeface="Open sans" panose="020B0606030504020204" pitchFamily="34" charset="0"/>
                <a:cs typeface="Open sans" panose="020B0606030504020204" pitchFamily="34" charset="0"/>
              </a:rPr>
              <a:t>.</a:t>
            </a:r>
          </a:p>
          <a:p>
            <a:pPr marL="627063" indent="128588" algn="just"/>
            <a:r>
              <a:rPr lang="es-ES_tradnl" sz="1300" i="1" dirty="0">
                <a:ea typeface="Open sans" panose="020B0606030504020204" pitchFamily="34" charset="0"/>
                <a:cs typeface="Open sans" panose="020B0606030504020204" pitchFamily="34" charset="0"/>
              </a:rPr>
              <a:t>Cuando el testador hubiere hecho uso de la facultad que le concede el párrafo anterior, corresponderá al hijo que impugne el gravamen de su legítima estricta acreditar que no concurre causa que la justifique.</a:t>
            </a:r>
          </a:p>
          <a:p>
            <a:pPr marL="285750" indent="-285750">
              <a:buFont typeface="Arial" panose="020B0604020202020204" pitchFamily="34" charset="0"/>
              <a:buChar char="•"/>
            </a:pPr>
            <a:endParaRPr lang="es-ES_tradnl" sz="1300" dirty="0">
              <a:ea typeface="Open sans" panose="020B0606030504020204" pitchFamily="34" charset="0"/>
              <a:cs typeface="Open sans" panose="020B0606030504020204" pitchFamily="34" charset="0"/>
            </a:endParaRPr>
          </a:p>
          <a:p>
            <a:endParaRPr lang="es-ES_tradnl" sz="1300" dirty="0">
              <a:ea typeface="Open sans" panose="020B0606030504020204" pitchFamily="34" charset="0"/>
              <a:cs typeface="Open sans" panose="020B0606030504020204" pitchFamily="34" charset="0"/>
            </a:endParaRPr>
          </a:p>
          <a:p>
            <a:pPr marL="447675"/>
            <a:endParaRPr lang="es-ES_tradnl" sz="130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0165933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493</TotalTime>
  <Words>1577</Words>
  <Application>Microsoft Macintosh PowerPoint</Application>
  <PresentationFormat>Presentación en pantalla (16:9)</PresentationFormat>
  <Paragraphs>150</Paragraphs>
  <Slides>14</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14</vt:i4>
      </vt:variant>
    </vt:vector>
  </HeadingPairs>
  <TitlesOfParts>
    <vt:vector size="20" baseType="lpstr">
      <vt:lpstr>Arial</vt:lpstr>
      <vt:lpstr>Calibri</vt:lpstr>
      <vt:lpstr>Courier New</vt:lpstr>
      <vt:lpstr>Open sans</vt:lpstr>
      <vt:lpstr>Wingdings</vt:lpstr>
      <vt:lpstr>Tema de Office</vt:lpstr>
      <vt:lpstr>Lesión cuantitativa de la legítima: acciones de protección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dx</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Titulo de la  Buena Práctica</dc:title>
  <dc:creator>dx</dc:creator>
  <cp:lastModifiedBy>Microsoft Office User</cp:lastModifiedBy>
  <cp:revision>74</cp:revision>
  <dcterms:created xsi:type="dcterms:W3CDTF">2021-07-07T07:43:49Z</dcterms:created>
  <dcterms:modified xsi:type="dcterms:W3CDTF">2022-11-21T08:26:39Z</dcterms:modified>
</cp:coreProperties>
</file>