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A3D0471F-0580-4C70-BBB3-3773A1BF82C5}" type="datetimeFigureOut">
              <a:rPr lang="es-ES" smtClean="0"/>
              <a:t>22/11/2022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7492564-485E-402A-8BE0-A7D5056525E0}" type="slidenum">
              <a:rPr lang="es-ES" smtClean="0"/>
              <a:t>‹#›</a:t>
            </a:fld>
            <a:endParaRPr lang="es-ES"/>
          </a:p>
        </p:txBody>
      </p:sp>
    </p:spTree>
    <p:extLst>
      <p:ext uri="{BB962C8B-B14F-4D97-AF65-F5344CB8AC3E}">
        <p14:creationId xmlns:p14="http://schemas.microsoft.com/office/powerpoint/2010/main" val="3291598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A3D0471F-0580-4C70-BBB3-3773A1BF82C5}" type="datetimeFigureOut">
              <a:rPr lang="es-ES" smtClean="0"/>
              <a:t>22/11/2022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7492564-485E-402A-8BE0-A7D5056525E0}" type="slidenum">
              <a:rPr lang="es-ES" smtClean="0"/>
              <a:t>‹#›</a:t>
            </a:fld>
            <a:endParaRPr lang="es-ES"/>
          </a:p>
        </p:txBody>
      </p:sp>
    </p:spTree>
    <p:extLst>
      <p:ext uri="{BB962C8B-B14F-4D97-AF65-F5344CB8AC3E}">
        <p14:creationId xmlns:p14="http://schemas.microsoft.com/office/powerpoint/2010/main" val="240961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A3D0471F-0580-4C70-BBB3-3773A1BF82C5}" type="datetimeFigureOut">
              <a:rPr lang="es-ES" smtClean="0"/>
              <a:t>22/11/2022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7492564-485E-402A-8BE0-A7D5056525E0}" type="slidenum">
              <a:rPr lang="es-ES" smtClean="0"/>
              <a:t>‹#›</a:t>
            </a:fld>
            <a:endParaRPr lang="es-ES"/>
          </a:p>
        </p:txBody>
      </p:sp>
    </p:spTree>
    <p:extLst>
      <p:ext uri="{BB962C8B-B14F-4D97-AF65-F5344CB8AC3E}">
        <p14:creationId xmlns:p14="http://schemas.microsoft.com/office/powerpoint/2010/main" val="1308545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A3D0471F-0580-4C70-BBB3-3773A1BF82C5}" type="datetimeFigureOut">
              <a:rPr lang="es-ES" smtClean="0"/>
              <a:t>22/11/2022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7492564-485E-402A-8BE0-A7D5056525E0}" type="slidenum">
              <a:rPr lang="es-ES" smtClean="0"/>
              <a:t>‹#›</a:t>
            </a:fld>
            <a:endParaRPr lang="es-ES"/>
          </a:p>
        </p:txBody>
      </p:sp>
    </p:spTree>
    <p:extLst>
      <p:ext uri="{BB962C8B-B14F-4D97-AF65-F5344CB8AC3E}">
        <p14:creationId xmlns:p14="http://schemas.microsoft.com/office/powerpoint/2010/main" val="3899697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A3D0471F-0580-4C70-BBB3-3773A1BF82C5}" type="datetimeFigureOut">
              <a:rPr lang="es-ES" smtClean="0"/>
              <a:t>22/11/2022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7492564-485E-402A-8BE0-A7D5056525E0}" type="slidenum">
              <a:rPr lang="es-ES" smtClean="0"/>
              <a:t>‹#›</a:t>
            </a:fld>
            <a:endParaRPr lang="es-ES"/>
          </a:p>
        </p:txBody>
      </p:sp>
    </p:spTree>
    <p:extLst>
      <p:ext uri="{BB962C8B-B14F-4D97-AF65-F5344CB8AC3E}">
        <p14:creationId xmlns:p14="http://schemas.microsoft.com/office/powerpoint/2010/main" val="2567521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A3D0471F-0580-4C70-BBB3-3773A1BF82C5}" type="datetimeFigureOut">
              <a:rPr lang="es-ES" smtClean="0"/>
              <a:t>22/11/2022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7492564-485E-402A-8BE0-A7D5056525E0}" type="slidenum">
              <a:rPr lang="es-ES" smtClean="0"/>
              <a:t>‹#›</a:t>
            </a:fld>
            <a:endParaRPr lang="es-ES"/>
          </a:p>
        </p:txBody>
      </p:sp>
    </p:spTree>
    <p:extLst>
      <p:ext uri="{BB962C8B-B14F-4D97-AF65-F5344CB8AC3E}">
        <p14:creationId xmlns:p14="http://schemas.microsoft.com/office/powerpoint/2010/main" val="1732760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A3D0471F-0580-4C70-BBB3-3773A1BF82C5}" type="datetimeFigureOut">
              <a:rPr lang="es-ES" smtClean="0"/>
              <a:t>22/11/2022</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7492564-485E-402A-8BE0-A7D5056525E0}" type="slidenum">
              <a:rPr lang="es-ES" smtClean="0"/>
              <a:t>‹#›</a:t>
            </a:fld>
            <a:endParaRPr lang="es-ES"/>
          </a:p>
        </p:txBody>
      </p:sp>
    </p:spTree>
    <p:extLst>
      <p:ext uri="{BB962C8B-B14F-4D97-AF65-F5344CB8AC3E}">
        <p14:creationId xmlns:p14="http://schemas.microsoft.com/office/powerpoint/2010/main" val="315246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A3D0471F-0580-4C70-BBB3-3773A1BF82C5}" type="datetimeFigureOut">
              <a:rPr lang="es-ES" smtClean="0"/>
              <a:t>22/11/2022</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7492564-485E-402A-8BE0-A7D5056525E0}" type="slidenum">
              <a:rPr lang="es-ES" smtClean="0"/>
              <a:t>‹#›</a:t>
            </a:fld>
            <a:endParaRPr lang="es-ES"/>
          </a:p>
        </p:txBody>
      </p:sp>
    </p:spTree>
    <p:extLst>
      <p:ext uri="{BB962C8B-B14F-4D97-AF65-F5344CB8AC3E}">
        <p14:creationId xmlns:p14="http://schemas.microsoft.com/office/powerpoint/2010/main" val="1640463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3D0471F-0580-4C70-BBB3-3773A1BF82C5}" type="datetimeFigureOut">
              <a:rPr lang="es-ES" smtClean="0"/>
              <a:t>22/11/2022</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7492564-485E-402A-8BE0-A7D5056525E0}" type="slidenum">
              <a:rPr lang="es-ES" smtClean="0"/>
              <a:t>‹#›</a:t>
            </a:fld>
            <a:endParaRPr lang="es-ES"/>
          </a:p>
        </p:txBody>
      </p:sp>
    </p:spTree>
    <p:extLst>
      <p:ext uri="{BB962C8B-B14F-4D97-AF65-F5344CB8AC3E}">
        <p14:creationId xmlns:p14="http://schemas.microsoft.com/office/powerpoint/2010/main" val="2489586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A3D0471F-0580-4C70-BBB3-3773A1BF82C5}" type="datetimeFigureOut">
              <a:rPr lang="es-ES" smtClean="0"/>
              <a:t>22/11/2022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7492564-485E-402A-8BE0-A7D5056525E0}" type="slidenum">
              <a:rPr lang="es-ES" smtClean="0"/>
              <a:t>‹#›</a:t>
            </a:fld>
            <a:endParaRPr lang="es-ES"/>
          </a:p>
        </p:txBody>
      </p:sp>
    </p:spTree>
    <p:extLst>
      <p:ext uri="{BB962C8B-B14F-4D97-AF65-F5344CB8AC3E}">
        <p14:creationId xmlns:p14="http://schemas.microsoft.com/office/powerpoint/2010/main" val="2508668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A3D0471F-0580-4C70-BBB3-3773A1BF82C5}" type="datetimeFigureOut">
              <a:rPr lang="es-ES" smtClean="0"/>
              <a:t>22/11/2022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7492564-485E-402A-8BE0-A7D5056525E0}" type="slidenum">
              <a:rPr lang="es-ES" smtClean="0"/>
              <a:t>‹#›</a:t>
            </a:fld>
            <a:endParaRPr lang="es-ES"/>
          </a:p>
        </p:txBody>
      </p:sp>
    </p:spTree>
    <p:extLst>
      <p:ext uri="{BB962C8B-B14F-4D97-AF65-F5344CB8AC3E}">
        <p14:creationId xmlns:p14="http://schemas.microsoft.com/office/powerpoint/2010/main" val="3530246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D0471F-0580-4C70-BBB3-3773A1BF82C5}" type="datetimeFigureOut">
              <a:rPr lang="es-ES" smtClean="0"/>
              <a:t>22/11/2022</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492564-485E-402A-8BE0-A7D5056525E0}" type="slidenum">
              <a:rPr lang="es-ES" smtClean="0"/>
              <a:t>‹#›</a:t>
            </a:fld>
            <a:endParaRPr lang="es-ES"/>
          </a:p>
        </p:txBody>
      </p:sp>
    </p:spTree>
    <p:extLst>
      <p:ext uri="{BB962C8B-B14F-4D97-AF65-F5344CB8AC3E}">
        <p14:creationId xmlns:p14="http://schemas.microsoft.com/office/powerpoint/2010/main" val="285415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sz="4000" dirty="0"/>
              <a:t>AULA ABOGACIA</a:t>
            </a:r>
          </a:p>
        </p:txBody>
      </p:sp>
      <p:sp>
        <p:nvSpPr>
          <p:cNvPr id="3" name="Subtítulo 2"/>
          <p:cNvSpPr>
            <a:spLocks noGrp="1"/>
          </p:cNvSpPr>
          <p:nvPr>
            <p:ph type="subTitle" idx="1"/>
          </p:nvPr>
        </p:nvSpPr>
        <p:spPr/>
        <p:txBody>
          <a:bodyPr>
            <a:normAutofit fontScale="77500" lnSpcReduction="20000"/>
          </a:bodyPr>
          <a:lstStyle/>
          <a:p>
            <a:r>
              <a:rPr lang="es-ES" dirty="0"/>
              <a:t>LA SEGUNDA OPORTUNIDAD TRAS LA REFORMA DE LA LEY CONCURSAL</a:t>
            </a:r>
          </a:p>
          <a:p>
            <a:endParaRPr lang="es-ES" dirty="0"/>
          </a:p>
          <a:p>
            <a:r>
              <a:rPr lang="es-ES" dirty="0"/>
              <a:t>JESÚS QUIJANO GONZÁLEZ</a:t>
            </a:r>
          </a:p>
          <a:p>
            <a:r>
              <a:rPr lang="es-ES" dirty="0"/>
              <a:t>CATEDRÁTICO DERECHO MERCANTIL. UNIVERSIDAD DE VALALDOLID</a:t>
            </a:r>
          </a:p>
          <a:p>
            <a:r>
              <a:rPr lang="es-ES" dirty="0"/>
              <a:t>VOCAL PERMANENTE. COMISIÓN GENERAL DE CODIFICACIÓN.</a:t>
            </a:r>
          </a:p>
        </p:txBody>
      </p:sp>
    </p:spTree>
    <p:extLst>
      <p:ext uri="{BB962C8B-B14F-4D97-AF65-F5344CB8AC3E}">
        <p14:creationId xmlns:p14="http://schemas.microsoft.com/office/powerpoint/2010/main" val="1962584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85000" lnSpcReduction="20000"/>
          </a:bodyPr>
          <a:lstStyle/>
          <a:p>
            <a:pPr algn="just"/>
            <a:r>
              <a:rPr lang="es-ES" dirty="0"/>
              <a:t> - </a:t>
            </a:r>
            <a:r>
              <a:rPr lang="es-ES" b="1" dirty="0"/>
              <a:t>efectos específicos</a:t>
            </a:r>
            <a:r>
              <a:rPr lang="es-ES" dirty="0"/>
              <a:t>: desde el fin del plazo de impugnación o desde la sentencia que la desestime: exoneración de la parte del pasivo exonerable que vaya a quedar insatisfecha; posible ejercicio de acciones relativas a deuda no exonerable o a nuevas obligaciones ante el juez del concurso por el trámite de incidentes; cesación de los efectos de la declaración del concurso, sustituidos por los que contenga el plan; subsistencia de deberes de colaboración e información; desde la resolución de exoneración provisional: vencimiento de los créditos afectados por la exoneración; no devengo de intereses, salvo en los garantizados hasta el límite de la garantía.</a:t>
            </a:r>
          </a:p>
          <a:p>
            <a:pPr algn="just"/>
            <a:r>
              <a:rPr lang="es-ES" dirty="0"/>
              <a:t>         - </a:t>
            </a:r>
            <a:r>
              <a:rPr lang="es-ES" b="1" dirty="0"/>
              <a:t>modificación del plan</a:t>
            </a:r>
            <a:r>
              <a:rPr lang="es-ES" dirty="0"/>
              <a:t>: sólo por “alteración significativa” de la situación económica del deudor (se supone “que afecte al cumplimiento del plan”, aunque no lo indica expresamente); a solicitud del deudor o cualquiera de los acreedores, con traslado a los demás afectados; aprobación por el juez con las mismas reglas del plan original y con los mismos efectos, y por una sola vez durante la vigencia del plan.</a:t>
            </a:r>
          </a:p>
        </p:txBody>
      </p:sp>
    </p:spTree>
    <p:extLst>
      <p:ext uri="{BB962C8B-B14F-4D97-AF65-F5344CB8AC3E}">
        <p14:creationId xmlns:p14="http://schemas.microsoft.com/office/powerpoint/2010/main" val="1326798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77500" lnSpcReduction="20000"/>
          </a:bodyPr>
          <a:lstStyle/>
          <a:p>
            <a:pPr algn="just"/>
            <a:r>
              <a:rPr lang="es-ES" dirty="0"/>
              <a:t> - </a:t>
            </a:r>
            <a:r>
              <a:rPr lang="es-ES" b="1" dirty="0"/>
              <a:t>incumplimiento del plan y revocación de la exoneración provisional</a:t>
            </a:r>
            <a:r>
              <a:rPr lang="es-ES" dirty="0"/>
              <a:t>: solicitud por cualquier acreedor y decisión judicial en caso de incumplimiento; también, al término del plazo del plan de pagos, por no destinar la totalidad de las rentas o recursos disponibles que excedan del mínimo inembargable a la satisfacción de los créditos no exonerados, los no exonerables y las nuevas obligaciones. El plan de pagos queda resuelto y se abre automáticamente la liquidación, pero los actos ya realizados se mantienen, salvo fraude, infracción del propio plan, o trato desigual a los acreedores.</a:t>
            </a:r>
          </a:p>
          <a:p>
            <a:pPr algn="just"/>
            <a:r>
              <a:rPr lang="es-ES" dirty="0"/>
              <a:t>   - </a:t>
            </a:r>
            <a:r>
              <a:rPr lang="es-ES" b="1" dirty="0"/>
              <a:t>exoneración definitiva</a:t>
            </a:r>
            <a:r>
              <a:rPr lang="es-ES" dirty="0"/>
              <a:t>: por cumplimiento del plan y no revocación de la exoneración provisional; pero exoneración especial en caso de incumplimiento parcial: por situaciones de accidente o enfermedad, o por acontecimientos graves e imprevisibles que afecten al deudor o a sus convivientes, siempre que haya respetado las limitaciones o prohibiciones de disposición o administración y las medidas de cesión en pago; no se exige un cumplimiento parcial determinado, ni el destino de una parte concreta de los recursos (actualmente la mitad o la cuarta parte, en ciertos casos), ni se aplican las circunstancias concretas de “la especial vulnerabilidad” del R. D-L de 9 de marzo de 2012. El auto judicial se publica en el Registro P. C. y no cabe recurso.</a:t>
            </a:r>
          </a:p>
        </p:txBody>
      </p:sp>
    </p:spTree>
    <p:extLst>
      <p:ext uri="{BB962C8B-B14F-4D97-AF65-F5344CB8AC3E}">
        <p14:creationId xmlns:p14="http://schemas.microsoft.com/office/powerpoint/2010/main" val="2106231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5.2 La exoneración con liquidación.</a:t>
            </a:r>
          </a:p>
        </p:txBody>
      </p:sp>
      <p:sp>
        <p:nvSpPr>
          <p:cNvPr id="3" name="Marcador de contenido 2"/>
          <p:cNvSpPr>
            <a:spLocks noGrp="1"/>
          </p:cNvSpPr>
          <p:nvPr>
            <p:ph idx="1"/>
          </p:nvPr>
        </p:nvSpPr>
        <p:spPr/>
        <p:txBody>
          <a:bodyPr/>
          <a:lstStyle/>
          <a:p>
            <a:pPr algn="just"/>
            <a:r>
              <a:rPr lang="es-ES" dirty="0"/>
              <a:t>  </a:t>
            </a:r>
            <a:r>
              <a:rPr lang="es-ES" b="1" dirty="0"/>
              <a:t>La exoneración con liquidación de la masa activa</a:t>
            </a:r>
            <a:r>
              <a:rPr lang="es-ES" dirty="0"/>
              <a:t>: </a:t>
            </a:r>
            <a:r>
              <a:rPr lang="es-ES" b="1" dirty="0"/>
              <a:t>artículos 501 y 502</a:t>
            </a:r>
            <a:r>
              <a:rPr lang="es-ES" dirty="0"/>
              <a:t>. Tras producirse la “liquidación ordinaria” de la masa activa en el procedimiento concursal sin satisfacción de la totalidad de los créditos concursales reconocidos, pero también en los concursos sin masa (en los que no se acuerda la liquidación) y en los casos de insuficiencia sobrevenida de la masa activa para pagar las deudas de la masa; a solicitud del deudor; si hay conformidad, o no oposición  de la administración concursal o de los acreedores personados (que sólo puede basarse en la falta de presupuestos o requisitos legales), el juez verifica esos presupuestos y requisitos y concede la exoneración al declarar concluido el concurso.</a:t>
            </a:r>
          </a:p>
        </p:txBody>
      </p:sp>
    </p:spTree>
    <p:extLst>
      <p:ext uri="{BB962C8B-B14F-4D97-AF65-F5344CB8AC3E}">
        <p14:creationId xmlns:p14="http://schemas.microsoft.com/office/powerpoint/2010/main" val="2671613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Autofit/>
          </a:bodyPr>
          <a:lstStyle/>
          <a:p>
            <a:pPr algn="just"/>
            <a:r>
              <a:rPr lang="es-ES" sz="1400" b="1" i="1" dirty="0"/>
              <a:t>1. Aspectos generales del nuevo régimen de la exoneración:</a:t>
            </a:r>
            <a:endParaRPr lang="es-ES" sz="1400" dirty="0"/>
          </a:p>
          <a:p>
            <a:pPr algn="just"/>
            <a:r>
              <a:rPr lang="es-ES" sz="1400" b="1" i="1" dirty="0"/>
              <a:t> </a:t>
            </a:r>
            <a:r>
              <a:rPr lang="es-ES" sz="1400" dirty="0"/>
              <a:t>- la segunda oportunidad seguirá regulada en el </a:t>
            </a:r>
            <a:r>
              <a:rPr lang="es-ES" sz="1400" b="1" dirty="0"/>
              <a:t>Capítulo II del Título XI</a:t>
            </a:r>
            <a:r>
              <a:rPr lang="es-ES" sz="1400" dirty="0"/>
              <a:t> (De la conclusión y reapertura del concurso de acreedores) del Libro I (Del concurso de acreedores), </a:t>
            </a:r>
            <a:r>
              <a:rPr lang="es-ES" sz="1400" b="1" dirty="0"/>
              <a:t>artículos 486 a 502</a:t>
            </a:r>
            <a:r>
              <a:rPr lang="es-ES" sz="1400" dirty="0"/>
              <a:t>, que llevarán como rótulo “De la exoneración del pasivo insatisfecho”.</a:t>
            </a:r>
          </a:p>
          <a:p>
            <a:pPr algn="just"/>
            <a:r>
              <a:rPr lang="es-ES" sz="1400" dirty="0"/>
              <a:t> - cambia la propia </a:t>
            </a:r>
            <a:r>
              <a:rPr lang="es-ES" sz="1400" b="1" dirty="0"/>
              <a:t>denominación de la institución</a:t>
            </a:r>
            <a:r>
              <a:rPr lang="es-ES" sz="1400" dirty="0"/>
              <a:t>: la exoneración del pasivo insatisfecho ya no es considerada como un “beneficio” que se concede, debido a una mayor objetivación legal en su reconocimiento legal.</a:t>
            </a:r>
          </a:p>
          <a:p>
            <a:pPr algn="just"/>
            <a:r>
              <a:rPr lang="es-ES" sz="1400" dirty="0"/>
              <a:t> </a:t>
            </a:r>
          </a:p>
          <a:p>
            <a:pPr algn="just"/>
            <a:r>
              <a:rPr lang="es-ES" sz="1400" dirty="0"/>
              <a:t>- en todo caso, a la segunda oportunidad se seguirá llegando </a:t>
            </a:r>
            <a:r>
              <a:rPr lang="es-ES" sz="1400" b="1" dirty="0"/>
              <a:t>desde el concurso declarado,</a:t>
            </a:r>
            <a:r>
              <a:rPr lang="es-ES" sz="1400" dirty="0"/>
              <a:t> por tanto, desde la </a:t>
            </a:r>
            <a:r>
              <a:rPr lang="es-ES" sz="1400" b="1" dirty="0"/>
              <a:t>insolvencia actual o inminente</a:t>
            </a:r>
            <a:r>
              <a:rPr lang="es-ES" sz="1400" dirty="0"/>
              <a:t> del deudor, no desde fuera del concurso, aunque haya un sobreendeudamiento de alcance idéntico o similar a la insolvencia pero que no ha dado lugar a una declaración de concurso. También desde el nuevo procedimiento especial para microempresas (700 y 715) ¿Hubiera sido oportuno plantear alguna posibilidad de acceder a la segunda oportunidad en una fase preconcursal, en situación de preinsolvencia, o de dificultad económica constatable, etc.,  sin necesidad de previa declaración de concurso?</a:t>
            </a:r>
          </a:p>
          <a:p>
            <a:pPr algn="just"/>
            <a:r>
              <a:rPr lang="es-ES" sz="1400" dirty="0"/>
              <a:t> </a:t>
            </a:r>
          </a:p>
          <a:p>
            <a:pPr algn="just"/>
            <a:r>
              <a:rPr lang="es-ES" sz="1400" dirty="0"/>
              <a:t>- a la segunda oportunidad puede acceder </a:t>
            </a:r>
            <a:r>
              <a:rPr lang="es-ES" sz="1400" b="1" dirty="0"/>
              <a:t>cualquier deudor persona natural, empresario o consumidor,</a:t>
            </a:r>
            <a:r>
              <a:rPr lang="es-ES" sz="1400" dirty="0"/>
              <a:t> tal como ya ocurría en el TRLC y a pesar de que la Directiva 2019/1023 sobre reestructuración (artículo 20) está referida solamente a “empresarios insolventes”; es indiferente el origen de la deuda que se pretende exonerar, ya sea del ámbito profesional, mercantil, personal o familiar.</a:t>
            </a:r>
          </a:p>
          <a:p>
            <a:pPr algn="just"/>
            <a:r>
              <a:rPr lang="es-ES" sz="1400" dirty="0"/>
              <a:t>- </a:t>
            </a:r>
            <a:r>
              <a:rPr lang="es-ES" sz="1400" b="1" dirty="0"/>
              <a:t>pero ya no se tendrá en cuenta si con carácter previo se alcanzó o, al menos, se intentó, un acuerdo extrajudicial de pagos, que luego derivó en un concurso consecutivo</a:t>
            </a:r>
            <a:r>
              <a:rPr lang="es-ES" sz="1400" dirty="0"/>
              <a:t>, </a:t>
            </a:r>
            <a:r>
              <a:rPr lang="es-ES" sz="1400" b="1" dirty="0"/>
              <a:t>ni tampoco si se rechazó una oferta de empleo adecuada como requisito para el plan de pagos.</a:t>
            </a:r>
            <a:endParaRPr lang="es-ES" sz="1400" dirty="0"/>
          </a:p>
        </p:txBody>
      </p:sp>
    </p:spTree>
    <p:extLst>
      <p:ext uri="{BB962C8B-B14F-4D97-AF65-F5344CB8AC3E}">
        <p14:creationId xmlns:p14="http://schemas.microsoft.com/office/powerpoint/2010/main" val="475107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2.Requisitos subjetivos y objetivos</a:t>
            </a:r>
          </a:p>
        </p:txBody>
      </p:sp>
      <p:sp>
        <p:nvSpPr>
          <p:cNvPr id="3" name="Marcador de contenido 2"/>
          <p:cNvSpPr>
            <a:spLocks noGrp="1"/>
          </p:cNvSpPr>
          <p:nvPr>
            <p:ph idx="1"/>
          </p:nvPr>
        </p:nvSpPr>
        <p:spPr>
          <a:xfrm>
            <a:off x="722586" y="1867667"/>
            <a:ext cx="10515600" cy="4351338"/>
          </a:xfrm>
        </p:spPr>
        <p:txBody>
          <a:bodyPr>
            <a:noAutofit/>
          </a:bodyPr>
          <a:lstStyle/>
          <a:p>
            <a:pPr marL="0" indent="0">
              <a:buNone/>
            </a:pPr>
            <a:r>
              <a:rPr lang="es-ES" sz="2000" dirty="0"/>
              <a:t>   </a:t>
            </a:r>
            <a:r>
              <a:rPr lang="es-ES" dirty="0"/>
              <a:t>2.1 El deudor de buena fé </a:t>
            </a:r>
          </a:p>
          <a:p>
            <a:pPr algn="just"/>
            <a:r>
              <a:rPr lang="es-ES" sz="1600" dirty="0"/>
              <a:t>- </a:t>
            </a:r>
            <a:r>
              <a:rPr lang="es-ES" sz="1600" b="1" dirty="0"/>
              <a:t>la exoneración ya no tendrá en cuenta, como ocurre ahora en el supuesto ordinario del BEPI (488) el que se haya satisfecho en la liquidación concursal un tipo de deuda, total (deudas de la masa y créditos privilegiados) o parcialmente (créditos ordinarios), ya que no siempre será necesaria la previa liquidación. El nuevo sistema se acerca más al supuesto actual del plan de pagos (493 y siguientes), con importantes novedades, de manera que el presupuesto esencial para la exoneración ya no será la capacidad de pago de una determinada deuda previamente, sino el perfil del deudor como “deudor de buena fé”.</a:t>
            </a:r>
            <a:endParaRPr lang="es-ES" sz="1600" dirty="0"/>
          </a:p>
          <a:p>
            <a:pPr algn="just"/>
            <a:r>
              <a:rPr lang="es-ES" sz="1600" dirty="0"/>
              <a:t> </a:t>
            </a:r>
          </a:p>
          <a:p>
            <a:pPr algn="just"/>
            <a:r>
              <a:rPr lang="es-ES" sz="1600" dirty="0"/>
              <a:t>- en efecto, se le exigen al deudor </a:t>
            </a:r>
            <a:r>
              <a:rPr lang="es-ES" sz="1600" b="1" dirty="0"/>
              <a:t>requisitos específicos de buena fé</a:t>
            </a:r>
            <a:r>
              <a:rPr lang="es-ES" sz="1600" dirty="0"/>
              <a:t>; pero la buena fé se presume, y lo que hará el nuevo artículo 487 es enumerar, como “numerus clausus exhaustivo”, un conjunto de circunstancias, en forma de </a:t>
            </a:r>
            <a:r>
              <a:rPr lang="es-ES" sz="1600" b="1" dirty="0"/>
              <a:t>excepciones,</a:t>
            </a:r>
            <a:r>
              <a:rPr lang="es-ES" sz="1600" dirty="0"/>
              <a:t> que destruyen la presunción de buena fé e impiden acceder a la exoneración: algunas están tasadas (ciertas condenas penales, sanciones administrativas, declaración como persona afectada en concurso culpable, en los 10 años anteriores; declaración de culpable del concurso en el que se pretende la exoneración; incumplimiento de deberes de colaboración e información); pero hay otra más abierta (proporcionar información falsa o engañosa o haberse comportado de forma temeraria o negligente al contraer deuda o al cumplir las obligaciones) que requerirá valoración judicial de ciertas circunstancias en cada caso.</a:t>
            </a:r>
          </a:p>
          <a:p>
            <a:pPr algn="just"/>
            <a:r>
              <a:rPr lang="es-ES" sz="1600" dirty="0"/>
              <a:t> </a:t>
            </a:r>
          </a:p>
        </p:txBody>
      </p:sp>
    </p:spTree>
    <p:extLst>
      <p:ext uri="{BB962C8B-B14F-4D97-AF65-F5344CB8AC3E}">
        <p14:creationId xmlns:p14="http://schemas.microsoft.com/office/powerpoint/2010/main" val="152614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dirty="0"/>
              <a:t>2.2. La deuda exonerable</a:t>
            </a:r>
          </a:p>
        </p:txBody>
      </p:sp>
      <p:sp>
        <p:nvSpPr>
          <p:cNvPr id="3" name="Marcador de contenido 2"/>
          <p:cNvSpPr>
            <a:spLocks noGrp="1"/>
          </p:cNvSpPr>
          <p:nvPr>
            <p:ph idx="1"/>
          </p:nvPr>
        </p:nvSpPr>
        <p:spPr/>
        <p:txBody>
          <a:bodyPr>
            <a:normAutofit fontScale="92500" lnSpcReduction="20000"/>
          </a:bodyPr>
          <a:lstStyle/>
          <a:p>
            <a:pPr algn="just"/>
            <a:r>
              <a:rPr lang="es-ES" dirty="0"/>
              <a:t>el “</a:t>
            </a:r>
            <a:r>
              <a:rPr lang="es-ES" b="1" dirty="0"/>
              <a:t>perímetro de deuda exonerable</a:t>
            </a:r>
            <a:r>
              <a:rPr lang="es-ES" dirty="0"/>
              <a:t>” se verá ampliado en el nuevo sistema: </a:t>
            </a:r>
            <a:r>
              <a:rPr lang="es-ES" b="1" dirty="0"/>
              <a:t>el principio es la exonerabilidad general, salvo las excepciones expresas </a:t>
            </a:r>
            <a:r>
              <a:rPr lang="es-ES" dirty="0"/>
              <a:t>que, también como numerus clausus, enumera el artículo 489 (responsabilidad civil extracontractual, alimentos, crédito público, con algún margen de exoneración en la primera solicitud,  multas, costas y gastos, deudas con garantía real en la parte cubierta), pero el juez puede declarar no exonerable en todo o en parte cierta deuda para evitar la insolvencia del acreedor afectado. Esta nueva técnica de exoneración supondrá que el deudor tiene una amplia capacidad de iniciativa y de propuesta en el plan de pagos, determinando qué pasivo pretende satisfacer y qué pasivo pretende que quede exonerado, respetando el mínimo legal no exonerable; el pasivo admitirá, pues tres categorías a estos efectos: exonerable exonerado; exonerable no exonerado; mínimo legal no exonerable. En las dos primeras el deudor tiene amplio margen de propuesta; en la tercera está sometido a la enumeración legal imperativa.</a:t>
            </a:r>
          </a:p>
        </p:txBody>
      </p:sp>
    </p:spTree>
    <p:extLst>
      <p:ext uri="{BB962C8B-B14F-4D97-AF65-F5344CB8AC3E}">
        <p14:creationId xmlns:p14="http://schemas.microsoft.com/office/powerpoint/2010/main" val="2874707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3. Efectos generales y especiales de la exoneración</a:t>
            </a:r>
          </a:p>
        </p:txBody>
      </p:sp>
      <p:sp>
        <p:nvSpPr>
          <p:cNvPr id="3" name="Marcador de contenido 2"/>
          <p:cNvSpPr>
            <a:spLocks noGrp="1"/>
          </p:cNvSpPr>
          <p:nvPr>
            <p:ph idx="1"/>
          </p:nvPr>
        </p:nvSpPr>
        <p:spPr/>
        <p:txBody>
          <a:bodyPr>
            <a:normAutofit fontScale="85000" lnSpcReduction="10000"/>
          </a:bodyPr>
          <a:lstStyle/>
          <a:p>
            <a:pPr algn="just"/>
            <a:r>
              <a:rPr lang="es-ES" dirty="0"/>
              <a:t>- </a:t>
            </a:r>
            <a:r>
              <a:rPr lang="es-ES" b="1" dirty="0"/>
              <a:t>efectos generales y especiales de la exoneración</a:t>
            </a:r>
            <a:r>
              <a:rPr lang="es-ES" dirty="0"/>
              <a:t>: sobre los acreedores (no ejercicio de acciones correspondientes a créditos extinguidos por exoneración; salvo revocación o salvo que se trate de créditos no exonerables en los que cabe iniciar ejecución judicial o extrajudicial); efectos respecto de los bienes conyugales comunes (no extensión de la exoneración a las deudas del cónyuge del concursado o de ambos cónyuges); efectos sobre obligados solidarios, fiadores, aseguradores, u otros obligados legales o contractuales (no afectación del derecho de los acreedores; los terceros que paguen la deuda no exonerada o no exonerable conservan o adquieren, según los casos, derecho de repetición, regreso y subrogación frente al deudor y los demás coobligados); efectos sobre las deudas con garantía real (sólo cabe exoneración del crédito remanente una vez ejecutada la garantía); efectos relativos a los  sistemas de información crediticia (comunicación y publicación).</a:t>
            </a:r>
          </a:p>
          <a:p>
            <a:pPr algn="just"/>
            <a:r>
              <a:rPr lang="es-ES" dirty="0"/>
              <a:t> </a:t>
            </a:r>
          </a:p>
        </p:txBody>
      </p:sp>
    </p:spTree>
    <p:extLst>
      <p:ext uri="{BB962C8B-B14F-4D97-AF65-F5344CB8AC3E}">
        <p14:creationId xmlns:p14="http://schemas.microsoft.com/office/powerpoint/2010/main" val="1394776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4. Revocación de la exoneración.</a:t>
            </a:r>
          </a:p>
        </p:txBody>
      </p:sp>
      <p:sp>
        <p:nvSpPr>
          <p:cNvPr id="3" name="Marcador de contenido 2"/>
          <p:cNvSpPr>
            <a:spLocks noGrp="1"/>
          </p:cNvSpPr>
          <p:nvPr>
            <p:ph idx="1"/>
          </p:nvPr>
        </p:nvSpPr>
        <p:spPr/>
        <p:txBody>
          <a:bodyPr>
            <a:normAutofit fontScale="92500" lnSpcReduction="20000"/>
          </a:bodyPr>
          <a:lstStyle/>
          <a:p>
            <a:pPr algn="just"/>
            <a:r>
              <a:rPr lang="es-ES" dirty="0"/>
              <a:t>- </a:t>
            </a:r>
            <a:r>
              <a:rPr lang="es-ES" b="1" dirty="0"/>
              <a:t>revocación de la exoneración</a:t>
            </a:r>
            <a:r>
              <a:rPr lang="es-ES" dirty="0"/>
              <a:t>: a solicitud de acreedor por alguno de los supuestos legales (ocultación de bienes, derechos o ingresos; mejora de la situación económica del deudor, en tres años, por herencia, legado, donación, o por juego de suerte, envite o azar, que hacen posible el pago total o parcial; sentencia condenatoria o resolución administrativa firme, en plazo de tres años, derivadas de procedimiento penal o administrativo iniciado al solicitarse la exoneración); en todo caso, no cabe revocación después de tres años de la exoneración por liquidación o de la exoneración provisional con plan de pagos; tramitación y efectos de la revocación: trámites del juicio verbal; posibilidad de personación de cualquier acreedor; reapertura del concurso y de la sección de calificación, en caso de ocultación de bienes; en caso de mejora de la situación económica, revocación total o parcial de la exoneración y recuperación de acciones por los acreedores. </a:t>
            </a:r>
          </a:p>
        </p:txBody>
      </p:sp>
    </p:spTree>
    <p:extLst>
      <p:ext uri="{BB962C8B-B14F-4D97-AF65-F5344CB8AC3E}">
        <p14:creationId xmlns:p14="http://schemas.microsoft.com/office/powerpoint/2010/main" val="2567888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5. Modalidades de exoneración</a:t>
            </a:r>
          </a:p>
        </p:txBody>
      </p:sp>
      <p:sp>
        <p:nvSpPr>
          <p:cNvPr id="3" name="Marcador de contenido 2"/>
          <p:cNvSpPr>
            <a:spLocks noGrp="1"/>
          </p:cNvSpPr>
          <p:nvPr>
            <p:ph idx="1"/>
          </p:nvPr>
        </p:nvSpPr>
        <p:spPr/>
        <p:txBody>
          <a:bodyPr/>
          <a:lstStyle/>
          <a:p>
            <a:pPr algn="just"/>
            <a:r>
              <a:rPr lang="es-ES" dirty="0"/>
              <a:t>-  </a:t>
            </a:r>
            <a:r>
              <a:rPr lang="es-ES" b="1" dirty="0"/>
              <a:t>a la exoneración se podrá llegar por dos vías: </a:t>
            </a:r>
            <a:r>
              <a:rPr lang="es-ES" dirty="0"/>
              <a:t>la exoneración con plan de pagos, sin liquidación previa, que por lo dicho adquiere mayor importancia, y la exoneración tras liquidación concursal de la masa activa. Una y otra vía se pueden reiterar, pero en el primer caso, entre una y otra solicitud han de transcurrir al menos dos años, en el segundo, al menos cinco; una vía es reversible hacia la otra: es posible abandonar un plan de pagos en marcha y acogerse a la vía de la liquidación (artículo 500 bis).</a:t>
            </a:r>
          </a:p>
          <a:p>
            <a:r>
              <a:rPr lang="es-ES" dirty="0"/>
              <a:t> </a:t>
            </a:r>
          </a:p>
        </p:txBody>
      </p:sp>
    </p:spTree>
    <p:extLst>
      <p:ext uri="{BB962C8B-B14F-4D97-AF65-F5344CB8AC3E}">
        <p14:creationId xmlns:p14="http://schemas.microsoft.com/office/powerpoint/2010/main" val="1796451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5.1. El plan de pagos</a:t>
            </a:r>
          </a:p>
        </p:txBody>
      </p:sp>
      <p:sp>
        <p:nvSpPr>
          <p:cNvPr id="3" name="Marcador de contenido 2"/>
          <p:cNvSpPr>
            <a:spLocks noGrp="1"/>
          </p:cNvSpPr>
          <p:nvPr>
            <p:ph idx="1"/>
          </p:nvPr>
        </p:nvSpPr>
        <p:spPr/>
        <p:txBody>
          <a:bodyPr>
            <a:noAutofit/>
          </a:bodyPr>
          <a:lstStyle/>
          <a:p>
            <a:pPr algn="just"/>
            <a:r>
              <a:rPr lang="es-ES" sz="1800" dirty="0"/>
              <a:t>  </a:t>
            </a:r>
            <a:r>
              <a:rPr lang="es-ES" sz="1800" b="1" dirty="0"/>
              <a:t>El plan de pagos (495 a 500 bis)</a:t>
            </a:r>
            <a:r>
              <a:rPr lang="es-ES" sz="1800" dirty="0"/>
              <a:t>: sin liquidación previa de la masa activa y con posibilidad de mantenimiento de la actividad profesional o empresarial del deudor; importantes novedades que, sin perjuicio de consideraciones críticas </a:t>
            </a:r>
            <a:r>
              <a:rPr lang="es-ES" sz="1800"/>
              <a:t>en particular, merece </a:t>
            </a:r>
            <a:r>
              <a:rPr lang="es-ES" sz="1800" dirty="0"/>
              <a:t>valoración positiva, por lo que supone de mayor flexibilidad y agilidad.</a:t>
            </a:r>
          </a:p>
          <a:p>
            <a:pPr algn="just"/>
            <a:r>
              <a:rPr lang="es-ES" sz="1800" dirty="0"/>
              <a:t>         - </a:t>
            </a:r>
            <a:r>
              <a:rPr lang="es-ES" sz="1800" b="1" dirty="0"/>
              <a:t>contenido:</a:t>
            </a:r>
            <a:r>
              <a:rPr lang="es-ES" sz="1800" dirty="0"/>
              <a:t> calendario de pagos de la deuda exonerable que se vaya a satisfacer según la propuesta y de vencimiento de las deudas no exonerables, de nuevas obligaciones por alimentos y de las que genere la actividad, con indicación de la renta y los recursos disponibles futuros y su previsible evolución, así como un plan de continuidad de la actividad o de la nueva que pretenda emprender; posibles cesiones en pago de bienes y derechos no necesarios para la actividad, con valor igual o inferior al crédito a satisfacer con la cesión y, si fuera superior, con obligación de reintegrar el exceso al patrimonio del deudor; la cuantía de los pagos puede ser determinada o determinable según la evolución y el plan no puede en ningún caso consistir en una liquidación ni alterar el orden de pago de los créditos salvo autorización expresa de los acreedores postergados. </a:t>
            </a:r>
          </a:p>
          <a:p>
            <a:pPr algn="just"/>
            <a:r>
              <a:rPr lang="es-ES" sz="1800" dirty="0"/>
              <a:t>         - </a:t>
            </a:r>
            <a:r>
              <a:rPr lang="es-ES" sz="1800" b="1" dirty="0"/>
              <a:t>solicitud y plazo</a:t>
            </a:r>
            <a:r>
              <a:rPr lang="es-ES" sz="1800" dirty="0"/>
              <a:t>: puede presentarse en cualquier momento antes de que el juez acuerde la liquidación; debe acompañarse declaración IRPF de tres años y aceptarse la anotación en el Registro Público Concursal durante cinco años de la concesión de exoneración; la duración del plan de pagos es de tres años desde la aprobación judicial, pero puede ampliarse hasta cinco si no se realiza la vivienda habitual del deudor o si el importe de los pagos depende de la evolución de la renta y los recursos disponibles.</a:t>
            </a:r>
          </a:p>
        </p:txBody>
      </p:sp>
    </p:spTree>
    <p:extLst>
      <p:ext uri="{BB962C8B-B14F-4D97-AF65-F5344CB8AC3E}">
        <p14:creationId xmlns:p14="http://schemas.microsoft.com/office/powerpoint/2010/main" val="4227201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85000" lnSpcReduction="20000"/>
          </a:bodyPr>
          <a:lstStyle/>
          <a:p>
            <a:pPr algn="just"/>
            <a:r>
              <a:rPr lang="es-ES" dirty="0"/>
              <a:t> - </a:t>
            </a:r>
            <a:r>
              <a:rPr lang="es-ES" b="1" dirty="0"/>
              <a:t>procedimiento</a:t>
            </a:r>
            <a:r>
              <a:rPr lang="es-ES" dirty="0"/>
              <a:t>: presentación de la solicitud; traslado a los acreedores, que pueden presentar alegaciones en 10 días y proponer medidas para limitar o prohibir la libre disposición o administración de bienes por el deudor durante la vigencia del plan; aprobación del plan por el juez, con posibles modificaciones, concediendo exoneración provisional; no es necesaria la aceptación de los acreedores, pero los acreedores afectados pueden impugnar el plan en diez días, por causas tasada (si no garantiza al menos lo que obtendrían en una liquidación; si no incluye la realización y aplicación al pago de todos los activos no necesarios para la actividad o de la vivienda habitual, si impugna el 40% al menos del pasivo exonerable; sin alegación de causa concreta cuando impugna el 80% del pasivo exonerable afectado, aunque el juez puede imponer el plan en todo caso;  si el plan no destina todos los recursos y rentas del deudor que excedan del mínimo inembargable para satisfacer la deuda exonerable y las nuevas obligaciones; si no concurren los presupuestos legales de la exoneración). Tramitación conjunta de las impugnaciones y sentencia en 30 días, con posible recurso de apelación.</a:t>
            </a:r>
          </a:p>
        </p:txBody>
      </p:sp>
    </p:spTree>
    <p:extLst>
      <p:ext uri="{BB962C8B-B14F-4D97-AF65-F5344CB8AC3E}">
        <p14:creationId xmlns:p14="http://schemas.microsoft.com/office/powerpoint/2010/main" val="364482675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2399</Words>
  <Application>Microsoft Office PowerPoint</Application>
  <PresentationFormat>Widescreen</PresentationFormat>
  <Paragraphs>41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Tema de Office</vt:lpstr>
      <vt:lpstr>AULA ABOGACIA</vt:lpstr>
      <vt:lpstr>PowerPoint Presentation</vt:lpstr>
      <vt:lpstr>2.Requisitos subjetivos y objetivos</vt:lpstr>
      <vt:lpstr>2.2. La deuda exonerable</vt:lpstr>
      <vt:lpstr>3. Efectos generales y especiales de la exoneración</vt:lpstr>
      <vt:lpstr>4. Revocación de la exoneración.</vt:lpstr>
      <vt:lpstr>5. Modalidades de exoneración</vt:lpstr>
      <vt:lpstr>5.1. El plan de pagos</vt:lpstr>
      <vt:lpstr>PowerPoint Presentation</vt:lpstr>
      <vt:lpstr>PowerPoint Presentation</vt:lpstr>
      <vt:lpstr>PowerPoint Presentation</vt:lpstr>
      <vt:lpstr>5.2 La exoneración con liquidación.</vt:lpstr>
    </vt:vector>
  </TitlesOfParts>
  <Company>Universidad de Valladolid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AULA ABOGACIA</dc:title>
  <dc:creator>Jesus Quijano</dc:creator>
  <cp:lastModifiedBy>David de la Osa</cp:lastModifiedBy>
  <cp:revision>5</cp:revision>
  <dcterms:created xsi:type="dcterms:W3CDTF">2022-11-20T21:01:16Z</dcterms:created>
  <dcterms:modified xsi:type="dcterms:W3CDTF">2022-11-22T12:10:39Z</dcterms:modified>
</cp:coreProperties>
</file>