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9" r:id="rId2"/>
    <p:sldId id="258" r:id="rId3"/>
    <p:sldId id="325" r:id="rId4"/>
    <p:sldId id="333" r:id="rId5"/>
    <p:sldId id="334" r:id="rId6"/>
    <p:sldId id="326" r:id="rId7"/>
    <p:sldId id="336" r:id="rId8"/>
    <p:sldId id="338" r:id="rId9"/>
    <p:sldId id="327" r:id="rId10"/>
    <p:sldId id="339" r:id="rId11"/>
    <p:sldId id="309" r:id="rId12"/>
    <p:sldId id="340" r:id="rId13"/>
    <p:sldId id="341" r:id="rId14"/>
    <p:sldId id="328" r:id="rId15"/>
    <p:sldId id="329" r:id="rId16"/>
    <p:sldId id="342" r:id="rId17"/>
    <p:sldId id="350" r:id="rId18"/>
    <p:sldId id="330" r:id="rId19"/>
    <p:sldId id="349" r:id="rId20"/>
    <p:sldId id="331" r:id="rId21"/>
    <p:sldId id="332" r:id="rId22"/>
    <p:sldId id="343" r:id="rId23"/>
    <p:sldId id="344" r:id="rId24"/>
    <p:sldId id="347" r:id="rId25"/>
    <p:sldId id="348" r:id="rId26"/>
    <p:sldId id="345" r:id="rId27"/>
    <p:sldId id="346" r:id="rId28"/>
  </p:sldIdLst>
  <p:sldSz cx="9144000" cy="5143500" type="screen16x9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58B"/>
    <a:srgbClr val="45B7E9"/>
    <a:srgbClr val="1F244C"/>
    <a:srgbClr val="232A58"/>
    <a:srgbClr val="3B3489"/>
    <a:srgbClr val="3C358E"/>
    <a:srgbClr val="3B358C"/>
    <a:srgbClr val="C0C09C"/>
    <a:srgbClr val="E6545D"/>
    <a:srgbClr val="0022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94" autoAdjust="0"/>
  </p:normalViewPr>
  <p:slideViewPr>
    <p:cSldViewPr snapToObjects="1" showGuides="1">
      <p:cViewPr varScale="1">
        <p:scale>
          <a:sx n="161" d="100"/>
          <a:sy n="161" d="100"/>
        </p:scale>
        <p:origin x="776" y="200"/>
      </p:cViewPr>
      <p:guideLst>
        <p:guide orient="horz" pos="9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6508C-B9C0-234B-9163-4E75FB98A9D3}" type="datetimeFigureOut">
              <a:rPr lang="es-ES" smtClean="0"/>
              <a:t>21/11/22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FF1BB-82B9-5B48-92F7-D598533710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70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FF1BB-82B9-5B48-92F7-D5985337103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952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FF1BB-82B9-5B48-92F7-D5985337103F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904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EA66AE6-72B9-A24B-9050-7D5CC714E3AF}" type="datetimeFigureOut">
              <a:rPr lang="es-ES_tradnl" smtClean="0"/>
              <a:pPr/>
              <a:t>21/11/22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58A9CED-6C4F-B34B-A0A8-3BE9A753BC7C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32560" y="1425751"/>
            <a:ext cx="4648200" cy="1102519"/>
          </a:xfrm>
        </p:spPr>
        <p:txBody>
          <a:bodyPr>
            <a:normAutofit fontScale="90000"/>
          </a:bodyPr>
          <a:lstStyle/>
          <a:p>
            <a:r>
              <a:rPr lang="es-ES_tradnl" sz="2800" b="1" dirty="0">
                <a:solidFill>
                  <a:srgbClr val="232A58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Problemas y retos de la temporalidad y de la estabilización en la Función Pública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89760" y="3291830"/>
            <a:ext cx="3733800" cy="936104"/>
          </a:xfrm>
        </p:spPr>
        <p:txBody>
          <a:bodyPr>
            <a:noAutofit/>
          </a:bodyPr>
          <a:lstStyle/>
          <a:p>
            <a:r>
              <a:rPr lang="es-ES_tradnl" sz="1800" b="1" i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Jesús </a:t>
            </a:r>
            <a:r>
              <a:rPr lang="es-ES_tradnl" sz="1800" b="1" i="1" dirty="0" err="1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Fuentetaja</a:t>
            </a:r>
            <a:endParaRPr lang="es-ES_tradnl" sz="1800" b="1" i="1" dirty="0">
              <a:solidFill>
                <a:srgbClr val="3B358B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s-ES_tradnl" sz="1800" b="1" dirty="0">
                <a:solidFill>
                  <a:srgbClr val="3B358B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Catedrático de Derecho Administrativo (UNED)</a:t>
            </a:r>
          </a:p>
        </p:txBody>
      </p:sp>
    </p:spTree>
    <p:extLst>
      <p:ext uri="{BB962C8B-B14F-4D97-AF65-F5344CB8AC3E}">
        <p14:creationId xmlns:p14="http://schemas.microsoft.com/office/powerpoint/2010/main" val="2930197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7203"/>
            <a:ext cx="8229600" cy="479823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TEMPORALIDAD FUNCIONARIO INTERINO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DB52044-D9EB-1221-60BB-85C0DC4E8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4521" y="1457449"/>
            <a:ext cx="4040188" cy="479822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s-ES" dirty="0"/>
              <a:t>TEMPORALIDAD INTRÍNSECA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521" y="2067694"/>
            <a:ext cx="4040188" cy="2963466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Carácter inherentemente temporal de las causas de nombramiento, pero indeterminación de duración</a:t>
            </a:r>
          </a:p>
          <a:p>
            <a:pPr lvl="1"/>
            <a:endParaRPr lang="es-ES" sz="20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E5E717B-DC51-4A78-B844-6F45D0D58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9293" y="1457449"/>
            <a:ext cx="4041775" cy="479822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s-ES" dirty="0"/>
              <a:t>TEMPORALIDAD EXTRÍNSECA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335843D-8AEF-DF16-A98A-22F66E80FF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058759"/>
            <a:ext cx="4041775" cy="2963466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Determinación legal de duración independientemente de permanencia de necesidades del servicio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3087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5" y="219627"/>
            <a:ext cx="2520281" cy="46756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VACANTE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5BABC5-FEAB-C746-944A-F29FE199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66" y="843557"/>
            <a:ext cx="8743345" cy="4114591"/>
          </a:xfrm>
          <a:ln w="57150">
            <a:solidFill>
              <a:srgbClr val="0070C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s-ES" sz="1950" dirty="0"/>
              <a:t>Temporalidad de la relación jurídica del funcionario interino de vacante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s-ES" sz="1950" dirty="0"/>
              <a:t>Vacantes deberán ser objeto de cobertura por cualquiera de los mecanismos de provisión o movilidad previstos en normativa de cada Administración</a:t>
            </a:r>
          </a:p>
          <a:p>
            <a:pPr marL="1028700" lvl="2" indent="-342900">
              <a:buFont typeface="Wingdings" pitchFamily="2" charset="2"/>
              <a:buChar char="Ø"/>
            </a:pPr>
            <a:r>
              <a:rPr lang="es-ES" sz="1650" dirty="0"/>
              <a:t>¿Sólo mecanismos de provisión o movilidad? </a:t>
            </a:r>
          </a:p>
          <a:p>
            <a:pPr marL="1028700" lvl="2" indent="-342900">
              <a:buFont typeface="Wingdings" pitchFamily="2" charset="2"/>
              <a:buChar char="Ø"/>
            </a:pPr>
            <a:r>
              <a:rPr lang="es-ES" sz="1650" dirty="0"/>
              <a:t>También procesos selectivos: interpretación funcional y sistemática (referencia art. 70)</a:t>
            </a:r>
          </a:p>
          <a:p>
            <a:pPr marL="685800" lvl="1" indent="-342900">
              <a:buFont typeface="Wingdings" pitchFamily="2" charset="2"/>
              <a:buChar char="Ø"/>
            </a:pPr>
            <a:r>
              <a:rPr lang="es-ES" sz="1950" dirty="0"/>
              <a:t>Por un máximo de tres años</a:t>
            </a:r>
          </a:p>
          <a:p>
            <a:pPr marL="1028700" lvl="2" indent="-342900">
              <a:buFont typeface="Wingdings" pitchFamily="2" charset="2"/>
              <a:buChar char="Ø"/>
            </a:pPr>
            <a:r>
              <a:rPr lang="es-ES" sz="1650" dirty="0"/>
              <a:t>Fin de la relación a los tres años</a:t>
            </a:r>
          </a:p>
          <a:p>
            <a:pPr marL="1028700" lvl="2" indent="-342900">
              <a:buFont typeface="Wingdings" pitchFamily="2" charset="2"/>
              <a:buChar char="Ø"/>
            </a:pPr>
            <a:r>
              <a:rPr lang="es-ES" sz="1650" dirty="0"/>
              <a:t>Vacante sólo podrá ser ocupada por personal funcionario de carrera</a:t>
            </a:r>
          </a:p>
          <a:p>
            <a:pPr marL="1371600" lvl="3" indent="-342900">
              <a:buFont typeface="Wingdings" pitchFamily="2" charset="2"/>
              <a:buChar char="Ø"/>
            </a:pPr>
            <a:r>
              <a:rPr lang="es-ES" sz="1500" dirty="0"/>
              <a:t>Salvo que proceso selectivo quede desierto, pudiendo efectuarse entonces otro nombramiento interino</a:t>
            </a:r>
          </a:p>
          <a:p>
            <a:pPr marL="1028700" lvl="2" indent="-342900">
              <a:buFont typeface="Wingdings" pitchFamily="2" charset="2"/>
              <a:buChar char="Ø"/>
            </a:pPr>
            <a:r>
              <a:rPr lang="es-ES" sz="1650" dirty="0"/>
              <a:t>Excepcionalmente, no fin de la relación a los tres años si en dicho plazo se convocó la plaza:</a:t>
            </a:r>
          </a:p>
          <a:p>
            <a:pPr marL="1371600" lvl="3" indent="-342900">
              <a:buFont typeface="Wingdings" pitchFamily="2" charset="2"/>
              <a:buChar char="Ø"/>
            </a:pPr>
            <a:r>
              <a:rPr lang="es-ES" sz="1500" dirty="0"/>
              <a:t>Prolongación interinidad “hasta resolución de la convocatoria”</a:t>
            </a:r>
          </a:p>
          <a:p>
            <a:pPr marL="1371600" lvl="3" indent="-342900">
              <a:buFont typeface="Wingdings" pitchFamily="2" charset="2"/>
              <a:buChar char="Ø"/>
            </a:pPr>
            <a:r>
              <a:rPr lang="es-ES" sz="1500" dirty="0"/>
              <a:t>Máximo: caducidad de la oferta de empleo público que incluyó la plaza convocada (“y sea resuelta conforme a los plazos establecidos en el art. 70 del TREBEP” (10.4 in fine TREBEP)</a:t>
            </a:r>
          </a:p>
          <a:p>
            <a:pPr marL="685800" lvl="1" indent="-342900">
              <a:buFont typeface="Wingdings" pitchFamily="2" charset="2"/>
              <a:buChar char="Ø"/>
            </a:pPr>
            <a:endParaRPr lang="es-ES" sz="195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8197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5" y="219627"/>
            <a:ext cx="2520281" cy="46756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SUSTITUCIÓN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5BABC5-FEAB-C746-944A-F29FE199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66" y="843557"/>
            <a:ext cx="8743345" cy="4114591"/>
          </a:xfrm>
          <a:ln w="5715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sz="2600" dirty="0"/>
              <a:t>Temporalidad de la relación jurídica del funcionario interino por sustitución transitoria de los titulares.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S" sz="2600" dirty="0"/>
              <a:t>Supuestos generadores de sustitución: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600" dirty="0"/>
              <a:t>Situaciones administrativas con reserva de puesto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600" dirty="0"/>
              <a:t>Posiciones administrativas con reserva de puesto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600" dirty="0"/>
              <a:t>Derechos y libertades: 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600" dirty="0"/>
              <a:t>Incapacidad transitoria: bajas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S" sz="2600" dirty="0"/>
              <a:t>«Titular» del puesto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600" dirty="0"/>
              <a:t>Concepto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sz="2600" dirty="0"/>
              <a:t>¿Funcionario interino para sustituir a funcionario interino»?</a:t>
            </a:r>
          </a:p>
          <a:p>
            <a:pPr marL="342900" lvl="0" indent="-342900">
              <a:buFont typeface="Wingdings" pitchFamily="2" charset="2"/>
              <a:buChar char="Ø"/>
            </a:pPr>
            <a:r>
              <a:rPr lang="es-ES" sz="2600" dirty="0"/>
              <a:t>Temporalidad de la relación jurídica del funcionario interino de sustitución</a:t>
            </a:r>
          </a:p>
          <a:p>
            <a:pPr marL="685800" lvl="1" indent="-342900">
              <a:buFont typeface="Wingdings" pitchFamily="2" charset="2"/>
              <a:buChar char="Ø"/>
            </a:pPr>
            <a:endParaRPr lang="es-ES" sz="195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6185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15" y="219627"/>
            <a:ext cx="2520281" cy="46756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CESE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15BABC5-FEAB-C746-944A-F29FE1997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266" y="843557"/>
            <a:ext cx="8743345" cy="4114591"/>
          </a:xfrm>
          <a:ln w="5715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s-ES" sz="2600" dirty="0"/>
              <a:t>EXPLICITACIÓN POSITIVA DE CAUSAS DE CESE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/>
              <a:t>Comunes</a:t>
            </a:r>
          </a:p>
          <a:p>
            <a:pPr marL="800100" lvl="1" indent="-342900">
              <a:buFont typeface="Wingdings" pitchFamily="2" charset="2"/>
              <a:buChar char="Ø"/>
            </a:pPr>
            <a:r>
              <a:rPr lang="es-ES" dirty="0"/>
              <a:t>Específicas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sz="2400" i="1" dirty="0"/>
              <a:t>Por la cobertura reglada del puesto por personal funcionario de carrera a través de cualquiera de los procedimientos legalmente establecidos.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sz="2400" i="1" dirty="0"/>
              <a:t>Por razones organizativas que den lugar a la supresión o a la amortización de los puestos asignados.</a:t>
            </a:r>
          </a:p>
          <a:p>
            <a:pPr lvl="3">
              <a:buFont typeface="Wingdings" pitchFamily="2" charset="2"/>
              <a:buChar char="§"/>
            </a:pPr>
            <a:r>
              <a:rPr lang="es-ES" dirty="0"/>
              <a:t>Amortización</a:t>
            </a:r>
          </a:p>
          <a:p>
            <a:pPr lvl="3">
              <a:buFont typeface="Wingdings" pitchFamily="2" charset="2"/>
              <a:buChar char="§"/>
            </a:pPr>
            <a:r>
              <a:rPr lang="es-ES" dirty="0"/>
              <a:t>¿Desvinculación?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sz="2400" i="1" dirty="0"/>
              <a:t>Por la finalización del plazo autorizado expresamente recogido en su nombramiento.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s-ES" sz="2400" i="1" dirty="0"/>
              <a:t>Por la finalización de la causa que dio lugar a su nombramiento</a:t>
            </a:r>
            <a:r>
              <a:rPr lang="es-ES" sz="2400" dirty="0"/>
              <a:t>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s-ES" dirty="0"/>
              <a:t>Finalización de los presupuestos: Necesidad: “ceses de verano”</a:t>
            </a:r>
          </a:p>
          <a:p>
            <a:pPr lvl="1">
              <a:buFont typeface="Wingdings" pitchFamily="2" charset="2"/>
              <a:buChar char="Ø"/>
            </a:pPr>
            <a:endParaRPr lang="es-ES" sz="2200" dirty="0"/>
          </a:p>
          <a:p>
            <a:pPr marL="685800" lvl="1" indent="-342900">
              <a:buFont typeface="Wingdings" pitchFamily="2" charset="2"/>
              <a:buChar char="Ø"/>
            </a:pPr>
            <a:endParaRPr lang="es-ES" sz="195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9567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915566"/>
            <a:ext cx="8811039" cy="4104456"/>
          </a:xfrm>
          <a:ln w="57150">
            <a:solidFill>
              <a:srgbClr val="0070C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ES" b="1" dirty="0"/>
              <a:t>Disposición adicional decimoséptima. Medidas dirigidas al control de la temporalidad en el empleo público.</a:t>
            </a:r>
          </a:p>
          <a:p>
            <a:pPr marL="0" indent="0">
              <a:buNone/>
            </a:pPr>
            <a:r>
              <a:rPr lang="es-ES" sz="3200" dirty="0"/>
              <a:t>1. Las Administraciones Públicas serán </a:t>
            </a:r>
            <a:r>
              <a:rPr lang="es-ES" sz="3200" dirty="0">
                <a:solidFill>
                  <a:srgbClr val="FF0000"/>
                </a:solidFill>
              </a:rPr>
              <a:t>responsables</a:t>
            </a:r>
            <a:r>
              <a:rPr lang="es-ES" sz="3200" dirty="0"/>
              <a:t> del cumplimiento de las previsiones contenidas en la presente norma y, en especial, velarán por </a:t>
            </a:r>
            <a:r>
              <a:rPr lang="es-ES" sz="3200" dirty="0">
                <a:solidFill>
                  <a:srgbClr val="FF0000"/>
                </a:solidFill>
              </a:rPr>
              <a:t>evitar cualquier tipo de irregularidad </a:t>
            </a:r>
            <a:r>
              <a:rPr lang="es-ES" sz="3200" dirty="0"/>
              <a:t>en la contratación laboral temporal y los nombramientos de personal funcionario interino.</a:t>
            </a:r>
          </a:p>
          <a:p>
            <a:pPr marL="0" indent="0">
              <a:buNone/>
            </a:pPr>
            <a:r>
              <a:rPr lang="es-ES" sz="3200" dirty="0"/>
              <a:t>Asimismo, las Administraciones Públicas promoverán, en sus ámbitos respectivos, el desarrollo de </a:t>
            </a:r>
            <a:r>
              <a:rPr lang="es-ES" sz="3200" dirty="0">
                <a:solidFill>
                  <a:srgbClr val="FF0000"/>
                </a:solidFill>
              </a:rPr>
              <a:t>criterios de actuación </a:t>
            </a:r>
            <a:r>
              <a:rPr lang="es-ES" sz="3200" dirty="0"/>
              <a:t>que permitan asegurar el cumplimiento de esta disposición, así como una actuación </a:t>
            </a:r>
            <a:r>
              <a:rPr lang="es-ES" sz="3200" dirty="0">
                <a:solidFill>
                  <a:srgbClr val="FF0000"/>
                </a:solidFill>
              </a:rPr>
              <a:t>coordinada de los distintos órganos con competencia en materia de personal.</a:t>
            </a:r>
          </a:p>
          <a:p>
            <a:pPr marL="0" indent="0">
              <a:buNone/>
            </a:pPr>
            <a:r>
              <a:rPr lang="es-ES" sz="3200" dirty="0"/>
              <a:t>2. Las actuaciones irregulares en la presente materia darán lugar a la </a:t>
            </a:r>
            <a:r>
              <a:rPr lang="es-ES" sz="3200" b="1" dirty="0">
                <a:solidFill>
                  <a:srgbClr val="C00000"/>
                </a:solidFill>
              </a:rPr>
              <a:t>exigencia de las responsabilidades </a:t>
            </a:r>
            <a:r>
              <a:rPr lang="es-ES" sz="3200" dirty="0"/>
              <a:t>que procedan de conformidad con la normativa vigente en cada una de las Administraciones Públicas.</a:t>
            </a:r>
          </a:p>
          <a:p>
            <a:pPr marL="0" indent="0">
              <a:buNone/>
            </a:pPr>
            <a:r>
              <a:rPr lang="es-ES" sz="3200" dirty="0"/>
              <a:t>3. </a:t>
            </a:r>
            <a:r>
              <a:rPr lang="es-ES" sz="3200" dirty="0">
                <a:solidFill>
                  <a:srgbClr val="FF0000"/>
                </a:solidFill>
              </a:rPr>
              <a:t>Todo acto, pacto, acuerdo o disposición reglamentaria, así como las medidas que se adopten en su cumplimiento o desarrollo, cuyo contenido directa o indirectamente suponga el incumplimiento por parte de la Administración de los plazos máximos de permanencia como personal temporal será </a:t>
            </a:r>
            <a:r>
              <a:rPr lang="es-ES" sz="3200" b="1" dirty="0">
                <a:solidFill>
                  <a:srgbClr val="C00000"/>
                </a:solidFill>
              </a:rPr>
              <a:t>nulo de pleno derecho</a:t>
            </a:r>
            <a:r>
              <a:rPr lang="es-ES" sz="3200" dirty="0"/>
              <a:t>.</a:t>
            </a:r>
          </a:p>
          <a:p>
            <a:pPr marL="0" indent="0">
              <a:buNone/>
            </a:pPr>
            <a:r>
              <a:rPr lang="es-ES" dirty="0"/>
              <a:t>- </a:t>
            </a:r>
            <a:r>
              <a:rPr lang="es-ES"/>
              <a:t>Aspaviento legislativo</a:t>
            </a:r>
            <a:endParaRPr lang="es-ES" sz="3200" dirty="0"/>
          </a:p>
          <a:p>
            <a:pPr marL="0" indent="0">
              <a:buNone/>
            </a:pPr>
            <a:r>
              <a:rPr lang="es-ES" sz="3200" dirty="0"/>
              <a:t>4. El incumplimiento del plazo máximo de permanencia dará lugar a una </a:t>
            </a:r>
            <a:r>
              <a:rPr lang="es-ES" sz="3200" b="1" dirty="0">
                <a:solidFill>
                  <a:srgbClr val="C00000"/>
                </a:solidFill>
              </a:rPr>
              <a:t>compensación económica </a:t>
            </a:r>
            <a:r>
              <a:rPr lang="es-ES" sz="3200" dirty="0"/>
              <a:t>para el personal funcionario interino afectado, que será equivalente a veinte días de sus retribuciones fijas por año de servicio, prorrateándose por meses los períodos de tiempo inferiores a un año, hasta un máximo de doce mensualidades. El derecho a esta compensación nacerá a partir de la fecha del cese efectivo y la cuantía estará referida exclusivamente al nombramiento del que traiga causa el incumplimiento. No habrá derecho a compensación en caso de que la finalización de la relación de servicio sea por causas disciplinarias ni por renuncia voluntaria […]</a:t>
            </a:r>
          </a:p>
        </p:txBody>
      </p:sp>
    </p:spTree>
    <p:extLst>
      <p:ext uri="{BB962C8B-B14F-4D97-AF65-F5344CB8AC3E}">
        <p14:creationId xmlns:p14="http://schemas.microsoft.com/office/powerpoint/2010/main" val="2571711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83518"/>
            <a:ext cx="4418907" cy="432048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sz="2400" b="1" dirty="0"/>
              <a:t>ABUSO TEMPORALIDAD INTERINA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ES" sz="2400" dirty="0"/>
              <a:t>De fenómeno puramente interno a concepto europeo</a:t>
            </a:r>
          </a:p>
          <a:p>
            <a:pPr lvl="1"/>
            <a:r>
              <a:rPr lang="es-ES" sz="2000" dirty="0"/>
              <a:t>Abuso objetivo: sistema de empleo inadecuado - garantizar fin de temporalidad injustificada</a:t>
            </a:r>
          </a:p>
          <a:p>
            <a:pPr lvl="1"/>
            <a:r>
              <a:rPr lang="es-ES" sz="2000" dirty="0"/>
              <a:t>Abuso subjetivo: perjuicio al trabajador objeto del mismo - proteger empleado objeto de abuso</a:t>
            </a:r>
          </a:p>
          <a:p>
            <a:r>
              <a:rPr lang="es-ES" sz="2400" dirty="0"/>
              <a:t>Directiva 1999/70 no impone ninguna medida reactiva (“sanción”) concreta, siempre que sean “proporcionadas, efectivas y disuasorias”</a:t>
            </a:r>
          </a:p>
          <a:p>
            <a:r>
              <a:rPr lang="es-ES" sz="2400" dirty="0"/>
              <a:t>TJUE ha admitido singularidades en el caso de las AAPP</a:t>
            </a:r>
          </a:p>
          <a:p>
            <a:pPr lvl="1"/>
            <a:r>
              <a:rPr lang="es-ES" sz="2000" dirty="0"/>
              <a:t>Soluciones diferentes respecto al sector privado</a:t>
            </a:r>
          </a:p>
          <a:p>
            <a:pPr lvl="1"/>
            <a:r>
              <a:rPr lang="es-ES" sz="2000" dirty="0"/>
              <a:t>Principios constitucionales o estructurales (igualdad y mérito-capacidad)</a:t>
            </a:r>
          </a:p>
          <a:p>
            <a:r>
              <a:rPr lang="es-ES" sz="2400" dirty="0"/>
              <a:t>Directiva cita sólo a efectos ejemplificativos la transformación de la relación en indefinida</a:t>
            </a:r>
          </a:p>
          <a:p>
            <a:pPr lvl="1"/>
            <a:r>
              <a:rPr lang="es-ES" sz="2000" dirty="0"/>
              <a:t>Pudiera ser la medida más adecuada pero la Directiva no la impone </a:t>
            </a:r>
          </a:p>
          <a:p>
            <a:pPr lvl="1"/>
            <a:r>
              <a:rPr lang="es-ES" sz="2000" dirty="0"/>
              <a:t>Siempre que haya medidas equivalentes que reaccionen al abuso </a:t>
            </a:r>
            <a:r>
              <a:rPr lang="es-ES" sz="2000" dirty="0">
                <a:latin typeface="Book Antiqua"/>
              </a:rPr>
              <a:t>(</a:t>
            </a:r>
            <a:r>
              <a:rPr lang="es-ES" sz="2000" i="1" dirty="0" err="1">
                <a:latin typeface="Book Antiqua"/>
              </a:rPr>
              <a:t>Marrosu</a:t>
            </a:r>
            <a:r>
              <a:rPr lang="es-ES" sz="2000" dirty="0">
                <a:latin typeface="Book Antiqua"/>
              </a:rPr>
              <a:t>, 2006)</a:t>
            </a:r>
          </a:p>
          <a:p>
            <a:pPr lvl="1"/>
            <a:r>
              <a:rPr lang="es-ES" sz="2000" i="1" dirty="0"/>
              <a:t>“tampoco se les puede imponer conceder, si no se realiza esta transformación, una indemnización destinada a compensar la inexistencia de tal transformación del contrato” </a:t>
            </a:r>
            <a:r>
              <a:rPr lang="es-ES" sz="2000" dirty="0">
                <a:latin typeface="Book Antiqua"/>
              </a:rPr>
              <a:t>(</a:t>
            </a:r>
            <a:r>
              <a:rPr lang="es-ES" sz="2000" i="1" dirty="0">
                <a:latin typeface="Book Antiqua"/>
              </a:rPr>
              <a:t>Santoro</a:t>
            </a:r>
            <a:r>
              <a:rPr lang="es-ES" sz="2000" dirty="0">
                <a:latin typeface="Book Antiqua"/>
              </a:rPr>
              <a:t>, 2018)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96779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83518"/>
            <a:ext cx="4418907" cy="432048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sz="2400" b="1" dirty="0"/>
              <a:t>ABUSO TEMPORALIDAD INTERINA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s-ES" sz="2000" i="1" dirty="0">
                <a:latin typeface="Book Antiqua"/>
              </a:rPr>
              <a:t>Martínez Andrés </a:t>
            </a:r>
            <a:r>
              <a:rPr lang="es-ES" sz="2000" dirty="0">
                <a:latin typeface="Book Antiqua"/>
              </a:rPr>
              <a:t>(2016): si no existe medida equivalente, INF ”podría ser una medida apta”</a:t>
            </a:r>
          </a:p>
          <a:p>
            <a:r>
              <a:rPr lang="es-ES" sz="2000" dirty="0">
                <a:latin typeface="Book Antiqua"/>
              </a:rPr>
              <a:t>Aunque </a:t>
            </a:r>
            <a:r>
              <a:rPr lang="es-ES" sz="2000" i="1" dirty="0">
                <a:latin typeface="Book Antiqua" panose="02040602050305030304" pitchFamily="18" charset="0"/>
              </a:rPr>
              <a:t>SÁNCHEZ RUIZ (2020</a:t>
            </a:r>
            <a:r>
              <a:rPr lang="es-ES" sz="2000" dirty="0">
                <a:latin typeface="Book Antiqua" panose="02040602050305030304" pitchFamily="18" charset="0"/>
              </a:rPr>
              <a:t>) y </a:t>
            </a:r>
            <a:r>
              <a:rPr lang="es-ES" sz="2000" i="1" dirty="0">
                <a:latin typeface="Book Antiqua" panose="02040602050305030304" pitchFamily="18" charset="0"/>
              </a:rPr>
              <a:t>FERNÁNDEZ ÁLVAREZ </a:t>
            </a:r>
            <a:r>
              <a:rPr lang="es-ES" sz="2000" dirty="0">
                <a:latin typeface="Book Antiqua" panose="02040602050305030304" pitchFamily="18" charset="0"/>
              </a:rPr>
              <a:t>(2020) la desacreditan</a:t>
            </a:r>
            <a:endParaRPr lang="es-ES" sz="2000" dirty="0">
              <a:latin typeface="Book Antiqua"/>
            </a:endParaRPr>
          </a:p>
          <a:p>
            <a:pPr marL="457200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Polémica judicial sobre inexistencia de “medidas equivalentes” sancionadoras objetiva (mero fin de la temporalidad) y subjetivamente (resarcir y compensar al interino objeto de abuso)</a:t>
            </a:r>
          </a:p>
          <a:p>
            <a:pPr marL="914400" lvl="1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Traslación del ”indefinido no fijo de Derecho laboral” al ámbito administrativo</a:t>
            </a:r>
          </a:p>
          <a:p>
            <a:pPr marL="914400" lvl="1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Funcionarios temporales sin plaza</a:t>
            </a:r>
          </a:p>
          <a:p>
            <a:pPr marL="457200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SSTS de 26 de septiembre de 2018</a:t>
            </a:r>
          </a:p>
          <a:p>
            <a:pPr marL="914400" lvl="1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Descarta por completo la traslación del ”indefinido no fijo de Derecho laboral”</a:t>
            </a:r>
          </a:p>
          <a:p>
            <a:pPr marL="1371600" lvl="2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No por razones de lógica jurídica (¿semejanza de situaciones?), que no analiza</a:t>
            </a:r>
          </a:p>
          <a:p>
            <a:pPr marL="1371600" lvl="2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Sino porque el Derecho Administrativo incluye “medidas equivalentes” –adecuadas y disuasorias- para responder al abuso en la sucesión de nombramientos temporales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506085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483518"/>
            <a:ext cx="4418907" cy="432048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sz="2400" b="1" dirty="0"/>
              <a:t>ABUSO TEMPORALIDAD INTERINA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marL="571500" indent="-457200">
              <a:buSzPct val="65000"/>
              <a:buFont typeface="Wingdings" panose="05000000000000000000" pitchFamily="2" charset="2"/>
              <a:buChar char="Ø"/>
            </a:pPr>
            <a:r>
              <a:rPr lang="es-ES" sz="2800" dirty="0">
                <a:latin typeface="Book Antiqua"/>
              </a:rPr>
              <a:t>STJUE 30-6-2021</a:t>
            </a:r>
          </a:p>
          <a:p>
            <a:pPr marL="571500" indent="-457200">
              <a:buSzPct val="65000"/>
              <a:buFont typeface="Wingdings" panose="05000000000000000000" pitchFamily="2" charset="2"/>
              <a:buChar char="Ø"/>
            </a:pPr>
            <a:r>
              <a:rPr lang="es-ES" sz="2800" dirty="0">
                <a:latin typeface="Book Antiqua"/>
              </a:rPr>
              <a:t>Tribunales continúan considerando inexistencia de medidas adecuadas y disuasorias en Derecho interno</a:t>
            </a:r>
          </a:p>
          <a:p>
            <a:pPr marL="971550" lvl="1" indent="-457200">
              <a:buSzPct val="65000"/>
              <a:buFont typeface="Wingdings" panose="05000000000000000000" pitchFamily="2" charset="2"/>
              <a:buChar char="Ø"/>
            </a:pPr>
            <a:r>
              <a:rPr lang="es-ES" sz="2400" dirty="0">
                <a:latin typeface="Book Antiqua"/>
              </a:rPr>
              <a:t>Transformación de la relación en condición de “empleados públicos fijos, así como su permanencia en el puesto de trabajo que actualmente desempeñan y su situación jurídica individualizada con los mismos derechos y con sujeción al mismo régimen de estabilidad e inamovilidad que rige para los funcionarios de carrera” (SJCA nª 32 Madrid 21-10-2021)</a:t>
            </a:r>
          </a:p>
          <a:p>
            <a:pPr marL="1371600" lvl="2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Si imposibilidad de interpretación no conforme, no interpretación contra </a:t>
            </a:r>
            <a:r>
              <a:rPr lang="es-ES" sz="2000" dirty="0" err="1">
                <a:latin typeface="Book Antiqua"/>
              </a:rPr>
              <a:t>legem</a:t>
            </a:r>
            <a:r>
              <a:rPr lang="es-ES" sz="2000" dirty="0">
                <a:latin typeface="Book Antiqua"/>
              </a:rPr>
              <a:t> de Derecho </a:t>
            </a:r>
            <a:r>
              <a:rPr lang="es-ES" sz="2000" dirty="0" err="1">
                <a:latin typeface="Book Antiqua"/>
              </a:rPr>
              <a:t>Fpub</a:t>
            </a:r>
            <a:endParaRPr lang="es-ES" sz="2000" dirty="0">
              <a:latin typeface="Book Antiqua"/>
            </a:endParaRPr>
          </a:p>
          <a:p>
            <a:pPr marL="1371600" lvl="2" indent="-457200">
              <a:buSzPct val="65000"/>
              <a:buFont typeface="Wingdings" panose="05000000000000000000" pitchFamily="2" charset="2"/>
              <a:buChar char="Ø"/>
            </a:pPr>
            <a:r>
              <a:rPr lang="es-ES" sz="2000" dirty="0">
                <a:latin typeface="Book Antiqua"/>
              </a:rPr>
              <a:t>Salto de la cláusula 5 (sanción en caso de abuso) a la cláusula 4 (sanción por discriminación): el abuso no es discriminación de derechos entre trabajadores comparables por lo que no inexorablemente reconocimiento de situación jurídica de trabajadores que constituyen término de comparación</a:t>
            </a:r>
          </a:p>
          <a:p>
            <a:endParaRPr lang="es-ES" sz="2000" dirty="0">
              <a:latin typeface="Book Antiqua"/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324961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PROCESOS DE ESTABILIZACIÓN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563638"/>
            <a:ext cx="8811039" cy="345638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000" dirty="0"/>
              <a:t>¿ESTABILIZACIÓN o CONSOLIDACIÓN? </a:t>
            </a:r>
          </a:p>
          <a:p>
            <a:pPr lvl="1"/>
            <a:r>
              <a:rPr lang="es-ES" sz="2000" dirty="0"/>
              <a:t>¿CALCULADA? CONTRADICCIÓN NORMATIVA Y APLICATIVA</a:t>
            </a:r>
          </a:p>
          <a:p>
            <a:pPr lvl="1"/>
            <a:r>
              <a:rPr lang="es-ES" sz="2000" dirty="0"/>
              <a:t>PROYECCIÓN INTERNA DE LA APROXIMACIÓN TUITIVA DEL DERECHO EUROPEO</a:t>
            </a:r>
          </a:p>
          <a:p>
            <a:r>
              <a:rPr lang="es-ES" sz="2000"/>
              <a:t>PRINCIPIOS </a:t>
            </a:r>
            <a:r>
              <a:rPr lang="es-ES" sz="2000" dirty="0"/>
              <a:t>CONSTITUCIONALES DE LA FUNCIÓN PÚBLICA</a:t>
            </a:r>
          </a:p>
          <a:p>
            <a:pPr lvl="1"/>
            <a:r>
              <a:rPr lang="es-ES" sz="2000" dirty="0"/>
              <a:t>Igualdad y mérito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63584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7944" y="411510"/>
            <a:ext cx="4944170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PROCESOS DE ESTABILIZACIÓN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s-ES" sz="2900" dirty="0"/>
              <a:t>MEDIDA DE EJECUCIÓN DEL DERECHO EUROPEO</a:t>
            </a:r>
          </a:p>
          <a:p>
            <a:pPr lvl="1"/>
            <a:r>
              <a:rPr lang="es-ES" sz="2900" dirty="0"/>
              <a:t>Parámetro europeo de validez</a:t>
            </a:r>
          </a:p>
          <a:p>
            <a:pPr lvl="0"/>
            <a:r>
              <a:rPr lang="es-ES" sz="2900" dirty="0"/>
              <a:t>CONTENIDO DEL DERECHO EUROPEO: PROTECCIÓN SOCIAL</a:t>
            </a:r>
          </a:p>
          <a:p>
            <a:r>
              <a:rPr lang="es-ES" sz="2900" dirty="0"/>
              <a:t>POSITIVAMENTE</a:t>
            </a:r>
          </a:p>
          <a:p>
            <a:pPr lvl="1"/>
            <a:r>
              <a:rPr lang="es-ES" sz="2900" dirty="0"/>
              <a:t>Garantizar igualdad en trato de trabajadores: Directiva 1976/207 y 2000/78</a:t>
            </a:r>
          </a:p>
          <a:p>
            <a:pPr lvl="1"/>
            <a:r>
              <a:rPr lang="es-ES" sz="2900" dirty="0"/>
              <a:t>No diferencia de trato injustificada entre trabajadores</a:t>
            </a:r>
          </a:p>
          <a:p>
            <a:pPr lvl="1"/>
            <a:r>
              <a:rPr lang="es-ES" sz="2900" dirty="0"/>
              <a:t>Igualdad europea: prohibición de discriminaciones</a:t>
            </a:r>
          </a:p>
          <a:p>
            <a:pPr lvl="2"/>
            <a:r>
              <a:rPr lang="es-ES" sz="2900" dirty="0"/>
              <a:t>Directas</a:t>
            </a:r>
          </a:p>
          <a:p>
            <a:pPr lvl="2"/>
            <a:r>
              <a:rPr lang="es-ES" sz="2900" dirty="0"/>
              <a:t>Indirectas: norma sin diferenciar (discriminación directa) pero consecuencias aplicativas diferentes, beneficiando o perjudicando a colectivos o grupos</a:t>
            </a:r>
          </a:p>
          <a:p>
            <a:pPr lvl="1"/>
            <a:r>
              <a:rPr lang="es-ES" sz="2900" dirty="0"/>
              <a:t>Alcance más extenso</a:t>
            </a:r>
          </a:p>
          <a:p>
            <a:pPr lvl="2"/>
            <a:r>
              <a:rPr lang="es-ES" sz="2900" dirty="0"/>
              <a:t>No se limita a criterio de temporalidad o parcialidad de jornada</a:t>
            </a:r>
          </a:p>
          <a:p>
            <a:pPr lvl="2"/>
            <a:r>
              <a:rPr lang="es-ES" sz="2900" dirty="0"/>
              <a:t>Universal</a:t>
            </a:r>
          </a:p>
        </p:txBody>
      </p:sp>
    </p:spTree>
    <p:extLst>
      <p:ext uri="{BB962C8B-B14F-4D97-AF65-F5344CB8AC3E}">
        <p14:creationId xmlns:p14="http://schemas.microsoft.com/office/powerpoint/2010/main" val="2868796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602548" y="411510"/>
            <a:ext cx="2736304" cy="46166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3C358E"/>
                </a:solidFill>
                <a:latin typeface="+mj-lt"/>
                <a:cs typeface="Calibri"/>
              </a:rPr>
              <a:t>CONTENIDOS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62" y="1275606"/>
            <a:ext cx="8324276" cy="3354765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CONTEXTO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Derecho interno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Derecho europeo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RÉGIMEN SUSTANTIVO DE DERECHOS: PROHIBICIÓN DE DISCRIMINACIÓN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LA TEMPORALIDAD DE LAS RELACIONES FUNCIONARIALES INTERINAS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Interinidad en cuanto que temporalidad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Abuso de la temporalidad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LOS PROCESOS DE ESTABILIZACIÓN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Estabilización v. Consolidación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Los procesos de estabilización de las LPGE 2017 y 2018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dirty="0"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Los procesos de estabilización de la Ley 20/2021</a:t>
            </a:r>
            <a:endParaRPr lang="es-ES_tradnl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s-ES_tradnl" sz="13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PROCESOS DE ESTABILIZACIÓN: LPGE 2017 y 2018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563638"/>
            <a:ext cx="8811039" cy="345638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000" dirty="0"/>
              <a:t>REGULACIÓN ESPECIAL</a:t>
            </a:r>
          </a:p>
          <a:p>
            <a:r>
              <a:rPr lang="es-ES" sz="2000" dirty="0"/>
              <a:t>EJECUCION DE OFERTAS Y CONVOCATORIAS</a:t>
            </a:r>
          </a:p>
          <a:p>
            <a:r>
              <a:rPr lang="es-ES" sz="2000" dirty="0"/>
              <a:t>RELACIÓN CON ESTABILIZACIÓN 2021</a:t>
            </a:r>
          </a:p>
          <a:p>
            <a:pPr lvl="1"/>
            <a:r>
              <a:rPr lang="es-ES" sz="2000" dirty="0"/>
              <a:t>PLAZAS NO CUBIERTAS SE INCORPORAN A ESTABILIZACIÓN 2021</a:t>
            </a:r>
          </a:p>
          <a:p>
            <a:pPr lvl="1"/>
            <a:r>
              <a:rPr lang="es-ES" sz="2000" dirty="0"/>
              <a:t>DIFERENCIACIÓN DE CONTENIDOS</a:t>
            </a:r>
          </a:p>
          <a:p>
            <a:pPr lvl="2"/>
            <a:r>
              <a:rPr lang="es-ES" sz="2000" dirty="0"/>
              <a:t>Diferente regulación del concurso-oposición</a:t>
            </a:r>
          </a:p>
          <a:p>
            <a:pPr lvl="2"/>
            <a:r>
              <a:rPr lang="es-ES" sz="2000" dirty="0"/>
              <a:t>No compensación económica por no superar proceso</a:t>
            </a:r>
          </a:p>
          <a:p>
            <a:pPr lvl="2"/>
            <a:r>
              <a:rPr lang="es-ES" sz="2000" dirty="0"/>
              <a:t>¿Discriminación?</a:t>
            </a:r>
          </a:p>
        </p:txBody>
      </p:sp>
    </p:spTree>
    <p:extLst>
      <p:ext uri="{BB962C8B-B14F-4D97-AF65-F5344CB8AC3E}">
        <p14:creationId xmlns:p14="http://schemas.microsoft.com/office/powerpoint/2010/main" val="328944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PROCESOS DE ESTABILIZACIÓN: LEY 20/2021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419622"/>
            <a:ext cx="8811039" cy="3600400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000" dirty="0"/>
              <a:t>MARCO JURÍDICO</a:t>
            </a:r>
          </a:p>
          <a:p>
            <a:r>
              <a:rPr lang="es-ES" sz="2000" dirty="0"/>
              <a:t>LEY 20/2021</a:t>
            </a:r>
          </a:p>
          <a:p>
            <a:r>
              <a:rPr lang="es-ES" sz="2000" dirty="0"/>
              <a:t>BASES</a:t>
            </a:r>
          </a:p>
          <a:p>
            <a:pPr lvl="1"/>
            <a:r>
              <a:rPr lang="es-ES" sz="1600" dirty="0"/>
              <a:t>Definidor marco regulatorio del proceso</a:t>
            </a:r>
          </a:p>
          <a:p>
            <a:pPr lvl="1"/>
            <a:r>
              <a:rPr lang="es-ES" sz="1600" dirty="0"/>
              <a:t>Habilitación legal de determinar fases o pruebas de la oposición no eliminatorias: ¿permiten concurrencia de capacidad para ejercicio de funciones?</a:t>
            </a:r>
          </a:p>
          <a:p>
            <a:r>
              <a:rPr lang="es-ES" sz="2000" dirty="0"/>
              <a:t>ESCALÓN NORMATIVO INTERMEDIO</a:t>
            </a:r>
          </a:p>
          <a:p>
            <a:pPr lvl="1"/>
            <a:r>
              <a:rPr lang="es-ES" sz="1600" dirty="0"/>
              <a:t>Leyes o reglamentos de cada Administración</a:t>
            </a:r>
          </a:p>
          <a:p>
            <a:pPr lvl="1"/>
            <a:r>
              <a:rPr lang="es-ES" sz="1600" dirty="0" err="1"/>
              <a:t>Soft</a:t>
            </a:r>
            <a:r>
              <a:rPr lang="es-ES" sz="1600" dirty="0"/>
              <a:t> </a:t>
            </a:r>
            <a:r>
              <a:rPr lang="es-ES" sz="1600" dirty="0" err="1"/>
              <a:t>law</a:t>
            </a:r>
            <a:r>
              <a:rPr lang="es-ES" sz="1600" dirty="0"/>
              <a:t> administrativo: v.gr. </a:t>
            </a:r>
            <a:r>
              <a:rPr lang="es-ES" sz="1600" i="1" dirty="0"/>
              <a:t>Resolución de la Secretaría de Estado de Función Pública sobre las Orientaciones para la puesta en marcha de los procesos de estabilización derivados de la ley 20/2021</a:t>
            </a:r>
            <a:r>
              <a:rPr lang="es-ES" sz="1600" dirty="0"/>
              <a:t> – No vinculantes – Contenido excesivo y confundidor</a:t>
            </a:r>
          </a:p>
          <a:p>
            <a:pPr lvl="1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731906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r>
              <a:rPr lang="es-ES" sz="3200" b="1" dirty="0"/>
              <a:t>ESTABILIZACIÓN VÍA CONCURSO-OPOSICIÓN</a:t>
            </a:r>
            <a:br>
              <a:rPr lang="es-ES" sz="3200" dirty="0"/>
            </a:br>
            <a:endParaRPr lang="es-ES" sz="32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68" y="1419622"/>
            <a:ext cx="8848452" cy="3600400"/>
          </a:xfrm>
          <a:ln w="57150"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s-ES" sz="2000" dirty="0"/>
              <a:t>OBJETO: </a:t>
            </a:r>
            <a:r>
              <a:rPr lang="es-ES" sz="2000" dirty="0">
                <a:solidFill>
                  <a:srgbClr val="C00000"/>
                </a:solidFill>
              </a:rPr>
              <a:t>plazas de naturaleza estructural </a:t>
            </a:r>
            <a:r>
              <a:rPr lang="es-ES" sz="2000" dirty="0"/>
              <a:t>ocupadas de forma temporal e ininterrumpidamente al menos en los tres años anteriores a 31 de diciembre de 2020</a:t>
            </a:r>
          </a:p>
          <a:p>
            <a:r>
              <a:rPr lang="es-ES" sz="2000" dirty="0"/>
              <a:t>Contenido singular del concurso-oposición:</a:t>
            </a:r>
          </a:p>
          <a:p>
            <a:pPr lvl="1"/>
            <a:r>
              <a:rPr lang="es-ES" sz="1900" dirty="0"/>
              <a:t>Concurso: </a:t>
            </a:r>
          </a:p>
          <a:p>
            <a:pPr lvl="2"/>
            <a:r>
              <a:rPr lang="es-ES" sz="1900" dirty="0"/>
              <a:t>Cuantitativamente: </a:t>
            </a:r>
            <a:r>
              <a:rPr lang="es-ES" sz="1900" dirty="0">
                <a:solidFill>
                  <a:srgbClr val="C00000"/>
                </a:solidFill>
              </a:rPr>
              <a:t>40 %</a:t>
            </a:r>
          </a:p>
          <a:p>
            <a:pPr lvl="2"/>
            <a:r>
              <a:rPr lang="es-ES" sz="1900" dirty="0"/>
              <a:t>Cualitativamente: Méritos:   “</a:t>
            </a:r>
            <a:r>
              <a:rPr lang="es-ES" sz="1900" dirty="0">
                <a:solidFill>
                  <a:srgbClr val="C00000"/>
                </a:solidFill>
              </a:rPr>
              <a:t>mayoritariamente la experiencia en el cuerpo</a:t>
            </a:r>
            <a:r>
              <a:rPr lang="es-ES" sz="1900" dirty="0"/>
              <a:t>, escala, categoría o equivalente de que se trate”</a:t>
            </a:r>
          </a:p>
          <a:p>
            <a:pPr lvl="1"/>
            <a:r>
              <a:rPr lang="es-ES" sz="1900" dirty="0"/>
              <a:t>Oposición: “</a:t>
            </a:r>
            <a:r>
              <a:rPr lang="es-ES" sz="1900" dirty="0">
                <a:solidFill>
                  <a:srgbClr val="C00000"/>
                </a:solidFill>
              </a:rPr>
              <a:t>pudiendo no ser eliminatorios </a:t>
            </a:r>
            <a:r>
              <a:rPr lang="es-ES" sz="1900" dirty="0"/>
              <a:t>los ejercicios en la fase de oposición, en el marco de la negociación colectiva”</a:t>
            </a:r>
          </a:p>
          <a:p>
            <a:r>
              <a:rPr lang="es-ES" sz="2000" dirty="0">
                <a:solidFill>
                  <a:srgbClr val="C00000"/>
                </a:solidFill>
              </a:rPr>
              <a:t>Compensación económica: </a:t>
            </a:r>
            <a:r>
              <a:rPr lang="es-ES" sz="2000" dirty="0"/>
              <a:t> veinte días de retribuciones fijas por año de servicio, hasta un máximo de doce mensualidades, para empleados públicos temporales por la no superación del proceso selectivo de estabilización</a:t>
            </a:r>
          </a:p>
        </p:txBody>
      </p:sp>
    </p:spTree>
    <p:extLst>
      <p:ext uri="{BB962C8B-B14F-4D97-AF65-F5344CB8AC3E}">
        <p14:creationId xmlns:p14="http://schemas.microsoft.com/office/powerpoint/2010/main" val="341399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67494"/>
            <a:ext cx="2088232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LEY 20/2021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s-ES" sz="4200" dirty="0"/>
              <a:t>ESTABILIZACIÓN EXCEPCIONAL VÍA CONCURSO</a:t>
            </a:r>
          </a:p>
          <a:p>
            <a:r>
              <a:rPr lang="es-ES" sz="4200" dirty="0"/>
              <a:t>Sólo méritos beneficiando a quienes ya los ostentan en cuanto experiencia</a:t>
            </a:r>
          </a:p>
          <a:p>
            <a:r>
              <a:rPr lang="es-ES" sz="4200" dirty="0"/>
              <a:t>Méritos a valorar en el concurso: Falta de contenido sustancial en Ley 20/2021 respecto al concurso (contraste con concurso-oposición)</a:t>
            </a:r>
          </a:p>
          <a:p>
            <a:r>
              <a:rPr lang="es-ES" sz="4200" dirty="0"/>
              <a:t>Proporcionalidad del concurso: test de condiciones necesarias</a:t>
            </a:r>
          </a:p>
          <a:p>
            <a:pPr lvl="1"/>
            <a:r>
              <a:rPr lang="es-ES" sz="4200" dirty="0"/>
              <a:t>Adecuación</a:t>
            </a:r>
          </a:p>
          <a:p>
            <a:pPr lvl="1"/>
            <a:r>
              <a:rPr lang="es-ES" sz="4200" dirty="0"/>
              <a:t>Necesidad</a:t>
            </a:r>
          </a:p>
          <a:p>
            <a:pPr lvl="1"/>
            <a:r>
              <a:rPr lang="es-ES" sz="4200" dirty="0"/>
              <a:t>Proporcionalidad</a:t>
            </a:r>
          </a:p>
          <a:p>
            <a:pPr marL="0" indent="0">
              <a:buNone/>
            </a:pPr>
            <a:endParaRPr lang="es-ES" sz="2000" dirty="0">
              <a:solidFill>
                <a:srgbClr val="C00000"/>
              </a:solidFill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459581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67494"/>
            <a:ext cx="2088232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LEY 20/2021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s-ES" sz="8000" dirty="0">
                <a:solidFill>
                  <a:srgbClr val="C00000"/>
                </a:solidFill>
              </a:rPr>
              <a:t>Adecuado o idóneo</a:t>
            </a:r>
            <a:r>
              <a:rPr lang="es-ES" sz="8000" dirty="0"/>
              <a:t>: para alcanzar el fin legítimo pretendido de reducir temporalidad estabilizando se utiliza un medio pertinente y útil</a:t>
            </a:r>
          </a:p>
          <a:p>
            <a:pPr lvl="1"/>
            <a:r>
              <a:rPr lang="es-ES" sz="8000" dirty="0"/>
              <a:t>Fin legítimo: ¿cuál es el fin? ¿reducir temporalidad (estabilizar) o consolidar personal temporal? El fin justifica el sacrificio del otro bien en conflicto</a:t>
            </a:r>
          </a:p>
          <a:p>
            <a:pPr lvl="1"/>
            <a:r>
              <a:rPr lang="es-ES" sz="8000" dirty="0"/>
              <a:t>Aptitud y utilidad del concurso para estabilizar</a:t>
            </a:r>
          </a:p>
          <a:p>
            <a:r>
              <a:rPr lang="es-ES" sz="8000" dirty="0">
                <a:solidFill>
                  <a:srgbClr val="C00000"/>
                </a:solidFill>
              </a:rPr>
              <a:t>Necesario</a:t>
            </a:r>
            <a:r>
              <a:rPr lang="es-ES" sz="8000" dirty="0"/>
              <a:t>: el sacrificio de la igualdad es inevitable para reducir la temporalidad </a:t>
            </a:r>
          </a:p>
          <a:p>
            <a:pPr lvl="1"/>
            <a:r>
              <a:rPr lang="es-ES" sz="8000" dirty="0"/>
              <a:t>No se puede reducir la temporalidad sin sacrificar la igualdad </a:t>
            </a:r>
          </a:p>
          <a:p>
            <a:pPr lvl="1"/>
            <a:r>
              <a:rPr lang="es-ES" sz="8000" dirty="0"/>
              <a:t>¿Existencia de otros medios menos gravosos para la igualdad e igualmente idóneos que permitan reducir la temporalidad?</a:t>
            </a:r>
          </a:p>
          <a:p>
            <a:pPr lvl="2"/>
            <a:r>
              <a:rPr lang="es-ES" sz="8000" dirty="0"/>
              <a:t>Si el fin es estabilizar, existen otros medios</a:t>
            </a:r>
          </a:p>
          <a:p>
            <a:pPr lvl="2"/>
            <a:r>
              <a:rPr lang="es-ES" sz="8000" dirty="0"/>
              <a:t>Si el fin es consolidar, ¿existen otros medios? ¿concurso-oposición?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83252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267494"/>
            <a:ext cx="2088232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LEY 20/2021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25000" lnSpcReduction="20000"/>
          </a:bodyPr>
          <a:lstStyle/>
          <a:p>
            <a:r>
              <a:rPr lang="es-ES" sz="8000" dirty="0">
                <a:solidFill>
                  <a:srgbClr val="C00000"/>
                </a:solidFill>
              </a:rPr>
              <a:t>Proporcionado</a:t>
            </a:r>
            <a:r>
              <a:rPr lang="es-ES" sz="8000" dirty="0"/>
              <a:t>: </a:t>
            </a:r>
          </a:p>
          <a:p>
            <a:pPr lvl="1"/>
            <a:r>
              <a:rPr lang="es-ES" sz="8000" dirty="0"/>
              <a:t>Para conseguir el objetivo de reducción de la temporalidad beneficiando a los trabajadores temporales ¿se impone un sacrificio del principio de igualdad que no es excesivo? ¿compensa sacrificar la igualdad para reducir la temporalidad estabilizando?</a:t>
            </a:r>
          </a:p>
          <a:p>
            <a:pPr lvl="1"/>
            <a:r>
              <a:rPr lang="es-ES" sz="8000" dirty="0"/>
              <a:t>El beneficio de reducir la temporalidad compensa el sacrificio de la igualdad</a:t>
            </a:r>
          </a:p>
          <a:p>
            <a:pPr lvl="1"/>
            <a:r>
              <a:rPr lang="es-ES" sz="8000" dirty="0"/>
              <a:t>¿Qué es más importante, reducir la temporalidad o sacrificar la igualdad? No tanto valores absolutos sino teniendo en cuenta las circunstancias (volumen de temporalidad, exigencias de Derecho europeo, etc.)</a:t>
            </a:r>
          </a:p>
          <a:p>
            <a:pPr lvl="1"/>
            <a:r>
              <a:rPr lang="es-ES" sz="8000" dirty="0"/>
              <a:t>¿Cuál es el grado (leve, moderado o grave) de sacrificio de la igualdad con el concurso? ¿La reduce o la anula?</a:t>
            </a:r>
            <a:endParaRPr lang="es-ES" sz="8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s-ES" sz="2000" dirty="0">
              <a:solidFill>
                <a:srgbClr val="C00000"/>
              </a:solidFill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71848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411510"/>
            <a:ext cx="3456384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PROBLEMA MÉRITOS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059582"/>
            <a:ext cx="8811039" cy="3960440"/>
          </a:xfrm>
          <a:ln w="57150">
            <a:solidFill>
              <a:srgbClr val="0070C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es-ES" dirty="0"/>
              <a:t>Valorar sólo o más experiencia obtenida en desempeño de puestos objeto de estabilización o en la Administración estabilizante</a:t>
            </a:r>
          </a:p>
          <a:p>
            <a:pPr lvl="1"/>
            <a:r>
              <a:rPr lang="es-ES" dirty="0"/>
              <a:t>Se diferencia atendiendo a circunstancias subjetivas no objetivas</a:t>
            </a:r>
          </a:p>
          <a:p>
            <a:pPr lvl="2"/>
            <a:r>
              <a:rPr lang="es-ES" sz="2800" dirty="0"/>
              <a:t>Subjetivas: </a:t>
            </a:r>
          </a:p>
          <a:p>
            <a:pPr lvl="3"/>
            <a:r>
              <a:rPr lang="es-ES" sz="2400" dirty="0"/>
              <a:t>Puestos concretos que sólo empleados individualizados han podido ocupar</a:t>
            </a:r>
          </a:p>
          <a:p>
            <a:pPr lvl="3"/>
            <a:r>
              <a:rPr lang="es-ES" sz="2400" dirty="0"/>
              <a:t>Administraciones determinadas</a:t>
            </a:r>
          </a:p>
          <a:p>
            <a:pPr lvl="2"/>
            <a:r>
              <a:rPr lang="es-ES" sz="2800" dirty="0"/>
              <a:t>Objetivas: atender a funciones independientemente de su desempeño</a:t>
            </a:r>
          </a:p>
          <a:p>
            <a:pPr lvl="3"/>
            <a:r>
              <a:rPr lang="es-ES" sz="2400" dirty="0"/>
              <a:t>Según Administración</a:t>
            </a:r>
          </a:p>
          <a:p>
            <a:pPr lvl="3"/>
            <a:r>
              <a:rPr lang="es-ES" sz="2400" dirty="0"/>
              <a:t>¿Según sector público o sector privado?</a:t>
            </a:r>
          </a:p>
          <a:p>
            <a:r>
              <a:rPr lang="es-ES" sz="3600" dirty="0"/>
              <a:t>Toda la jurisprudencia europea sobre prohibición de discriminación por razón de la temporalidad se basaba precisamente en las funciones objetivas desempeñadas por los empleados</a:t>
            </a:r>
          </a:p>
          <a:p>
            <a:r>
              <a:rPr lang="es-ES" sz="3600" dirty="0"/>
              <a:t>Aproximación objetiva reciente del TS</a:t>
            </a:r>
          </a:p>
          <a:p>
            <a:pPr lvl="1"/>
            <a:r>
              <a:rPr lang="es-ES" sz="3200" dirty="0"/>
              <a:t>No discriminar méritos si obtenidos como laboral</a:t>
            </a:r>
          </a:p>
          <a:p>
            <a:pPr lvl="1"/>
            <a:r>
              <a:rPr lang="es-ES" sz="3200" dirty="0"/>
              <a:t>No discriminar méritos si experiencia en funciones objeto de valoración</a:t>
            </a:r>
          </a:p>
        </p:txBody>
      </p:sp>
    </p:spTree>
    <p:extLst>
      <p:ext uri="{BB962C8B-B14F-4D97-AF65-F5344CB8AC3E}">
        <p14:creationId xmlns:p14="http://schemas.microsoft.com/office/powerpoint/2010/main" val="375863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0" y="483518"/>
            <a:ext cx="2880320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CONFLICTIVIDAD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131590"/>
            <a:ext cx="8811039" cy="3888432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000" dirty="0"/>
              <a:t>Cuestionamiento de la Ley 20/2021</a:t>
            </a:r>
          </a:p>
          <a:p>
            <a:r>
              <a:rPr lang="es-ES" sz="2000" dirty="0"/>
              <a:t>Cuestionamiento de las bases</a:t>
            </a:r>
          </a:p>
          <a:p>
            <a:pPr lvl="1"/>
            <a:r>
              <a:rPr lang="es-ES" sz="1600" dirty="0"/>
              <a:t>Impugnación directa o indirecta</a:t>
            </a:r>
          </a:p>
          <a:p>
            <a:pPr lvl="1"/>
            <a:r>
              <a:rPr lang="es-ES" sz="1600" dirty="0"/>
              <a:t>Requisitos o Méritos discriminatorios</a:t>
            </a:r>
          </a:p>
          <a:p>
            <a:r>
              <a:rPr lang="es-ES" sz="2000" dirty="0"/>
              <a:t>Alcance de eventuales pronunciamientos anulatorios</a:t>
            </a:r>
          </a:p>
          <a:p>
            <a:pPr lvl="1"/>
            <a:r>
              <a:rPr lang="es-ES" sz="1600" dirty="0"/>
              <a:t>Limitación </a:t>
            </a:r>
          </a:p>
        </p:txBody>
      </p:sp>
    </p:spTree>
    <p:extLst>
      <p:ext uri="{BB962C8B-B14F-4D97-AF65-F5344CB8AC3E}">
        <p14:creationId xmlns:p14="http://schemas.microsoft.com/office/powerpoint/2010/main" val="1436058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771551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491630"/>
            <a:ext cx="8811039" cy="3528392"/>
          </a:xfrm>
          <a:ln w="57150">
            <a:solidFill>
              <a:srgbClr val="0070C0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ES" dirty="0"/>
              <a:t>Situación insatisfactoria de la temporalidad en el empleo público</a:t>
            </a:r>
          </a:p>
          <a:p>
            <a:r>
              <a:rPr lang="es-ES" dirty="0"/>
              <a:t>Parches legales y jurisprudenciales</a:t>
            </a:r>
          </a:p>
          <a:p>
            <a:r>
              <a:rPr lang="es-ES" dirty="0"/>
              <a:t>Impacto Derecho europeo sobre Derecho Función Pública española</a:t>
            </a:r>
          </a:p>
          <a:p>
            <a:pPr lvl="1"/>
            <a:r>
              <a:rPr lang="es-ES" dirty="0"/>
              <a:t>Colisión y conflicto</a:t>
            </a:r>
          </a:p>
          <a:p>
            <a:pPr lvl="2"/>
            <a:r>
              <a:rPr lang="es-ES" dirty="0"/>
              <a:t>Incertidumbre alcance Derecho europeo: </a:t>
            </a:r>
          </a:p>
          <a:p>
            <a:pPr lvl="1"/>
            <a:r>
              <a:rPr lang="es-ES" dirty="0"/>
              <a:t>Necesidad de adecuada comprensión de principios y alcance de ambos</a:t>
            </a:r>
          </a:p>
          <a:p>
            <a:r>
              <a:rPr lang="es-ES" dirty="0"/>
              <a:t>Objetivo: valoración de reformas y procesos de estabilización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768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771551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419622"/>
            <a:ext cx="8811039" cy="3600400"/>
          </a:xfrm>
          <a:ln w="57150">
            <a:solidFill>
              <a:srgbClr val="0070C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ES" dirty="0"/>
              <a:t>Ordenamientos con principios (valores - bienes) diferentes</a:t>
            </a:r>
          </a:p>
          <a:p>
            <a:pPr lvl="1"/>
            <a:r>
              <a:rPr lang="es-ES" dirty="0"/>
              <a:t>Derecho FP español: igualdad y mérito</a:t>
            </a:r>
          </a:p>
          <a:p>
            <a:pPr lvl="1"/>
            <a:r>
              <a:rPr lang="es-ES" dirty="0"/>
              <a:t>Derecho europeo: su preocupación no es preservar el mérito</a:t>
            </a:r>
          </a:p>
          <a:p>
            <a:pPr lvl="2"/>
            <a:r>
              <a:rPr lang="es-ES" dirty="0"/>
              <a:t>Comprensión de la igualdad no desde el mérito sino desde otros valores objeto de protección</a:t>
            </a:r>
          </a:p>
          <a:p>
            <a:pPr lvl="2"/>
            <a:r>
              <a:rPr lang="es-ES" dirty="0"/>
              <a:t>No desconoce el mérito pero menor relevancia</a:t>
            </a:r>
          </a:p>
          <a:p>
            <a:pPr lvl="2"/>
            <a:r>
              <a:rPr lang="es-ES" dirty="0"/>
              <a:t>Principios y técnicas Derecho europeo determinan su contenido y alcance: efecto útil, interpretación conforme, principio de efectividad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79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771551"/>
            <a:ext cx="8811039" cy="432047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lvl="0"/>
            <a:r>
              <a:rPr lang="es-ES" sz="2000" b="1" dirty="0"/>
              <a:t>INTERPRETACIÓN CONFORME</a:t>
            </a:r>
            <a:endParaRPr lang="es-ES" sz="2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347614"/>
            <a:ext cx="8811039" cy="3672408"/>
          </a:xfrm>
          <a:ln w="57150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r>
              <a:rPr lang="es-ES" dirty="0"/>
              <a:t>De entre las opciones posibles de cohonestar norma nacional respecto a los objetivos de la europea</a:t>
            </a:r>
          </a:p>
          <a:p>
            <a:r>
              <a:rPr lang="es-ES" dirty="0"/>
              <a:t>No absoluta: límites</a:t>
            </a:r>
          </a:p>
          <a:p>
            <a:pPr lvl="1"/>
            <a:r>
              <a:rPr lang="es-ES" dirty="0"/>
              <a:t>Contra </a:t>
            </a:r>
            <a:r>
              <a:rPr lang="es-ES" dirty="0" err="1"/>
              <a:t>legem</a:t>
            </a:r>
            <a:endParaRPr lang="es-ES" dirty="0"/>
          </a:p>
          <a:p>
            <a:pPr lvl="1"/>
            <a:r>
              <a:rPr lang="es-ES" sz="2800" dirty="0"/>
              <a:t>Siempre los Tribunales nacionales (precisiones TJUE)</a:t>
            </a:r>
          </a:p>
          <a:p>
            <a:pPr lvl="1"/>
            <a:r>
              <a:rPr lang="es-ES" sz="2800" dirty="0"/>
              <a:t>Imposibilidad de realizar interpretación conforme: consecuencias</a:t>
            </a:r>
          </a:p>
          <a:p>
            <a:pPr lvl="1"/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18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PROHIBICIÓN DISCRIMINACIÓN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563638"/>
            <a:ext cx="8811039" cy="345638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s-ES" sz="2800" dirty="0"/>
              <a:t>“Al personal funcionario interino le será aplicable el régimen general del personal funcionario de carrera en cuanto sea adecuado a la naturaleza de su condición </a:t>
            </a:r>
            <a:r>
              <a:rPr lang="es-ES" sz="2800" b="1" dirty="0">
                <a:solidFill>
                  <a:srgbClr val="C00000"/>
                </a:solidFill>
              </a:rPr>
              <a:t>temporal</a:t>
            </a:r>
            <a:r>
              <a:rPr lang="es-ES" sz="2800" dirty="0"/>
              <a:t> </a:t>
            </a:r>
            <a:r>
              <a:rPr lang="es-ES" sz="2800" b="1" dirty="0">
                <a:solidFill>
                  <a:srgbClr val="C00000"/>
                </a:solidFill>
              </a:rPr>
              <a:t>y al carácter extraordinario y urgente de su nombramiento, salvo aquellos derechos inherentes a la condición de funcionario de carrera</a:t>
            </a:r>
            <a:r>
              <a:rPr lang="es-ES" sz="2800" dirty="0"/>
              <a:t>” (10.5 TREBEP)</a:t>
            </a:r>
          </a:p>
        </p:txBody>
      </p:sp>
    </p:spTree>
    <p:extLst>
      <p:ext uri="{BB962C8B-B14F-4D97-AF65-F5344CB8AC3E}">
        <p14:creationId xmlns:p14="http://schemas.microsoft.com/office/powerpoint/2010/main" val="2580932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PROHIBICIÓN DISCRIMINACIÓN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563638"/>
            <a:ext cx="8811039" cy="345638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PROHIBICIÓN DE DIFERENCIAS DE TRATO BASADAS EXCLUSIVAMENTE EN LA TEMPORALIDAD DE LA RELACIÓN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Término subjetivo de comparación: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Término metodológico: “situación comparable” (tareas – formación – condiciones laborales)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sz="2400" dirty="0"/>
              <a:t>Término objetivo de comparación: “condiciones de trabajo”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ES" sz="24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161598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PROHIBICIÓN DISCRIMINACIÓN DERECHOS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563638"/>
            <a:ext cx="8811039" cy="3456384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Reconocimiento europeo de derechos: económicos, carrera, situaciones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2400" dirty="0"/>
              <a:t>Recepción interna de consecuencias: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s-ES" sz="2000" dirty="0"/>
              <a:t>Reinterpretación o inaplicación de normas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s-ES" sz="2000" dirty="0"/>
              <a:t>Criterio aplicativo</a:t>
            </a:r>
          </a:p>
          <a:p>
            <a:pPr marL="685800" lvl="1">
              <a:buFont typeface="Wingdings" panose="05000000000000000000" pitchFamily="2" charset="2"/>
              <a:buChar char="Ø"/>
            </a:pPr>
            <a:r>
              <a:rPr lang="es-ES" sz="2000" dirty="0"/>
              <a:t>Situaciones discutibles: grado personal, excedencia voluntaria por interés particular</a:t>
            </a:r>
            <a:endParaRPr lang="es-ES" sz="1600" dirty="0"/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60346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D7062-BE82-004F-AE5D-45FD46B4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067" y="843559"/>
            <a:ext cx="8811039" cy="504056"/>
          </a:xfrm>
          <a:ln w="57150"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lvl="0" algn="ctr"/>
            <a:r>
              <a:rPr lang="es-ES" sz="3200" b="1" dirty="0"/>
              <a:t>TEMPORALIDAD FUNCIONARIO INTERINO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9211C5-6CB7-FA49-BE8A-FB86C35B7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80" y="1563638"/>
            <a:ext cx="8811039" cy="3456384"/>
          </a:xfrm>
          <a:ln w="571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s-ES" sz="2400" dirty="0"/>
              <a:t>Presupuestos (urgencia y necesidad) y causas-circunstancias de nombramiento</a:t>
            </a:r>
            <a:endParaRPr lang="es-ES" sz="2000" dirty="0"/>
          </a:p>
          <a:p>
            <a:pPr marL="857250" lvl="1" indent="-342900">
              <a:buFont typeface="+mj-lt"/>
              <a:buAutoNum type="alphaLcParenR"/>
            </a:pPr>
            <a:r>
              <a:rPr lang="es-ES" sz="2000" dirty="0"/>
              <a:t>La existencia de plazas vacantes, cuando no sea posible su cobertura por funcionarios de carrera, por un máximo de tres años</a:t>
            </a:r>
          </a:p>
          <a:p>
            <a:pPr marL="857250" lvl="1" indent="-342900">
              <a:buFont typeface="+mj-lt"/>
              <a:buAutoNum type="alphaLcParenR"/>
            </a:pPr>
            <a:r>
              <a:rPr lang="es-ES" sz="2000" dirty="0"/>
              <a:t>La sustitución transitoria de los titulares, durante el tiempo estrictamente necesario.</a:t>
            </a:r>
          </a:p>
          <a:p>
            <a:pPr marL="857250" lvl="1" indent="-342900">
              <a:buFont typeface="+mj-lt"/>
              <a:buAutoNum type="alphaLcParenR"/>
            </a:pPr>
            <a:r>
              <a:rPr lang="es-ES" sz="2000" dirty="0"/>
              <a:t>La ejecución de programas de carácter temporal, que no podrán tener una duración superior a tres años, ampliable hasta doce meses más por las leyes de Función Pública que se dicten en desarrollo de este Estatuto.</a:t>
            </a:r>
          </a:p>
          <a:p>
            <a:pPr marL="857250" lvl="1" indent="-342900">
              <a:buFont typeface="+mj-lt"/>
              <a:buAutoNum type="alphaLcParenR"/>
            </a:pPr>
            <a:r>
              <a:rPr lang="es-ES" sz="2000" dirty="0"/>
              <a:t>El exceso o acumulación de tareas por plazo máximo de nueve meses, dentro de un periodo de dieciocho meses.</a:t>
            </a:r>
          </a:p>
          <a:p>
            <a:pPr lvl="2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153206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2355</Words>
  <Application>Microsoft Macintosh PowerPoint</Application>
  <PresentationFormat>Presentación en pantalla (16:9)</PresentationFormat>
  <Paragraphs>220</Paragraphs>
  <Slides>27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Open sans</vt:lpstr>
      <vt:lpstr>Wingdings</vt:lpstr>
      <vt:lpstr>Tema de Office</vt:lpstr>
      <vt:lpstr>Problemas y retos de la temporalidad y de la estabilización en la Función Pública</vt:lpstr>
      <vt:lpstr>Presentación de PowerPoint</vt:lpstr>
      <vt:lpstr>INTRODUCCIÓN</vt:lpstr>
      <vt:lpstr>INTRODUCCIÓN</vt:lpstr>
      <vt:lpstr>INTERPRETACIÓN CONFORME</vt:lpstr>
      <vt:lpstr>PROHIBICIÓN DISCRIMINACIÓN DERECHOS</vt:lpstr>
      <vt:lpstr>PROHIBICIÓN DISCRIMINACIÓN DERECHOS</vt:lpstr>
      <vt:lpstr>PROHIBICIÓN DISCRIMINACIÓN DERECHOS</vt:lpstr>
      <vt:lpstr>TEMPORALIDAD FUNCIONARIO INTERINO</vt:lpstr>
      <vt:lpstr>TEMPORALIDAD FUNCIONARIO INTERINO</vt:lpstr>
      <vt:lpstr>VACANTE</vt:lpstr>
      <vt:lpstr>SUSTITUCIÓN</vt:lpstr>
      <vt:lpstr>CESE</vt:lpstr>
      <vt:lpstr>Presentación de PowerPoint</vt:lpstr>
      <vt:lpstr>ABUSO TEMPORALIDAD INTERINA</vt:lpstr>
      <vt:lpstr>ABUSO TEMPORALIDAD INTERINA</vt:lpstr>
      <vt:lpstr>ABUSO TEMPORALIDAD INTERINA</vt:lpstr>
      <vt:lpstr>PROCESOS DE ESTABILIZACIÓN</vt:lpstr>
      <vt:lpstr>PROCESOS DE ESTABILIZACIÓN</vt:lpstr>
      <vt:lpstr>PROCESOS DE ESTABILIZACIÓN: LPGE 2017 y 2018</vt:lpstr>
      <vt:lpstr>PROCESOS DE ESTABILIZACIÓN: LEY 20/2021</vt:lpstr>
      <vt:lpstr>ESTABILIZACIÓN VÍA CONCURSO-OPOSICIÓN </vt:lpstr>
      <vt:lpstr>LEY 20/2021</vt:lpstr>
      <vt:lpstr>LEY 20/2021</vt:lpstr>
      <vt:lpstr>LEY 20/2021</vt:lpstr>
      <vt:lpstr>PROBLEMA MÉRITOS</vt:lpstr>
      <vt:lpstr>CONFLICTIVIDAD</vt:lpstr>
    </vt:vector>
  </TitlesOfParts>
  <Company>dx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de la  Buena Práctica</dc:title>
  <dc:creator>dx</dc:creator>
  <cp:lastModifiedBy>JESUS ANGEL FUENTETAJA PASTOR</cp:lastModifiedBy>
  <cp:revision>52</cp:revision>
  <dcterms:created xsi:type="dcterms:W3CDTF">2021-07-07T07:43:49Z</dcterms:created>
  <dcterms:modified xsi:type="dcterms:W3CDTF">2022-11-21T07:59:58Z</dcterms:modified>
</cp:coreProperties>
</file>