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58" r:id="rId3"/>
    <p:sldId id="260" r:id="rId4"/>
    <p:sldId id="268" r:id="rId5"/>
    <p:sldId id="262" r:id="rId6"/>
    <p:sldId id="272" r:id="rId7"/>
    <p:sldId id="274" r:id="rId8"/>
    <p:sldId id="266" r:id="rId9"/>
    <p:sldId id="276" r:id="rId10"/>
    <p:sldId id="261" r:id="rId11"/>
    <p:sldId id="263" r:id="rId12"/>
    <p:sldId id="264" r:id="rId13"/>
    <p:sldId id="297" r:id="rId14"/>
    <p:sldId id="298" r:id="rId15"/>
    <p:sldId id="273" r:id="rId16"/>
    <p:sldId id="265" r:id="rId17"/>
    <p:sldId id="270" r:id="rId18"/>
    <p:sldId id="271" r:id="rId19"/>
    <p:sldId id="269" r:id="rId20"/>
    <p:sldId id="267" r:id="rId21"/>
    <p:sldId id="275" r:id="rId22"/>
  </p:sldIdLst>
  <p:sldSz cx="9144000" cy="5143500" type="screen16x9"/>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9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58C"/>
    <a:srgbClr val="3B358B"/>
    <a:srgbClr val="45B7E9"/>
    <a:srgbClr val="1F244C"/>
    <a:srgbClr val="232A58"/>
    <a:srgbClr val="3B3489"/>
    <a:srgbClr val="3C358E"/>
    <a:srgbClr val="C0C09C"/>
    <a:srgbClr val="E6545D"/>
    <a:srgbClr val="0022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autoAdjust="0"/>
    <p:restoredTop sz="94673" autoAdjust="0"/>
  </p:normalViewPr>
  <p:slideViewPr>
    <p:cSldViewPr snapToObjects="1" showGuides="1">
      <p:cViewPr varScale="1">
        <p:scale>
          <a:sx n="97" d="100"/>
          <a:sy n="97" d="100"/>
        </p:scale>
        <p:origin x="1042" y="77"/>
      </p:cViewPr>
      <p:guideLst>
        <p:guide orient="horz" pos="996"/>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848272-7492-4CB2-8355-CCCE7E0F945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5385BD1E-962C-47BC-988D-46E664620719}">
      <dgm:prSet custT="1"/>
      <dgm:spPr/>
      <dgm:t>
        <a:bodyPr/>
        <a:lstStyle/>
        <a:p>
          <a:r>
            <a:rPr lang="es-ES_tradnl" sz="1600" b="1" dirty="0"/>
            <a:t>1º.- Ausencia de Legislación procesal específica</a:t>
          </a:r>
          <a:endParaRPr lang="es-ES" sz="1600" dirty="0"/>
        </a:p>
      </dgm:t>
    </dgm:pt>
    <dgm:pt modelId="{9F9D16FF-E33C-4E40-9520-2B1160CBC02A}" type="parTrans" cxnId="{B5D6C893-4280-4923-A207-09B04AAC0403}">
      <dgm:prSet/>
      <dgm:spPr/>
      <dgm:t>
        <a:bodyPr/>
        <a:lstStyle/>
        <a:p>
          <a:endParaRPr lang="es-ES"/>
        </a:p>
      </dgm:t>
    </dgm:pt>
    <dgm:pt modelId="{1E5CC5CB-0ABC-407B-A84E-063DAC5F1077}" type="sibTrans" cxnId="{B5D6C893-4280-4923-A207-09B04AAC0403}">
      <dgm:prSet/>
      <dgm:spPr/>
      <dgm:t>
        <a:bodyPr/>
        <a:lstStyle/>
        <a:p>
          <a:endParaRPr lang="es-ES"/>
        </a:p>
      </dgm:t>
    </dgm:pt>
    <dgm:pt modelId="{4E84175B-3F4D-444E-8DA3-8B849FE0C974}">
      <dgm:prSet custT="1"/>
      <dgm:spPr/>
      <dgm:t>
        <a:bodyPr/>
        <a:lstStyle/>
        <a:p>
          <a:r>
            <a:rPr lang="es-ES_tradnl" sz="1600" b="1" dirty="0"/>
            <a:t>2º.- Recursos y Plazos</a:t>
          </a:r>
          <a:endParaRPr lang="es-ES" sz="1600" dirty="0"/>
        </a:p>
      </dgm:t>
    </dgm:pt>
    <dgm:pt modelId="{C3B91CAB-A37F-4079-8D5F-EED02716785C}" type="parTrans" cxnId="{66A4F162-1496-4ECB-A981-E06020AAB136}">
      <dgm:prSet/>
      <dgm:spPr/>
      <dgm:t>
        <a:bodyPr/>
        <a:lstStyle/>
        <a:p>
          <a:endParaRPr lang="es-ES"/>
        </a:p>
      </dgm:t>
    </dgm:pt>
    <dgm:pt modelId="{8A10B4FE-85C7-43FA-83B9-23961D494386}" type="sibTrans" cxnId="{66A4F162-1496-4ECB-A981-E06020AAB136}">
      <dgm:prSet/>
      <dgm:spPr/>
      <dgm:t>
        <a:bodyPr/>
        <a:lstStyle/>
        <a:p>
          <a:endParaRPr lang="es-ES"/>
        </a:p>
      </dgm:t>
    </dgm:pt>
    <dgm:pt modelId="{2AA06775-B5F5-4899-8A72-C7EE83AFF9D1}">
      <dgm:prSet custT="1"/>
      <dgm:spPr/>
      <dgm:t>
        <a:bodyPr/>
        <a:lstStyle/>
        <a:p>
          <a:r>
            <a:rPr lang="es-ES_tradnl" sz="1600" b="1" dirty="0"/>
            <a:t>3º.- Recurso contra las sanciones</a:t>
          </a:r>
          <a:endParaRPr lang="es-ES" sz="1600" dirty="0"/>
        </a:p>
      </dgm:t>
    </dgm:pt>
    <dgm:pt modelId="{E74E0BDE-768D-4B6F-B911-9BC711B6F07B}" type="parTrans" cxnId="{7F639BFB-B0BA-4E97-905A-DB474B782201}">
      <dgm:prSet/>
      <dgm:spPr/>
      <dgm:t>
        <a:bodyPr/>
        <a:lstStyle/>
        <a:p>
          <a:endParaRPr lang="es-ES"/>
        </a:p>
      </dgm:t>
    </dgm:pt>
    <dgm:pt modelId="{9D425A65-F882-4DF8-B452-C6C63C987D5F}" type="sibTrans" cxnId="{7F639BFB-B0BA-4E97-905A-DB474B782201}">
      <dgm:prSet/>
      <dgm:spPr/>
      <dgm:t>
        <a:bodyPr/>
        <a:lstStyle/>
        <a:p>
          <a:endParaRPr lang="es-ES"/>
        </a:p>
      </dgm:t>
    </dgm:pt>
    <dgm:pt modelId="{B411FE73-A1A3-4880-B5DD-AA14EB5C0788}">
      <dgm:prSet custT="1"/>
      <dgm:spPr/>
      <dgm:t>
        <a:bodyPr/>
        <a:lstStyle/>
        <a:p>
          <a:r>
            <a:rPr lang="es-ES_tradnl" sz="1600" b="1" dirty="0"/>
            <a:t>4º.- Mantenimiento en grado: “resolución administrativa definitiva” (agotar la vía administrativa), antes de acudir al JVP</a:t>
          </a:r>
          <a:endParaRPr lang="es-ES" sz="1600" dirty="0"/>
        </a:p>
      </dgm:t>
    </dgm:pt>
    <dgm:pt modelId="{97D2110A-A792-4E1C-BDDD-97836BD8B6DA}" type="parTrans" cxnId="{1B995D76-7B4D-4D4A-A202-B187C8A359C3}">
      <dgm:prSet/>
      <dgm:spPr/>
      <dgm:t>
        <a:bodyPr/>
        <a:lstStyle/>
        <a:p>
          <a:endParaRPr lang="es-ES"/>
        </a:p>
      </dgm:t>
    </dgm:pt>
    <dgm:pt modelId="{FB8392EA-B478-4666-A13F-34DB1B916B60}" type="sibTrans" cxnId="{1B995D76-7B4D-4D4A-A202-B187C8A359C3}">
      <dgm:prSet/>
      <dgm:spPr/>
      <dgm:t>
        <a:bodyPr/>
        <a:lstStyle/>
        <a:p>
          <a:endParaRPr lang="es-ES"/>
        </a:p>
      </dgm:t>
    </dgm:pt>
    <dgm:pt modelId="{1FB126F2-AC13-4AA6-AA0A-1AC1AD3253E6}">
      <dgm:prSet custT="1"/>
      <dgm:spPr/>
      <dgm:t>
        <a:bodyPr/>
        <a:lstStyle/>
        <a:p>
          <a:r>
            <a:rPr lang="es-ES_tradnl" sz="1600" b="1" dirty="0"/>
            <a:t>5º.- Carácter revisor o instructor de los recursos de apelación contra las resoluciones de los JVP</a:t>
          </a:r>
          <a:endParaRPr lang="es-ES" sz="1600" dirty="0"/>
        </a:p>
      </dgm:t>
    </dgm:pt>
    <dgm:pt modelId="{84D1EDEF-D485-43CF-9E97-C47CE98860E4}" type="parTrans" cxnId="{0FC0CEBF-3FEE-470F-B335-D85D0818C61F}">
      <dgm:prSet/>
      <dgm:spPr/>
      <dgm:t>
        <a:bodyPr/>
        <a:lstStyle/>
        <a:p>
          <a:endParaRPr lang="es-ES"/>
        </a:p>
      </dgm:t>
    </dgm:pt>
    <dgm:pt modelId="{A580CA3D-C3E6-445D-A9FF-802561718310}" type="sibTrans" cxnId="{0FC0CEBF-3FEE-470F-B335-D85D0818C61F}">
      <dgm:prSet/>
      <dgm:spPr/>
      <dgm:t>
        <a:bodyPr/>
        <a:lstStyle/>
        <a:p>
          <a:endParaRPr lang="es-ES"/>
        </a:p>
      </dgm:t>
    </dgm:pt>
    <dgm:pt modelId="{AE7F6F45-53AD-4BA0-8E1C-8EFF3030A0F9}">
      <dgm:prSet custT="1"/>
      <dgm:spPr/>
      <dgm:t>
        <a:bodyPr/>
        <a:lstStyle/>
        <a:p>
          <a:r>
            <a:rPr lang="es-ES_tradnl" sz="1600" b="1" dirty="0"/>
            <a:t>6º.- Competencia.</a:t>
          </a:r>
        </a:p>
        <a:p>
          <a:r>
            <a:rPr lang="es-ES_tradnl" sz="1600" b="1" dirty="0"/>
            <a:t>Materias penitenciarias excluidas del control judicial de los JVP</a:t>
          </a:r>
          <a:endParaRPr lang="es-ES" sz="1600" dirty="0"/>
        </a:p>
      </dgm:t>
    </dgm:pt>
    <dgm:pt modelId="{E2FB2CFD-3FBA-4202-B7C4-F54B8758A52F}" type="parTrans" cxnId="{6BFC6A66-2E67-444C-AEB6-B96BEF5500A7}">
      <dgm:prSet/>
      <dgm:spPr/>
      <dgm:t>
        <a:bodyPr/>
        <a:lstStyle/>
        <a:p>
          <a:endParaRPr lang="es-ES"/>
        </a:p>
      </dgm:t>
    </dgm:pt>
    <dgm:pt modelId="{B8E40A5F-C527-44F2-AD7F-84E5EBB0E273}" type="sibTrans" cxnId="{6BFC6A66-2E67-444C-AEB6-B96BEF5500A7}">
      <dgm:prSet/>
      <dgm:spPr/>
      <dgm:t>
        <a:bodyPr/>
        <a:lstStyle/>
        <a:p>
          <a:endParaRPr lang="es-ES"/>
        </a:p>
      </dgm:t>
    </dgm:pt>
    <dgm:pt modelId="{46D2D5C1-3993-4843-8BB6-4B35A3053BE3}">
      <dgm:prSet custT="1"/>
      <dgm:spPr/>
      <dgm:t>
        <a:bodyPr/>
        <a:lstStyle/>
        <a:p>
          <a:r>
            <a:rPr lang="es-ES_tradnl" sz="1600" b="1"/>
            <a:t>7º.- Postulación. Preceptiva de intervención de letrado</a:t>
          </a:r>
          <a:endParaRPr lang="es-ES" sz="1600"/>
        </a:p>
      </dgm:t>
    </dgm:pt>
    <dgm:pt modelId="{9E3DDB56-84A0-4C9C-BDD8-4AA6A4508B65}" type="parTrans" cxnId="{EF9F8A3B-ECEA-491D-B0DB-61699A7889A2}">
      <dgm:prSet/>
      <dgm:spPr/>
      <dgm:t>
        <a:bodyPr/>
        <a:lstStyle/>
        <a:p>
          <a:endParaRPr lang="es-ES"/>
        </a:p>
      </dgm:t>
    </dgm:pt>
    <dgm:pt modelId="{4EC0AF92-AA94-4DD5-BDE9-D6F71171143A}" type="sibTrans" cxnId="{EF9F8A3B-ECEA-491D-B0DB-61699A7889A2}">
      <dgm:prSet/>
      <dgm:spPr/>
      <dgm:t>
        <a:bodyPr/>
        <a:lstStyle/>
        <a:p>
          <a:endParaRPr lang="es-ES"/>
        </a:p>
      </dgm:t>
    </dgm:pt>
    <dgm:pt modelId="{1BFE8AF2-2DD8-45AD-ABCD-4A6B9990DDD0}">
      <dgm:prSet custT="1"/>
      <dgm:spPr/>
      <dgm:t>
        <a:bodyPr/>
        <a:lstStyle/>
        <a:p>
          <a:r>
            <a:rPr lang="es-ES_tradnl" sz="1600" b="1" dirty="0"/>
            <a:t>8º.- Intervención del MF</a:t>
          </a:r>
          <a:endParaRPr lang="es-ES" sz="1600" dirty="0"/>
        </a:p>
      </dgm:t>
    </dgm:pt>
    <dgm:pt modelId="{3350412D-B805-481B-B82B-BAB924FAA7B8}" type="parTrans" cxnId="{C459C0F6-B3C3-41F2-B631-152FEA2A8E46}">
      <dgm:prSet/>
      <dgm:spPr/>
      <dgm:t>
        <a:bodyPr/>
        <a:lstStyle/>
        <a:p>
          <a:endParaRPr lang="es-ES"/>
        </a:p>
      </dgm:t>
    </dgm:pt>
    <dgm:pt modelId="{9D963B00-C96E-4C15-BAD9-A5DB9C09FE98}" type="sibTrans" cxnId="{C459C0F6-B3C3-41F2-B631-152FEA2A8E46}">
      <dgm:prSet/>
      <dgm:spPr/>
      <dgm:t>
        <a:bodyPr/>
        <a:lstStyle/>
        <a:p>
          <a:endParaRPr lang="es-ES"/>
        </a:p>
      </dgm:t>
    </dgm:pt>
    <dgm:pt modelId="{B4DFF463-4F8E-4960-A361-3BA85D3B48B7}">
      <dgm:prSet custT="1"/>
      <dgm:spPr/>
      <dgm:t>
        <a:bodyPr/>
        <a:lstStyle/>
        <a:p>
          <a:r>
            <a:rPr lang="es-ES" sz="1600" b="1" dirty="0">
              <a:solidFill>
                <a:schemeClr val="bg1"/>
              </a:solidFill>
            </a:rPr>
            <a:t>9º.- Habilidad del mes de agosto e insostenibilidad de la pretensión</a:t>
          </a:r>
        </a:p>
      </dgm:t>
    </dgm:pt>
    <dgm:pt modelId="{0A96375D-9486-4851-8D27-14CB6DFFC347}" type="parTrans" cxnId="{6A452CEE-44A0-4CE6-875F-2C15546298AE}">
      <dgm:prSet/>
      <dgm:spPr/>
      <dgm:t>
        <a:bodyPr/>
        <a:lstStyle/>
        <a:p>
          <a:endParaRPr lang="es-ES"/>
        </a:p>
      </dgm:t>
    </dgm:pt>
    <dgm:pt modelId="{79C5E96E-9459-4532-96C8-CE0E4B6C5C6D}" type="sibTrans" cxnId="{6A452CEE-44A0-4CE6-875F-2C15546298AE}">
      <dgm:prSet/>
      <dgm:spPr/>
      <dgm:t>
        <a:bodyPr/>
        <a:lstStyle/>
        <a:p>
          <a:endParaRPr lang="es-ES"/>
        </a:p>
      </dgm:t>
    </dgm:pt>
    <dgm:pt modelId="{B1AE4D6C-B8F2-4B07-9E03-BB04427BDEB2}" type="pres">
      <dgm:prSet presAssocID="{11848272-7492-4CB2-8355-CCCE7E0F945C}" presName="diagram" presStyleCnt="0">
        <dgm:presLayoutVars>
          <dgm:dir/>
          <dgm:resizeHandles val="exact"/>
        </dgm:presLayoutVars>
      </dgm:prSet>
      <dgm:spPr/>
    </dgm:pt>
    <dgm:pt modelId="{1C68C3B0-46FD-4550-90BB-B2E600C16733}" type="pres">
      <dgm:prSet presAssocID="{5385BD1E-962C-47BC-988D-46E664620719}" presName="node" presStyleLbl="node1" presStyleIdx="0" presStyleCnt="9" custScaleY="166459">
        <dgm:presLayoutVars>
          <dgm:bulletEnabled val="1"/>
        </dgm:presLayoutVars>
      </dgm:prSet>
      <dgm:spPr/>
    </dgm:pt>
    <dgm:pt modelId="{7CF0F428-AEEE-41C8-998A-0AFBBC3169F6}" type="pres">
      <dgm:prSet presAssocID="{1E5CC5CB-0ABC-407B-A84E-063DAC5F1077}" presName="sibTrans" presStyleCnt="0"/>
      <dgm:spPr/>
    </dgm:pt>
    <dgm:pt modelId="{4F83C9BE-80EE-4A77-BC18-C7803AEBC254}" type="pres">
      <dgm:prSet presAssocID="{4E84175B-3F4D-444E-8DA3-8B849FE0C974}" presName="node" presStyleLbl="node1" presStyleIdx="1" presStyleCnt="9" custScaleY="166459">
        <dgm:presLayoutVars>
          <dgm:bulletEnabled val="1"/>
        </dgm:presLayoutVars>
      </dgm:prSet>
      <dgm:spPr/>
    </dgm:pt>
    <dgm:pt modelId="{200568CE-9E99-4C1B-9D73-608DCD94391B}" type="pres">
      <dgm:prSet presAssocID="{8A10B4FE-85C7-43FA-83B9-23961D494386}" presName="sibTrans" presStyleCnt="0"/>
      <dgm:spPr/>
    </dgm:pt>
    <dgm:pt modelId="{7028BD43-3535-4BCE-91AC-9557510BA323}" type="pres">
      <dgm:prSet presAssocID="{2AA06775-B5F5-4899-8A72-C7EE83AFF9D1}" presName="node" presStyleLbl="node1" presStyleIdx="2" presStyleCnt="9" custScaleY="166459">
        <dgm:presLayoutVars>
          <dgm:bulletEnabled val="1"/>
        </dgm:presLayoutVars>
      </dgm:prSet>
      <dgm:spPr/>
    </dgm:pt>
    <dgm:pt modelId="{12056312-C5D9-4A3D-BAA0-42BD3001E6C3}" type="pres">
      <dgm:prSet presAssocID="{9D425A65-F882-4DF8-B452-C6C63C987D5F}" presName="sibTrans" presStyleCnt="0"/>
      <dgm:spPr/>
    </dgm:pt>
    <dgm:pt modelId="{667A02EA-8896-4A1D-B043-9D95BB0E7C23}" type="pres">
      <dgm:prSet presAssocID="{B411FE73-A1A3-4880-B5DD-AA14EB5C0788}" presName="node" presStyleLbl="node1" presStyleIdx="3" presStyleCnt="9" custScaleY="247076">
        <dgm:presLayoutVars>
          <dgm:bulletEnabled val="1"/>
        </dgm:presLayoutVars>
      </dgm:prSet>
      <dgm:spPr/>
    </dgm:pt>
    <dgm:pt modelId="{81C1F7DD-A479-4DE7-AA7B-53A8A2412945}" type="pres">
      <dgm:prSet presAssocID="{FB8392EA-B478-4666-A13F-34DB1B916B60}" presName="sibTrans" presStyleCnt="0"/>
      <dgm:spPr/>
    </dgm:pt>
    <dgm:pt modelId="{E086446F-3808-4C4D-88AD-B52D7727BC6E}" type="pres">
      <dgm:prSet presAssocID="{1FB126F2-AC13-4AA6-AA0A-1AC1AD3253E6}" presName="node" presStyleLbl="node1" presStyleIdx="4" presStyleCnt="9" custScaleY="188249">
        <dgm:presLayoutVars>
          <dgm:bulletEnabled val="1"/>
        </dgm:presLayoutVars>
      </dgm:prSet>
      <dgm:spPr/>
    </dgm:pt>
    <dgm:pt modelId="{FA1B8C10-59FB-41F5-A378-FA04D74B3490}" type="pres">
      <dgm:prSet presAssocID="{A580CA3D-C3E6-445D-A9FF-802561718310}" presName="sibTrans" presStyleCnt="0"/>
      <dgm:spPr/>
    </dgm:pt>
    <dgm:pt modelId="{290A4DA3-AE31-4B66-9566-59FDF5670FFE}" type="pres">
      <dgm:prSet presAssocID="{AE7F6F45-53AD-4BA0-8E1C-8EFF3030A0F9}" presName="node" presStyleLbl="node1" presStyleIdx="5" presStyleCnt="9" custScaleY="200825" custLinFactNeighborX="-10123" custLinFactNeighborY="-11067">
        <dgm:presLayoutVars>
          <dgm:bulletEnabled val="1"/>
        </dgm:presLayoutVars>
      </dgm:prSet>
      <dgm:spPr/>
    </dgm:pt>
    <dgm:pt modelId="{05911FEE-4EC3-49AA-B152-A61C6C364598}" type="pres">
      <dgm:prSet presAssocID="{B8E40A5F-C527-44F2-AD7F-84E5EBB0E273}" presName="sibTrans" presStyleCnt="0"/>
      <dgm:spPr/>
    </dgm:pt>
    <dgm:pt modelId="{255872D5-3E8A-4F01-84EE-B35ED30ADFAA}" type="pres">
      <dgm:prSet presAssocID="{46D2D5C1-3993-4843-8BB6-4B35A3053BE3}" presName="node" presStyleLbl="node1" presStyleIdx="6" presStyleCnt="9" custScaleY="166459">
        <dgm:presLayoutVars>
          <dgm:bulletEnabled val="1"/>
        </dgm:presLayoutVars>
      </dgm:prSet>
      <dgm:spPr/>
    </dgm:pt>
    <dgm:pt modelId="{40DED13D-B0DE-460A-837C-73BD8E2BCD82}" type="pres">
      <dgm:prSet presAssocID="{4EC0AF92-AA94-4DD5-BDE9-D6F71171143A}" presName="sibTrans" presStyleCnt="0"/>
      <dgm:spPr/>
    </dgm:pt>
    <dgm:pt modelId="{A36465EF-860C-4625-8861-B1AAA7CCFCFE}" type="pres">
      <dgm:prSet presAssocID="{1BFE8AF2-2DD8-45AD-ABCD-4A6B9990DDD0}" presName="node" presStyleLbl="node1" presStyleIdx="7" presStyleCnt="9" custScaleY="166459">
        <dgm:presLayoutVars>
          <dgm:bulletEnabled val="1"/>
        </dgm:presLayoutVars>
      </dgm:prSet>
      <dgm:spPr/>
    </dgm:pt>
    <dgm:pt modelId="{4591AE05-B12F-4E26-946E-59595841291F}" type="pres">
      <dgm:prSet presAssocID="{9D963B00-C96E-4C15-BAD9-A5DB9C09FE98}" presName="sibTrans" presStyleCnt="0"/>
      <dgm:spPr/>
    </dgm:pt>
    <dgm:pt modelId="{5DF65332-350B-430D-BD7D-D443422147C8}" type="pres">
      <dgm:prSet presAssocID="{B4DFF463-4F8E-4960-A361-3BA85D3B48B7}" presName="node" presStyleLbl="node1" presStyleIdx="8" presStyleCnt="9" custScaleY="158918">
        <dgm:presLayoutVars>
          <dgm:bulletEnabled val="1"/>
        </dgm:presLayoutVars>
      </dgm:prSet>
      <dgm:spPr/>
    </dgm:pt>
  </dgm:ptLst>
  <dgm:cxnLst>
    <dgm:cxn modelId="{96DFFA37-FF0D-40A0-B89C-C9DBC03775B6}" type="presOf" srcId="{1FB126F2-AC13-4AA6-AA0A-1AC1AD3253E6}" destId="{E086446F-3808-4C4D-88AD-B52D7727BC6E}" srcOrd="0" destOrd="0" presId="urn:microsoft.com/office/officeart/2005/8/layout/default"/>
    <dgm:cxn modelId="{EF9F8A3B-ECEA-491D-B0DB-61699A7889A2}" srcId="{11848272-7492-4CB2-8355-CCCE7E0F945C}" destId="{46D2D5C1-3993-4843-8BB6-4B35A3053BE3}" srcOrd="6" destOrd="0" parTransId="{9E3DDB56-84A0-4C9C-BDD8-4AA6A4508B65}" sibTransId="{4EC0AF92-AA94-4DD5-BDE9-D6F71171143A}"/>
    <dgm:cxn modelId="{9E25985E-1B5E-489E-90A3-0A9F13ED368F}" type="presOf" srcId="{5385BD1E-962C-47BC-988D-46E664620719}" destId="{1C68C3B0-46FD-4550-90BB-B2E600C16733}" srcOrd="0" destOrd="0" presId="urn:microsoft.com/office/officeart/2005/8/layout/default"/>
    <dgm:cxn modelId="{66A4F162-1496-4ECB-A981-E06020AAB136}" srcId="{11848272-7492-4CB2-8355-CCCE7E0F945C}" destId="{4E84175B-3F4D-444E-8DA3-8B849FE0C974}" srcOrd="1" destOrd="0" parTransId="{C3B91CAB-A37F-4079-8D5F-EED02716785C}" sibTransId="{8A10B4FE-85C7-43FA-83B9-23961D494386}"/>
    <dgm:cxn modelId="{6BFC6A66-2E67-444C-AEB6-B96BEF5500A7}" srcId="{11848272-7492-4CB2-8355-CCCE7E0F945C}" destId="{AE7F6F45-53AD-4BA0-8E1C-8EFF3030A0F9}" srcOrd="5" destOrd="0" parTransId="{E2FB2CFD-3FBA-4202-B7C4-F54B8758A52F}" sibTransId="{B8E40A5F-C527-44F2-AD7F-84E5EBB0E273}"/>
    <dgm:cxn modelId="{AD16606D-CE83-4050-85CC-74AA8EC8D913}" type="presOf" srcId="{1BFE8AF2-2DD8-45AD-ABCD-4A6B9990DDD0}" destId="{A36465EF-860C-4625-8861-B1AAA7CCFCFE}" srcOrd="0" destOrd="0" presId="urn:microsoft.com/office/officeart/2005/8/layout/default"/>
    <dgm:cxn modelId="{4D9F4872-47D9-42D4-A63F-EE5AE6A86B13}" type="presOf" srcId="{4E84175B-3F4D-444E-8DA3-8B849FE0C974}" destId="{4F83C9BE-80EE-4A77-BC18-C7803AEBC254}" srcOrd="0" destOrd="0" presId="urn:microsoft.com/office/officeart/2005/8/layout/default"/>
    <dgm:cxn modelId="{CF8BA155-5021-42A3-9C5B-FF664CE1184C}" type="presOf" srcId="{46D2D5C1-3993-4843-8BB6-4B35A3053BE3}" destId="{255872D5-3E8A-4F01-84EE-B35ED30ADFAA}" srcOrd="0" destOrd="0" presId="urn:microsoft.com/office/officeart/2005/8/layout/default"/>
    <dgm:cxn modelId="{87F1CB55-9A7F-460B-9C7D-B93D993648F8}" type="presOf" srcId="{2AA06775-B5F5-4899-8A72-C7EE83AFF9D1}" destId="{7028BD43-3535-4BCE-91AC-9557510BA323}" srcOrd="0" destOrd="0" presId="urn:microsoft.com/office/officeart/2005/8/layout/default"/>
    <dgm:cxn modelId="{1B995D76-7B4D-4D4A-A202-B187C8A359C3}" srcId="{11848272-7492-4CB2-8355-CCCE7E0F945C}" destId="{B411FE73-A1A3-4880-B5DD-AA14EB5C0788}" srcOrd="3" destOrd="0" parTransId="{97D2110A-A792-4E1C-BDDD-97836BD8B6DA}" sibTransId="{FB8392EA-B478-4666-A13F-34DB1B916B60}"/>
    <dgm:cxn modelId="{DEF76456-318C-444D-B9D0-408D3BAE410C}" type="presOf" srcId="{B4DFF463-4F8E-4960-A361-3BA85D3B48B7}" destId="{5DF65332-350B-430D-BD7D-D443422147C8}" srcOrd="0" destOrd="0" presId="urn:microsoft.com/office/officeart/2005/8/layout/default"/>
    <dgm:cxn modelId="{B5D6C893-4280-4923-A207-09B04AAC0403}" srcId="{11848272-7492-4CB2-8355-CCCE7E0F945C}" destId="{5385BD1E-962C-47BC-988D-46E664620719}" srcOrd="0" destOrd="0" parTransId="{9F9D16FF-E33C-4E40-9520-2B1160CBC02A}" sibTransId="{1E5CC5CB-0ABC-407B-A84E-063DAC5F1077}"/>
    <dgm:cxn modelId="{0FC0CEBF-3FEE-470F-B335-D85D0818C61F}" srcId="{11848272-7492-4CB2-8355-CCCE7E0F945C}" destId="{1FB126F2-AC13-4AA6-AA0A-1AC1AD3253E6}" srcOrd="4" destOrd="0" parTransId="{84D1EDEF-D485-43CF-9E97-C47CE98860E4}" sibTransId="{A580CA3D-C3E6-445D-A9FF-802561718310}"/>
    <dgm:cxn modelId="{E2E6A4C2-02B7-4125-9824-2F42BE398CD8}" type="presOf" srcId="{B411FE73-A1A3-4880-B5DD-AA14EB5C0788}" destId="{667A02EA-8896-4A1D-B043-9D95BB0E7C23}" srcOrd="0" destOrd="0" presId="urn:microsoft.com/office/officeart/2005/8/layout/default"/>
    <dgm:cxn modelId="{25C61CC9-2FA8-4A1A-AB35-7D44FD88D4F7}" type="presOf" srcId="{AE7F6F45-53AD-4BA0-8E1C-8EFF3030A0F9}" destId="{290A4DA3-AE31-4B66-9566-59FDF5670FFE}" srcOrd="0" destOrd="0" presId="urn:microsoft.com/office/officeart/2005/8/layout/default"/>
    <dgm:cxn modelId="{6355DFD6-992E-4536-A824-82B1BCE24226}" type="presOf" srcId="{11848272-7492-4CB2-8355-CCCE7E0F945C}" destId="{B1AE4D6C-B8F2-4B07-9E03-BB04427BDEB2}" srcOrd="0" destOrd="0" presId="urn:microsoft.com/office/officeart/2005/8/layout/default"/>
    <dgm:cxn modelId="{6A452CEE-44A0-4CE6-875F-2C15546298AE}" srcId="{11848272-7492-4CB2-8355-CCCE7E0F945C}" destId="{B4DFF463-4F8E-4960-A361-3BA85D3B48B7}" srcOrd="8" destOrd="0" parTransId="{0A96375D-9486-4851-8D27-14CB6DFFC347}" sibTransId="{79C5E96E-9459-4532-96C8-CE0E4B6C5C6D}"/>
    <dgm:cxn modelId="{C459C0F6-B3C3-41F2-B631-152FEA2A8E46}" srcId="{11848272-7492-4CB2-8355-CCCE7E0F945C}" destId="{1BFE8AF2-2DD8-45AD-ABCD-4A6B9990DDD0}" srcOrd="7" destOrd="0" parTransId="{3350412D-B805-481B-B82B-BAB924FAA7B8}" sibTransId="{9D963B00-C96E-4C15-BAD9-A5DB9C09FE98}"/>
    <dgm:cxn modelId="{7F639BFB-B0BA-4E97-905A-DB474B782201}" srcId="{11848272-7492-4CB2-8355-CCCE7E0F945C}" destId="{2AA06775-B5F5-4899-8A72-C7EE83AFF9D1}" srcOrd="2" destOrd="0" parTransId="{E74E0BDE-768D-4B6F-B911-9BC711B6F07B}" sibTransId="{9D425A65-F882-4DF8-B452-C6C63C987D5F}"/>
    <dgm:cxn modelId="{7A506239-7331-4203-BB12-77AF81B2018B}" type="presParOf" srcId="{B1AE4D6C-B8F2-4B07-9E03-BB04427BDEB2}" destId="{1C68C3B0-46FD-4550-90BB-B2E600C16733}" srcOrd="0" destOrd="0" presId="urn:microsoft.com/office/officeart/2005/8/layout/default"/>
    <dgm:cxn modelId="{63527939-D33E-4153-8987-F11D677463DB}" type="presParOf" srcId="{B1AE4D6C-B8F2-4B07-9E03-BB04427BDEB2}" destId="{7CF0F428-AEEE-41C8-998A-0AFBBC3169F6}" srcOrd="1" destOrd="0" presId="urn:microsoft.com/office/officeart/2005/8/layout/default"/>
    <dgm:cxn modelId="{83B8786E-16FB-410E-A454-8F96CCC8E772}" type="presParOf" srcId="{B1AE4D6C-B8F2-4B07-9E03-BB04427BDEB2}" destId="{4F83C9BE-80EE-4A77-BC18-C7803AEBC254}" srcOrd="2" destOrd="0" presId="urn:microsoft.com/office/officeart/2005/8/layout/default"/>
    <dgm:cxn modelId="{BD330396-8FB9-464F-A22A-70AECED04E7F}" type="presParOf" srcId="{B1AE4D6C-B8F2-4B07-9E03-BB04427BDEB2}" destId="{200568CE-9E99-4C1B-9D73-608DCD94391B}" srcOrd="3" destOrd="0" presId="urn:microsoft.com/office/officeart/2005/8/layout/default"/>
    <dgm:cxn modelId="{9E84E61D-BCA9-4B86-A8F9-F9ABCDC80BBD}" type="presParOf" srcId="{B1AE4D6C-B8F2-4B07-9E03-BB04427BDEB2}" destId="{7028BD43-3535-4BCE-91AC-9557510BA323}" srcOrd="4" destOrd="0" presId="urn:microsoft.com/office/officeart/2005/8/layout/default"/>
    <dgm:cxn modelId="{467604AA-B43E-409B-A708-D9832F381E73}" type="presParOf" srcId="{B1AE4D6C-B8F2-4B07-9E03-BB04427BDEB2}" destId="{12056312-C5D9-4A3D-BAA0-42BD3001E6C3}" srcOrd="5" destOrd="0" presId="urn:microsoft.com/office/officeart/2005/8/layout/default"/>
    <dgm:cxn modelId="{B3EFBC9B-347A-4D2E-B966-142AB5CB4D87}" type="presParOf" srcId="{B1AE4D6C-B8F2-4B07-9E03-BB04427BDEB2}" destId="{667A02EA-8896-4A1D-B043-9D95BB0E7C23}" srcOrd="6" destOrd="0" presId="urn:microsoft.com/office/officeart/2005/8/layout/default"/>
    <dgm:cxn modelId="{4922FD49-DDE1-4374-9FF5-E969AA638B8C}" type="presParOf" srcId="{B1AE4D6C-B8F2-4B07-9E03-BB04427BDEB2}" destId="{81C1F7DD-A479-4DE7-AA7B-53A8A2412945}" srcOrd="7" destOrd="0" presId="urn:microsoft.com/office/officeart/2005/8/layout/default"/>
    <dgm:cxn modelId="{170CA245-1ACD-460E-8036-0502C4E091E3}" type="presParOf" srcId="{B1AE4D6C-B8F2-4B07-9E03-BB04427BDEB2}" destId="{E086446F-3808-4C4D-88AD-B52D7727BC6E}" srcOrd="8" destOrd="0" presId="urn:microsoft.com/office/officeart/2005/8/layout/default"/>
    <dgm:cxn modelId="{0B7BA60E-912D-4A13-BB17-5B9D43DD6C82}" type="presParOf" srcId="{B1AE4D6C-B8F2-4B07-9E03-BB04427BDEB2}" destId="{FA1B8C10-59FB-41F5-A378-FA04D74B3490}" srcOrd="9" destOrd="0" presId="urn:microsoft.com/office/officeart/2005/8/layout/default"/>
    <dgm:cxn modelId="{2CA6147B-D24F-4929-A72A-A22179E68671}" type="presParOf" srcId="{B1AE4D6C-B8F2-4B07-9E03-BB04427BDEB2}" destId="{290A4DA3-AE31-4B66-9566-59FDF5670FFE}" srcOrd="10" destOrd="0" presId="urn:microsoft.com/office/officeart/2005/8/layout/default"/>
    <dgm:cxn modelId="{02782040-34F3-4FEF-83D8-B3E1C0942565}" type="presParOf" srcId="{B1AE4D6C-B8F2-4B07-9E03-BB04427BDEB2}" destId="{05911FEE-4EC3-49AA-B152-A61C6C364598}" srcOrd="11" destOrd="0" presId="urn:microsoft.com/office/officeart/2005/8/layout/default"/>
    <dgm:cxn modelId="{97C31EDC-E191-4465-AB47-A194D221B8E4}" type="presParOf" srcId="{B1AE4D6C-B8F2-4B07-9E03-BB04427BDEB2}" destId="{255872D5-3E8A-4F01-84EE-B35ED30ADFAA}" srcOrd="12" destOrd="0" presId="urn:microsoft.com/office/officeart/2005/8/layout/default"/>
    <dgm:cxn modelId="{9D7BC8FC-AAB2-445A-8487-011E32F054F4}" type="presParOf" srcId="{B1AE4D6C-B8F2-4B07-9E03-BB04427BDEB2}" destId="{40DED13D-B0DE-460A-837C-73BD8E2BCD82}" srcOrd="13" destOrd="0" presId="urn:microsoft.com/office/officeart/2005/8/layout/default"/>
    <dgm:cxn modelId="{0B6F458D-B38F-430F-A21D-290E8FC533C0}" type="presParOf" srcId="{B1AE4D6C-B8F2-4B07-9E03-BB04427BDEB2}" destId="{A36465EF-860C-4625-8861-B1AAA7CCFCFE}" srcOrd="14" destOrd="0" presId="urn:microsoft.com/office/officeart/2005/8/layout/default"/>
    <dgm:cxn modelId="{C99FCC56-CE7F-4285-BEAF-36D63C616CAD}" type="presParOf" srcId="{B1AE4D6C-B8F2-4B07-9E03-BB04427BDEB2}" destId="{4591AE05-B12F-4E26-946E-59595841291F}" srcOrd="15" destOrd="0" presId="urn:microsoft.com/office/officeart/2005/8/layout/default"/>
    <dgm:cxn modelId="{9E83843E-9608-42D4-803D-6FF530C59337}" type="presParOf" srcId="{B1AE4D6C-B8F2-4B07-9E03-BB04427BDEB2}" destId="{5DF65332-350B-430D-BD7D-D443422147C8}" srcOrd="16" destOrd="0" presId="urn:microsoft.com/office/officeart/2005/8/layout/default"/>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4A811A1-DF09-4180-A2BA-B43F41B2542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BC1ABC01-520E-42CA-9515-EF2CC43E4A84}">
      <dgm:prSet/>
      <dgm:spPr/>
      <dgm:t>
        <a:bodyPr/>
        <a:lstStyle/>
        <a:p>
          <a:r>
            <a:rPr lang="es-ES_tradnl" b="1"/>
            <a:t>5º.- Carácter revisor o instructor de los recursos de apelación contra las resoluciones de los JVP</a:t>
          </a:r>
          <a:endParaRPr lang="es-ES"/>
        </a:p>
      </dgm:t>
    </dgm:pt>
    <dgm:pt modelId="{22FEDE47-2881-444E-BCC8-0FEE5F32CE79}" type="parTrans" cxnId="{B5991ABD-0E0B-4B84-BAC7-801FC54049B5}">
      <dgm:prSet/>
      <dgm:spPr/>
      <dgm:t>
        <a:bodyPr/>
        <a:lstStyle/>
        <a:p>
          <a:endParaRPr lang="es-ES"/>
        </a:p>
      </dgm:t>
    </dgm:pt>
    <dgm:pt modelId="{5AC3194A-7744-415C-9655-EEEDDA971EEE}" type="sibTrans" cxnId="{B5991ABD-0E0B-4B84-BAC7-801FC54049B5}">
      <dgm:prSet/>
      <dgm:spPr/>
      <dgm:t>
        <a:bodyPr/>
        <a:lstStyle/>
        <a:p>
          <a:endParaRPr lang="es-ES"/>
        </a:p>
      </dgm:t>
    </dgm:pt>
    <dgm:pt modelId="{54AEA110-5E31-46C9-80F2-A64A61CE557C}" type="pres">
      <dgm:prSet presAssocID="{64A811A1-DF09-4180-A2BA-B43F41B2542A}" presName="linear" presStyleCnt="0">
        <dgm:presLayoutVars>
          <dgm:animLvl val="lvl"/>
          <dgm:resizeHandles val="exact"/>
        </dgm:presLayoutVars>
      </dgm:prSet>
      <dgm:spPr/>
    </dgm:pt>
    <dgm:pt modelId="{8C668E2E-E515-48D9-BE90-1F690BC832BB}" type="pres">
      <dgm:prSet presAssocID="{BC1ABC01-520E-42CA-9515-EF2CC43E4A84}" presName="parentText" presStyleLbl="node1" presStyleIdx="0" presStyleCnt="1" custLinFactNeighborY="-27459">
        <dgm:presLayoutVars>
          <dgm:chMax val="0"/>
          <dgm:bulletEnabled val="1"/>
        </dgm:presLayoutVars>
      </dgm:prSet>
      <dgm:spPr/>
    </dgm:pt>
  </dgm:ptLst>
  <dgm:cxnLst>
    <dgm:cxn modelId="{4FA3E506-A1BD-4D6F-98A7-88B503993A34}" type="presOf" srcId="{BC1ABC01-520E-42CA-9515-EF2CC43E4A84}" destId="{8C668E2E-E515-48D9-BE90-1F690BC832BB}" srcOrd="0" destOrd="0" presId="urn:microsoft.com/office/officeart/2005/8/layout/vList2"/>
    <dgm:cxn modelId="{B5991ABD-0E0B-4B84-BAC7-801FC54049B5}" srcId="{64A811A1-DF09-4180-A2BA-B43F41B2542A}" destId="{BC1ABC01-520E-42CA-9515-EF2CC43E4A84}" srcOrd="0" destOrd="0" parTransId="{22FEDE47-2881-444E-BCC8-0FEE5F32CE79}" sibTransId="{5AC3194A-7744-415C-9655-EEEDDA971EEE}"/>
    <dgm:cxn modelId="{3862A7DF-7390-490C-8BD6-EC3C7066C045}" type="presOf" srcId="{64A811A1-DF09-4180-A2BA-B43F41B2542A}" destId="{54AEA110-5E31-46C9-80F2-A64A61CE557C}" srcOrd="0" destOrd="0" presId="urn:microsoft.com/office/officeart/2005/8/layout/vList2"/>
    <dgm:cxn modelId="{4F7C495C-0723-4587-875D-D7B6DFFE6467}" type="presParOf" srcId="{54AEA110-5E31-46C9-80F2-A64A61CE557C}" destId="{8C668E2E-E515-48D9-BE90-1F690BC832B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4CE4D09-9F5C-4AD4-88FB-852D8ECE87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299F10F2-1826-4FBF-ADC1-33751AA6BB26}">
      <dgm:prSet/>
      <dgm:spPr/>
      <dgm:t>
        <a:bodyPr/>
        <a:lstStyle/>
        <a:p>
          <a:r>
            <a:rPr lang="es-ES_tradnl" b="1" dirty="0"/>
            <a:t>6º.- Competencias. Materias penitenciarias excluidas del control judicial de los JVP</a:t>
          </a:r>
          <a:endParaRPr lang="es-ES" dirty="0"/>
        </a:p>
      </dgm:t>
    </dgm:pt>
    <dgm:pt modelId="{3B8B3052-A548-4D72-AE9A-0DB11E17103C}" type="parTrans" cxnId="{DC156577-3BB4-40F0-90F8-EB4E54136B2E}">
      <dgm:prSet/>
      <dgm:spPr/>
      <dgm:t>
        <a:bodyPr/>
        <a:lstStyle/>
        <a:p>
          <a:endParaRPr lang="es-ES"/>
        </a:p>
      </dgm:t>
    </dgm:pt>
    <dgm:pt modelId="{6C660972-8929-4F4E-A277-0216DBAEA86E}" type="sibTrans" cxnId="{DC156577-3BB4-40F0-90F8-EB4E54136B2E}">
      <dgm:prSet/>
      <dgm:spPr/>
      <dgm:t>
        <a:bodyPr/>
        <a:lstStyle/>
        <a:p>
          <a:endParaRPr lang="es-ES"/>
        </a:p>
      </dgm:t>
    </dgm:pt>
    <dgm:pt modelId="{1BEAC638-C5CB-4AAA-92E9-C14432F221E7}" type="pres">
      <dgm:prSet presAssocID="{74CE4D09-9F5C-4AD4-88FB-852D8ECE8794}" presName="linear" presStyleCnt="0">
        <dgm:presLayoutVars>
          <dgm:animLvl val="lvl"/>
          <dgm:resizeHandles val="exact"/>
        </dgm:presLayoutVars>
      </dgm:prSet>
      <dgm:spPr/>
    </dgm:pt>
    <dgm:pt modelId="{F7C5B559-945C-4B88-9988-6111E9309C25}" type="pres">
      <dgm:prSet presAssocID="{299F10F2-1826-4FBF-ADC1-33751AA6BB26}" presName="parentText" presStyleLbl="node1" presStyleIdx="0" presStyleCnt="1" custLinFactNeighborY="-2224">
        <dgm:presLayoutVars>
          <dgm:chMax val="0"/>
          <dgm:bulletEnabled val="1"/>
        </dgm:presLayoutVars>
      </dgm:prSet>
      <dgm:spPr/>
    </dgm:pt>
  </dgm:ptLst>
  <dgm:cxnLst>
    <dgm:cxn modelId="{04C4D114-1D8A-4EA5-99CD-769113CFF7FF}" type="presOf" srcId="{74CE4D09-9F5C-4AD4-88FB-852D8ECE8794}" destId="{1BEAC638-C5CB-4AAA-92E9-C14432F221E7}" srcOrd="0" destOrd="0" presId="urn:microsoft.com/office/officeart/2005/8/layout/vList2"/>
    <dgm:cxn modelId="{1898A655-0086-4445-8771-D8433161C9DD}" type="presOf" srcId="{299F10F2-1826-4FBF-ADC1-33751AA6BB26}" destId="{F7C5B559-945C-4B88-9988-6111E9309C25}" srcOrd="0" destOrd="0" presId="urn:microsoft.com/office/officeart/2005/8/layout/vList2"/>
    <dgm:cxn modelId="{DC156577-3BB4-40F0-90F8-EB4E54136B2E}" srcId="{74CE4D09-9F5C-4AD4-88FB-852D8ECE8794}" destId="{299F10F2-1826-4FBF-ADC1-33751AA6BB26}" srcOrd="0" destOrd="0" parTransId="{3B8B3052-A548-4D72-AE9A-0DB11E17103C}" sibTransId="{6C660972-8929-4F4E-A277-0216DBAEA86E}"/>
    <dgm:cxn modelId="{27CA8D68-9CC0-4CCB-863E-973E4D3A1C33}" type="presParOf" srcId="{1BEAC638-C5CB-4AAA-92E9-C14432F221E7}" destId="{F7C5B559-945C-4B88-9988-6111E9309C2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4CE4D09-9F5C-4AD4-88FB-852D8ECE87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299F10F2-1826-4FBF-ADC1-33751AA6BB26}">
      <dgm:prSet/>
      <dgm:spPr/>
      <dgm:t>
        <a:bodyPr/>
        <a:lstStyle/>
        <a:p>
          <a:r>
            <a:rPr lang="es-ES_tradnl" b="1" dirty="0"/>
            <a:t>6º.- Materias penitenciarias excluidas del control judicial de los JVP. </a:t>
          </a:r>
          <a:r>
            <a:rPr lang="es-ES_tradnl" b="1" dirty="0">
              <a:solidFill>
                <a:schemeClr val="tx1"/>
              </a:solidFill>
              <a:highlight>
                <a:srgbClr val="FFFF00"/>
              </a:highlight>
            </a:rPr>
            <a:t>Traslados</a:t>
          </a:r>
          <a:endParaRPr lang="es-ES" dirty="0">
            <a:solidFill>
              <a:schemeClr val="tx1"/>
            </a:solidFill>
            <a:highlight>
              <a:srgbClr val="FFFF00"/>
            </a:highlight>
          </a:endParaRPr>
        </a:p>
      </dgm:t>
    </dgm:pt>
    <dgm:pt modelId="{3B8B3052-A548-4D72-AE9A-0DB11E17103C}" type="parTrans" cxnId="{DC156577-3BB4-40F0-90F8-EB4E54136B2E}">
      <dgm:prSet/>
      <dgm:spPr/>
      <dgm:t>
        <a:bodyPr/>
        <a:lstStyle/>
        <a:p>
          <a:endParaRPr lang="es-ES"/>
        </a:p>
      </dgm:t>
    </dgm:pt>
    <dgm:pt modelId="{6C660972-8929-4F4E-A277-0216DBAEA86E}" type="sibTrans" cxnId="{DC156577-3BB4-40F0-90F8-EB4E54136B2E}">
      <dgm:prSet/>
      <dgm:spPr/>
      <dgm:t>
        <a:bodyPr/>
        <a:lstStyle/>
        <a:p>
          <a:endParaRPr lang="es-ES"/>
        </a:p>
      </dgm:t>
    </dgm:pt>
    <dgm:pt modelId="{1BEAC638-C5CB-4AAA-92E9-C14432F221E7}" type="pres">
      <dgm:prSet presAssocID="{74CE4D09-9F5C-4AD4-88FB-852D8ECE8794}" presName="linear" presStyleCnt="0">
        <dgm:presLayoutVars>
          <dgm:animLvl val="lvl"/>
          <dgm:resizeHandles val="exact"/>
        </dgm:presLayoutVars>
      </dgm:prSet>
      <dgm:spPr/>
    </dgm:pt>
    <dgm:pt modelId="{F7C5B559-945C-4B88-9988-6111E9309C25}" type="pres">
      <dgm:prSet presAssocID="{299F10F2-1826-4FBF-ADC1-33751AA6BB26}" presName="parentText" presStyleLbl="node1" presStyleIdx="0" presStyleCnt="1" custLinFactY="33233" custLinFactNeighborX="-4883" custLinFactNeighborY="100000">
        <dgm:presLayoutVars>
          <dgm:chMax val="0"/>
          <dgm:bulletEnabled val="1"/>
        </dgm:presLayoutVars>
      </dgm:prSet>
      <dgm:spPr/>
    </dgm:pt>
  </dgm:ptLst>
  <dgm:cxnLst>
    <dgm:cxn modelId="{04C4D114-1D8A-4EA5-99CD-769113CFF7FF}" type="presOf" srcId="{74CE4D09-9F5C-4AD4-88FB-852D8ECE8794}" destId="{1BEAC638-C5CB-4AAA-92E9-C14432F221E7}" srcOrd="0" destOrd="0" presId="urn:microsoft.com/office/officeart/2005/8/layout/vList2"/>
    <dgm:cxn modelId="{1898A655-0086-4445-8771-D8433161C9DD}" type="presOf" srcId="{299F10F2-1826-4FBF-ADC1-33751AA6BB26}" destId="{F7C5B559-945C-4B88-9988-6111E9309C25}" srcOrd="0" destOrd="0" presId="urn:microsoft.com/office/officeart/2005/8/layout/vList2"/>
    <dgm:cxn modelId="{DC156577-3BB4-40F0-90F8-EB4E54136B2E}" srcId="{74CE4D09-9F5C-4AD4-88FB-852D8ECE8794}" destId="{299F10F2-1826-4FBF-ADC1-33751AA6BB26}" srcOrd="0" destOrd="0" parTransId="{3B8B3052-A548-4D72-AE9A-0DB11E17103C}" sibTransId="{6C660972-8929-4F4E-A277-0216DBAEA86E}"/>
    <dgm:cxn modelId="{27CA8D68-9CC0-4CCB-863E-973E4D3A1C33}" type="presParOf" srcId="{1BEAC638-C5CB-4AAA-92E9-C14432F221E7}" destId="{F7C5B559-945C-4B88-9988-6111E9309C2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909BBCE-7F3B-4F72-9653-45F80AF939C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517FFD46-2A59-43B6-A83D-3ADB69725C3D}">
      <dgm:prSet/>
      <dgm:spPr/>
      <dgm:t>
        <a:bodyPr/>
        <a:lstStyle/>
        <a:p>
          <a:r>
            <a:rPr lang="es-ES_tradnl" b="1" dirty="0"/>
            <a:t>7º.- </a:t>
          </a:r>
          <a:r>
            <a:rPr lang="es-ES_tradnl" b="1" dirty="0">
              <a:solidFill>
                <a:schemeClr val="tx1"/>
              </a:solidFill>
              <a:highlight>
                <a:srgbClr val="FFFF00"/>
              </a:highlight>
            </a:rPr>
            <a:t>Postulación. Procurador o  interno</a:t>
          </a:r>
          <a:endParaRPr lang="es-ES" dirty="0"/>
        </a:p>
      </dgm:t>
    </dgm:pt>
    <dgm:pt modelId="{F18D9E5F-282D-4399-9994-AAD2AFFF2411}" type="sibTrans" cxnId="{A5370A8C-9F3E-47E8-BE98-06AF401F132F}">
      <dgm:prSet/>
      <dgm:spPr/>
      <dgm:t>
        <a:bodyPr/>
        <a:lstStyle/>
        <a:p>
          <a:endParaRPr lang="es-ES"/>
        </a:p>
      </dgm:t>
    </dgm:pt>
    <dgm:pt modelId="{1FD113B6-A408-487C-A274-B147A7C65061}" type="parTrans" cxnId="{A5370A8C-9F3E-47E8-BE98-06AF401F132F}">
      <dgm:prSet/>
      <dgm:spPr/>
      <dgm:t>
        <a:bodyPr/>
        <a:lstStyle/>
        <a:p>
          <a:endParaRPr lang="es-ES"/>
        </a:p>
      </dgm:t>
    </dgm:pt>
    <dgm:pt modelId="{BC5259B2-F580-45F6-AD20-047AE44CFDDB}" type="pres">
      <dgm:prSet presAssocID="{E909BBCE-7F3B-4F72-9653-45F80AF939C7}" presName="linear" presStyleCnt="0">
        <dgm:presLayoutVars>
          <dgm:animLvl val="lvl"/>
          <dgm:resizeHandles val="exact"/>
        </dgm:presLayoutVars>
      </dgm:prSet>
      <dgm:spPr/>
    </dgm:pt>
    <dgm:pt modelId="{EB5A2CE8-60B4-4FFF-ADC4-23ADA500A270}" type="pres">
      <dgm:prSet presAssocID="{517FFD46-2A59-43B6-A83D-3ADB69725C3D}" presName="parentText" presStyleLbl="node1" presStyleIdx="0" presStyleCnt="1" custLinFactX="34583" custLinFactNeighborX="100000" custLinFactNeighborY="2225">
        <dgm:presLayoutVars>
          <dgm:chMax val="0"/>
          <dgm:bulletEnabled val="1"/>
        </dgm:presLayoutVars>
      </dgm:prSet>
      <dgm:spPr/>
    </dgm:pt>
  </dgm:ptLst>
  <dgm:cxnLst>
    <dgm:cxn modelId="{43EF250E-23E2-4C44-B645-C08ECF075220}" type="presOf" srcId="{E909BBCE-7F3B-4F72-9653-45F80AF939C7}" destId="{BC5259B2-F580-45F6-AD20-047AE44CFDDB}" srcOrd="0" destOrd="0" presId="urn:microsoft.com/office/officeart/2005/8/layout/vList2"/>
    <dgm:cxn modelId="{A5370A8C-9F3E-47E8-BE98-06AF401F132F}" srcId="{E909BBCE-7F3B-4F72-9653-45F80AF939C7}" destId="{517FFD46-2A59-43B6-A83D-3ADB69725C3D}" srcOrd="0" destOrd="0" parTransId="{1FD113B6-A408-487C-A274-B147A7C65061}" sibTransId="{F18D9E5F-282D-4399-9994-AAD2AFFF2411}"/>
    <dgm:cxn modelId="{7A803A9A-43AA-486D-9BBD-BE5F7153C5FF}" type="presOf" srcId="{517FFD46-2A59-43B6-A83D-3ADB69725C3D}" destId="{EB5A2CE8-60B4-4FFF-ADC4-23ADA500A270}" srcOrd="0" destOrd="0" presId="urn:microsoft.com/office/officeart/2005/8/layout/vList2"/>
    <dgm:cxn modelId="{F9930F24-45D8-4407-BCE4-B7FFFEB8CBCB}" type="presParOf" srcId="{BC5259B2-F580-45F6-AD20-047AE44CFDDB}" destId="{EB5A2CE8-60B4-4FFF-ADC4-23ADA500A27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909BBCE-7F3B-4F72-9653-45F80AF939C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517FFD46-2A59-43B6-A83D-3ADB69725C3D}">
      <dgm:prSet/>
      <dgm:spPr/>
      <dgm:t>
        <a:bodyPr/>
        <a:lstStyle/>
        <a:p>
          <a:r>
            <a:rPr lang="es-ES_tradnl" b="1" dirty="0"/>
            <a:t>7º.- Postulación. </a:t>
          </a:r>
          <a:r>
            <a:rPr lang="es-ES_tradnl" b="1" dirty="0">
              <a:solidFill>
                <a:schemeClr val="tx1"/>
              </a:solidFill>
              <a:highlight>
                <a:srgbClr val="FFFF00"/>
              </a:highlight>
            </a:rPr>
            <a:t>Preceptiva de intervención de letrado</a:t>
          </a:r>
          <a:endParaRPr lang="es-ES" dirty="0">
            <a:solidFill>
              <a:schemeClr val="tx1"/>
            </a:solidFill>
            <a:highlight>
              <a:srgbClr val="FFFF00"/>
            </a:highlight>
          </a:endParaRPr>
        </a:p>
      </dgm:t>
    </dgm:pt>
    <dgm:pt modelId="{1FD113B6-A408-487C-A274-B147A7C65061}" type="parTrans" cxnId="{A5370A8C-9F3E-47E8-BE98-06AF401F132F}">
      <dgm:prSet/>
      <dgm:spPr/>
      <dgm:t>
        <a:bodyPr/>
        <a:lstStyle/>
        <a:p>
          <a:endParaRPr lang="es-ES"/>
        </a:p>
      </dgm:t>
    </dgm:pt>
    <dgm:pt modelId="{F18D9E5F-282D-4399-9994-AAD2AFFF2411}" type="sibTrans" cxnId="{A5370A8C-9F3E-47E8-BE98-06AF401F132F}">
      <dgm:prSet/>
      <dgm:spPr/>
      <dgm:t>
        <a:bodyPr/>
        <a:lstStyle/>
        <a:p>
          <a:endParaRPr lang="es-ES"/>
        </a:p>
      </dgm:t>
    </dgm:pt>
    <dgm:pt modelId="{BC5259B2-F580-45F6-AD20-047AE44CFDDB}" type="pres">
      <dgm:prSet presAssocID="{E909BBCE-7F3B-4F72-9653-45F80AF939C7}" presName="linear" presStyleCnt="0">
        <dgm:presLayoutVars>
          <dgm:animLvl val="lvl"/>
          <dgm:resizeHandles val="exact"/>
        </dgm:presLayoutVars>
      </dgm:prSet>
      <dgm:spPr/>
    </dgm:pt>
    <dgm:pt modelId="{EB5A2CE8-60B4-4FFF-ADC4-23ADA500A270}" type="pres">
      <dgm:prSet presAssocID="{517FFD46-2A59-43B6-A83D-3ADB69725C3D}" presName="parentText" presStyleLbl="node1" presStyleIdx="0" presStyleCnt="1" custLinFactNeighborX="-543" custLinFactNeighborY="-11275">
        <dgm:presLayoutVars>
          <dgm:chMax val="0"/>
          <dgm:bulletEnabled val="1"/>
        </dgm:presLayoutVars>
      </dgm:prSet>
      <dgm:spPr/>
    </dgm:pt>
  </dgm:ptLst>
  <dgm:cxnLst>
    <dgm:cxn modelId="{43EF250E-23E2-4C44-B645-C08ECF075220}" type="presOf" srcId="{E909BBCE-7F3B-4F72-9653-45F80AF939C7}" destId="{BC5259B2-F580-45F6-AD20-047AE44CFDDB}" srcOrd="0" destOrd="0" presId="urn:microsoft.com/office/officeart/2005/8/layout/vList2"/>
    <dgm:cxn modelId="{A5370A8C-9F3E-47E8-BE98-06AF401F132F}" srcId="{E909BBCE-7F3B-4F72-9653-45F80AF939C7}" destId="{517FFD46-2A59-43B6-A83D-3ADB69725C3D}" srcOrd="0" destOrd="0" parTransId="{1FD113B6-A408-487C-A274-B147A7C65061}" sibTransId="{F18D9E5F-282D-4399-9994-AAD2AFFF2411}"/>
    <dgm:cxn modelId="{7A803A9A-43AA-486D-9BBD-BE5F7153C5FF}" type="presOf" srcId="{517FFD46-2A59-43B6-A83D-3ADB69725C3D}" destId="{EB5A2CE8-60B4-4FFF-ADC4-23ADA500A270}" srcOrd="0" destOrd="0" presId="urn:microsoft.com/office/officeart/2005/8/layout/vList2"/>
    <dgm:cxn modelId="{F9930F24-45D8-4407-BCE4-B7FFFEB8CBCB}" type="presParOf" srcId="{BC5259B2-F580-45F6-AD20-047AE44CFDDB}" destId="{EB5A2CE8-60B4-4FFF-ADC4-23ADA500A27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909BBCE-7F3B-4F72-9653-45F80AF939C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517FFD46-2A59-43B6-A83D-3ADB69725C3D}">
      <dgm:prSet/>
      <dgm:spPr/>
      <dgm:t>
        <a:bodyPr/>
        <a:lstStyle/>
        <a:p>
          <a:r>
            <a:rPr lang="es-ES_tradnl" b="1" dirty="0"/>
            <a:t>7º.- Postulación. Preceptiva de intervención de letrado</a:t>
          </a:r>
          <a:endParaRPr lang="es-ES" dirty="0"/>
        </a:p>
      </dgm:t>
    </dgm:pt>
    <dgm:pt modelId="{1FD113B6-A408-487C-A274-B147A7C65061}" type="parTrans" cxnId="{A5370A8C-9F3E-47E8-BE98-06AF401F132F}">
      <dgm:prSet/>
      <dgm:spPr/>
      <dgm:t>
        <a:bodyPr/>
        <a:lstStyle/>
        <a:p>
          <a:endParaRPr lang="es-ES"/>
        </a:p>
      </dgm:t>
    </dgm:pt>
    <dgm:pt modelId="{F18D9E5F-282D-4399-9994-AAD2AFFF2411}" type="sibTrans" cxnId="{A5370A8C-9F3E-47E8-BE98-06AF401F132F}">
      <dgm:prSet/>
      <dgm:spPr/>
      <dgm:t>
        <a:bodyPr/>
        <a:lstStyle/>
        <a:p>
          <a:endParaRPr lang="es-ES"/>
        </a:p>
      </dgm:t>
    </dgm:pt>
    <dgm:pt modelId="{BC5259B2-F580-45F6-AD20-047AE44CFDDB}" type="pres">
      <dgm:prSet presAssocID="{E909BBCE-7F3B-4F72-9653-45F80AF939C7}" presName="linear" presStyleCnt="0">
        <dgm:presLayoutVars>
          <dgm:animLvl val="lvl"/>
          <dgm:resizeHandles val="exact"/>
        </dgm:presLayoutVars>
      </dgm:prSet>
      <dgm:spPr/>
    </dgm:pt>
    <dgm:pt modelId="{EB5A2CE8-60B4-4FFF-ADC4-23ADA500A270}" type="pres">
      <dgm:prSet presAssocID="{517FFD46-2A59-43B6-A83D-3ADB69725C3D}" presName="parentText" presStyleLbl="node1" presStyleIdx="0" presStyleCnt="1" custLinFactNeighborX="-543" custLinFactNeighborY="-11275">
        <dgm:presLayoutVars>
          <dgm:chMax val="0"/>
          <dgm:bulletEnabled val="1"/>
        </dgm:presLayoutVars>
      </dgm:prSet>
      <dgm:spPr/>
    </dgm:pt>
  </dgm:ptLst>
  <dgm:cxnLst>
    <dgm:cxn modelId="{43EF250E-23E2-4C44-B645-C08ECF075220}" type="presOf" srcId="{E909BBCE-7F3B-4F72-9653-45F80AF939C7}" destId="{BC5259B2-F580-45F6-AD20-047AE44CFDDB}" srcOrd="0" destOrd="0" presId="urn:microsoft.com/office/officeart/2005/8/layout/vList2"/>
    <dgm:cxn modelId="{A5370A8C-9F3E-47E8-BE98-06AF401F132F}" srcId="{E909BBCE-7F3B-4F72-9653-45F80AF939C7}" destId="{517FFD46-2A59-43B6-A83D-3ADB69725C3D}" srcOrd="0" destOrd="0" parTransId="{1FD113B6-A408-487C-A274-B147A7C65061}" sibTransId="{F18D9E5F-282D-4399-9994-AAD2AFFF2411}"/>
    <dgm:cxn modelId="{7A803A9A-43AA-486D-9BBD-BE5F7153C5FF}" type="presOf" srcId="{517FFD46-2A59-43B6-A83D-3ADB69725C3D}" destId="{EB5A2CE8-60B4-4FFF-ADC4-23ADA500A270}" srcOrd="0" destOrd="0" presId="urn:microsoft.com/office/officeart/2005/8/layout/vList2"/>
    <dgm:cxn modelId="{F9930F24-45D8-4407-BCE4-B7FFFEB8CBCB}" type="presParOf" srcId="{BC5259B2-F580-45F6-AD20-047AE44CFDDB}" destId="{EB5A2CE8-60B4-4FFF-ADC4-23ADA500A27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3D55211-0E6D-4267-AFB1-C9AC7ED68FB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1ADCA325-AFE6-41C4-8241-05F36E3CE287}">
      <dgm:prSet/>
      <dgm:spPr/>
      <dgm:t>
        <a:bodyPr/>
        <a:lstStyle/>
        <a:p>
          <a:r>
            <a:rPr lang="es-ES_tradnl" b="1" dirty="0"/>
            <a:t>8º.- Intervención del MF</a:t>
          </a:r>
          <a:endParaRPr lang="es-ES" dirty="0"/>
        </a:p>
      </dgm:t>
    </dgm:pt>
    <dgm:pt modelId="{00F7A494-7A4A-444F-BC83-9C42F76B4491}" type="parTrans" cxnId="{D8358B8D-CCA3-4131-847C-791AA0627592}">
      <dgm:prSet/>
      <dgm:spPr/>
      <dgm:t>
        <a:bodyPr/>
        <a:lstStyle/>
        <a:p>
          <a:endParaRPr lang="es-ES"/>
        </a:p>
      </dgm:t>
    </dgm:pt>
    <dgm:pt modelId="{7BBC1F0F-34DB-4E48-856F-096777FD4FDB}" type="sibTrans" cxnId="{D8358B8D-CCA3-4131-847C-791AA0627592}">
      <dgm:prSet/>
      <dgm:spPr/>
      <dgm:t>
        <a:bodyPr/>
        <a:lstStyle/>
        <a:p>
          <a:endParaRPr lang="es-ES"/>
        </a:p>
      </dgm:t>
    </dgm:pt>
    <dgm:pt modelId="{669AD310-0987-47FF-A498-9CDCE0CE66BB}" type="pres">
      <dgm:prSet presAssocID="{73D55211-0E6D-4267-AFB1-C9AC7ED68FB5}" presName="linear" presStyleCnt="0">
        <dgm:presLayoutVars>
          <dgm:animLvl val="lvl"/>
          <dgm:resizeHandles val="exact"/>
        </dgm:presLayoutVars>
      </dgm:prSet>
      <dgm:spPr/>
    </dgm:pt>
    <dgm:pt modelId="{93AA2127-AE6B-4B15-BA46-4713A9E064FF}" type="pres">
      <dgm:prSet presAssocID="{1ADCA325-AFE6-41C4-8241-05F36E3CE287}" presName="parentText" presStyleLbl="node1" presStyleIdx="0" presStyleCnt="1" custLinFactY="10608" custLinFactNeighborX="13158" custLinFactNeighborY="100000">
        <dgm:presLayoutVars>
          <dgm:chMax val="0"/>
          <dgm:bulletEnabled val="1"/>
        </dgm:presLayoutVars>
      </dgm:prSet>
      <dgm:spPr/>
    </dgm:pt>
  </dgm:ptLst>
  <dgm:cxnLst>
    <dgm:cxn modelId="{393D446A-C077-4376-BB0F-F4E528250E13}" type="presOf" srcId="{1ADCA325-AFE6-41C4-8241-05F36E3CE287}" destId="{93AA2127-AE6B-4B15-BA46-4713A9E064FF}" srcOrd="0" destOrd="0" presId="urn:microsoft.com/office/officeart/2005/8/layout/vList2"/>
    <dgm:cxn modelId="{F94E0383-98BB-441E-9B36-7D24E3016340}" type="presOf" srcId="{73D55211-0E6D-4267-AFB1-C9AC7ED68FB5}" destId="{669AD310-0987-47FF-A498-9CDCE0CE66BB}" srcOrd="0" destOrd="0" presId="urn:microsoft.com/office/officeart/2005/8/layout/vList2"/>
    <dgm:cxn modelId="{D8358B8D-CCA3-4131-847C-791AA0627592}" srcId="{73D55211-0E6D-4267-AFB1-C9AC7ED68FB5}" destId="{1ADCA325-AFE6-41C4-8241-05F36E3CE287}" srcOrd="0" destOrd="0" parTransId="{00F7A494-7A4A-444F-BC83-9C42F76B4491}" sibTransId="{7BBC1F0F-34DB-4E48-856F-096777FD4FDB}"/>
    <dgm:cxn modelId="{B454EA86-A4AD-4657-A800-141532F1DA06}" type="presParOf" srcId="{669AD310-0987-47FF-A498-9CDCE0CE66BB}" destId="{93AA2127-AE6B-4B15-BA46-4713A9E064F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3D55211-0E6D-4267-AFB1-C9AC7ED68FB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1ADCA325-AFE6-41C4-8241-05F36E3CE287}">
      <dgm:prSet/>
      <dgm:spPr/>
      <dgm:t>
        <a:bodyPr/>
        <a:lstStyle/>
        <a:p>
          <a:r>
            <a:rPr lang="es-ES_tradnl" b="1" dirty="0"/>
            <a:t>8º.- Intervención del MF</a:t>
          </a:r>
          <a:endParaRPr lang="es-ES" dirty="0"/>
        </a:p>
      </dgm:t>
    </dgm:pt>
    <dgm:pt modelId="{00F7A494-7A4A-444F-BC83-9C42F76B4491}" type="parTrans" cxnId="{D8358B8D-CCA3-4131-847C-791AA0627592}">
      <dgm:prSet/>
      <dgm:spPr/>
      <dgm:t>
        <a:bodyPr/>
        <a:lstStyle/>
        <a:p>
          <a:endParaRPr lang="es-ES"/>
        </a:p>
      </dgm:t>
    </dgm:pt>
    <dgm:pt modelId="{7BBC1F0F-34DB-4E48-856F-096777FD4FDB}" type="sibTrans" cxnId="{D8358B8D-CCA3-4131-847C-791AA0627592}">
      <dgm:prSet/>
      <dgm:spPr/>
      <dgm:t>
        <a:bodyPr/>
        <a:lstStyle/>
        <a:p>
          <a:endParaRPr lang="es-ES"/>
        </a:p>
      </dgm:t>
    </dgm:pt>
    <dgm:pt modelId="{669AD310-0987-47FF-A498-9CDCE0CE66BB}" type="pres">
      <dgm:prSet presAssocID="{73D55211-0E6D-4267-AFB1-C9AC7ED68FB5}" presName="linear" presStyleCnt="0">
        <dgm:presLayoutVars>
          <dgm:animLvl val="lvl"/>
          <dgm:resizeHandles val="exact"/>
        </dgm:presLayoutVars>
      </dgm:prSet>
      <dgm:spPr/>
    </dgm:pt>
    <dgm:pt modelId="{93AA2127-AE6B-4B15-BA46-4713A9E064FF}" type="pres">
      <dgm:prSet presAssocID="{1ADCA325-AFE6-41C4-8241-05F36E3CE287}" presName="parentText" presStyleLbl="node1" presStyleIdx="0" presStyleCnt="1" custLinFactNeighborX="13158" custLinFactNeighborY="97193">
        <dgm:presLayoutVars>
          <dgm:chMax val="0"/>
          <dgm:bulletEnabled val="1"/>
        </dgm:presLayoutVars>
      </dgm:prSet>
      <dgm:spPr/>
    </dgm:pt>
  </dgm:ptLst>
  <dgm:cxnLst>
    <dgm:cxn modelId="{393D446A-C077-4376-BB0F-F4E528250E13}" type="presOf" srcId="{1ADCA325-AFE6-41C4-8241-05F36E3CE287}" destId="{93AA2127-AE6B-4B15-BA46-4713A9E064FF}" srcOrd="0" destOrd="0" presId="urn:microsoft.com/office/officeart/2005/8/layout/vList2"/>
    <dgm:cxn modelId="{F94E0383-98BB-441E-9B36-7D24E3016340}" type="presOf" srcId="{73D55211-0E6D-4267-AFB1-C9AC7ED68FB5}" destId="{669AD310-0987-47FF-A498-9CDCE0CE66BB}" srcOrd="0" destOrd="0" presId="urn:microsoft.com/office/officeart/2005/8/layout/vList2"/>
    <dgm:cxn modelId="{D8358B8D-CCA3-4131-847C-791AA0627592}" srcId="{73D55211-0E6D-4267-AFB1-C9AC7ED68FB5}" destId="{1ADCA325-AFE6-41C4-8241-05F36E3CE287}" srcOrd="0" destOrd="0" parTransId="{00F7A494-7A4A-444F-BC83-9C42F76B4491}" sibTransId="{7BBC1F0F-34DB-4E48-856F-096777FD4FDB}"/>
    <dgm:cxn modelId="{B454EA86-A4AD-4657-A800-141532F1DA06}" type="presParOf" srcId="{669AD310-0987-47FF-A498-9CDCE0CE66BB}" destId="{93AA2127-AE6B-4B15-BA46-4713A9E064F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6AC3B7-358F-45A6-AA37-5F9B787C321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3771B980-7135-4F4D-91A1-B46B3725C555}">
      <dgm:prSet/>
      <dgm:spPr/>
      <dgm:t>
        <a:bodyPr/>
        <a:lstStyle/>
        <a:p>
          <a:r>
            <a:rPr lang="es-ES_tradnl" b="1" dirty="0"/>
            <a:t>1º.- </a:t>
          </a:r>
          <a:r>
            <a:rPr lang="es-ES_tradnl" b="1" dirty="0">
              <a:solidFill>
                <a:schemeClr val="tx1"/>
              </a:solidFill>
              <a:highlight>
                <a:srgbClr val="FFFF00"/>
              </a:highlight>
            </a:rPr>
            <a:t>Ausencia de Legislación procesal específica </a:t>
          </a:r>
          <a:endParaRPr lang="es-ES" dirty="0">
            <a:solidFill>
              <a:schemeClr val="tx1"/>
            </a:solidFill>
            <a:highlight>
              <a:srgbClr val="FFFF00"/>
            </a:highlight>
          </a:endParaRPr>
        </a:p>
      </dgm:t>
    </dgm:pt>
    <dgm:pt modelId="{827138D5-C65B-4965-B3A7-16ED0265F30A}" type="parTrans" cxnId="{5772A220-8962-4E4B-A856-1FA943355AC6}">
      <dgm:prSet/>
      <dgm:spPr/>
      <dgm:t>
        <a:bodyPr/>
        <a:lstStyle/>
        <a:p>
          <a:endParaRPr lang="es-ES"/>
        </a:p>
      </dgm:t>
    </dgm:pt>
    <dgm:pt modelId="{AE4DC294-6CDB-4137-B986-2015C94509F3}" type="sibTrans" cxnId="{5772A220-8962-4E4B-A856-1FA943355AC6}">
      <dgm:prSet/>
      <dgm:spPr/>
      <dgm:t>
        <a:bodyPr/>
        <a:lstStyle/>
        <a:p>
          <a:endParaRPr lang="es-ES"/>
        </a:p>
      </dgm:t>
    </dgm:pt>
    <dgm:pt modelId="{6ECE0CFB-3CED-4BFD-840B-B13EDA1F901D}" type="pres">
      <dgm:prSet presAssocID="{2C6AC3B7-358F-45A6-AA37-5F9B787C3217}" presName="linear" presStyleCnt="0">
        <dgm:presLayoutVars>
          <dgm:animLvl val="lvl"/>
          <dgm:resizeHandles val="exact"/>
        </dgm:presLayoutVars>
      </dgm:prSet>
      <dgm:spPr/>
    </dgm:pt>
    <dgm:pt modelId="{91F8D079-9F87-464B-86CA-875B49C8C11C}" type="pres">
      <dgm:prSet presAssocID="{3771B980-7135-4F4D-91A1-B46B3725C555}" presName="parentText" presStyleLbl="node1" presStyleIdx="0" presStyleCnt="1" custLinFactNeighborX="-6173" custLinFactNeighborY="-21700">
        <dgm:presLayoutVars>
          <dgm:chMax val="0"/>
          <dgm:bulletEnabled val="1"/>
        </dgm:presLayoutVars>
      </dgm:prSet>
      <dgm:spPr/>
    </dgm:pt>
  </dgm:ptLst>
  <dgm:cxnLst>
    <dgm:cxn modelId="{5772A220-8962-4E4B-A856-1FA943355AC6}" srcId="{2C6AC3B7-358F-45A6-AA37-5F9B787C3217}" destId="{3771B980-7135-4F4D-91A1-B46B3725C555}" srcOrd="0" destOrd="0" parTransId="{827138D5-C65B-4965-B3A7-16ED0265F30A}" sibTransId="{AE4DC294-6CDB-4137-B986-2015C94509F3}"/>
    <dgm:cxn modelId="{A205AE5E-A052-4AB3-84F9-6708504E7D2C}" type="presOf" srcId="{3771B980-7135-4F4D-91A1-B46B3725C555}" destId="{91F8D079-9F87-464B-86CA-875B49C8C11C}" srcOrd="0" destOrd="0" presId="urn:microsoft.com/office/officeart/2005/8/layout/vList2"/>
    <dgm:cxn modelId="{E9E821F1-F056-4796-99AA-B5CB8FBA921C}" type="presOf" srcId="{2C6AC3B7-358F-45A6-AA37-5F9B787C3217}" destId="{6ECE0CFB-3CED-4BFD-840B-B13EDA1F901D}" srcOrd="0" destOrd="0" presId="urn:microsoft.com/office/officeart/2005/8/layout/vList2"/>
    <dgm:cxn modelId="{54F0691E-0628-4098-8369-7E0B2A85519F}" type="presParOf" srcId="{6ECE0CFB-3CED-4BFD-840B-B13EDA1F901D}" destId="{91F8D079-9F87-464B-86CA-875B49C8C11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6AC3B7-358F-45A6-AA37-5F9B787C321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3771B980-7135-4F4D-91A1-B46B3725C555}">
      <dgm:prSet/>
      <dgm:spPr/>
      <dgm:t>
        <a:bodyPr/>
        <a:lstStyle/>
        <a:p>
          <a:r>
            <a:rPr lang="es-ES_tradnl" b="1"/>
            <a:t>1º.- Ausencia de Legislación procesal específica </a:t>
          </a:r>
          <a:endParaRPr lang="es-ES"/>
        </a:p>
      </dgm:t>
    </dgm:pt>
    <dgm:pt modelId="{827138D5-C65B-4965-B3A7-16ED0265F30A}" type="parTrans" cxnId="{5772A220-8962-4E4B-A856-1FA943355AC6}">
      <dgm:prSet/>
      <dgm:spPr/>
      <dgm:t>
        <a:bodyPr/>
        <a:lstStyle/>
        <a:p>
          <a:endParaRPr lang="es-ES"/>
        </a:p>
      </dgm:t>
    </dgm:pt>
    <dgm:pt modelId="{AE4DC294-6CDB-4137-B986-2015C94509F3}" type="sibTrans" cxnId="{5772A220-8962-4E4B-A856-1FA943355AC6}">
      <dgm:prSet/>
      <dgm:spPr/>
      <dgm:t>
        <a:bodyPr/>
        <a:lstStyle/>
        <a:p>
          <a:endParaRPr lang="es-ES"/>
        </a:p>
      </dgm:t>
    </dgm:pt>
    <dgm:pt modelId="{6ECE0CFB-3CED-4BFD-840B-B13EDA1F901D}" type="pres">
      <dgm:prSet presAssocID="{2C6AC3B7-358F-45A6-AA37-5F9B787C3217}" presName="linear" presStyleCnt="0">
        <dgm:presLayoutVars>
          <dgm:animLvl val="lvl"/>
          <dgm:resizeHandles val="exact"/>
        </dgm:presLayoutVars>
      </dgm:prSet>
      <dgm:spPr/>
    </dgm:pt>
    <dgm:pt modelId="{91F8D079-9F87-464B-86CA-875B49C8C11C}" type="pres">
      <dgm:prSet presAssocID="{3771B980-7135-4F4D-91A1-B46B3725C555}" presName="parentText" presStyleLbl="node1" presStyleIdx="0" presStyleCnt="1" custLinFactNeighborX="1235" custLinFactNeighborY="-28742">
        <dgm:presLayoutVars>
          <dgm:chMax val="0"/>
          <dgm:bulletEnabled val="1"/>
        </dgm:presLayoutVars>
      </dgm:prSet>
      <dgm:spPr/>
    </dgm:pt>
  </dgm:ptLst>
  <dgm:cxnLst>
    <dgm:cxn modelId="{5772A220-8962-4E4B-A856-1FA943355AC6}" srcId="{2C6AC3B7-358F-45A6-AA37-5F9B787C3217}" destId="{3771B980-7135-4F4D-91A1-B46B3725C555}" srcOrd="0" destOrd="0" parTransId="{827138D5-C65B-4965-B3A7-16ED0265F30A}" sibTransId="{AE4DC294-6CDB-4137-B986-2015C94509F3}"/>
    <dgm:cxn modelId="{A205AE5E-A052-4AB3-84F9-6708504E7D2C}" type="presOf" srcId="{3771B980-7135-4F4D-91A1-B46B3725C555}" destId="{91F8D079-9F87-464B-86CA-875B49C8C11C}" srcOrd="0" destOrd="0" presId="urn:microsoft.com/office/officeart/2005/8/layout/vList2"/>
    <dgm:cxn modelId="{E9E821F1-F056-4796-99AA-B5CB8FBA921C}" type="presOf" srcId="{2C6AC3B7-358F-45A6-AA37-5F9B787C3217}" destId="{6ECE0CFB-3CED-4BFD-840B-B13EDA1F901D}" srcOrd="0" destOrd="0" presId="urn:microsoft.com/office/officeart/2005/8/layout/vList2"/>
    <dgm:cxn modelId="{54F0691E-0628-4098-8369-7E0B2A85519F}" type="presParOf" srcId="{6ECE0CFB-3CED-4BFD-840B-B13EDA1F901D}" destId="{91F8D079-9F87-464B-86CA-875B49C8C11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52E4A5-7C67-4BA9-AA0F-B636CE3ABC2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27B000BE-3BB9-4C90-811A-30561563E3AC}">
      <dgm:prSet/>
      <dgm:spPr/>
      <dgm:t>
        <a:bodyPr/>
        <a:lstStyle/>
        <a:p>
          <a:r>
            <a:rPr lang="es-ES_tradnl" b="1" dirty="0"/>
            <a:t>2º.- Recursos ante el JVP y Plazos </a:t>
          </a:r>
          <a:endParaRPr lang="es-ES" dirty="0"/>
        </a:p>
      </dgm:t>
    </dgm:pt>
    <dgm:pt modelId="{FC3F5B64-C045-4677-98DC-7687D59DB28D}" type="parTrans" cxnId="{34DCCD3B-5C53-4F6F-B058-DBFE96D1BA43}">
      <dgm:prSet/>
      <dgm:spPr/>
      <dgm:t>
        <a:bodyPr/>
        <a:lstStyle/>
        <a:p>
          <a:endParaRPr lang="es-ES"/>
        </a:p>
      </dgm:t>
    </dgm:pt>
    <dgm:pt modelId="{575E1372-63D9-429E-9C2D-01183C33A2FF}" type="sibTrans" cxnId="{34DCCD3B-5C53-4F6F-B058-DBFE96D1BA43}">
      <dgm:prSet/>
      <dgm:spPr/>
      <dgm:t>
        <a:bodyPr/>
        <a:lstStyle/>
        <a:p>
          <a:endParaRPr lang="es-ES"/>
        </a:p>
      </dgm:t>
    </dgm:pt>
    <dgm:pt modelId="{E1801580-7D35-411C-8172-C07C0D5B69DF}" type="pres">
      <dgm:prSet presAssocID="{6F52E4A5-7C67-4BA9-AA0F-B636CE3ABC24}" presName="linear" presStyleCnt="0">
        <dgm:presLayoutVars>
          <dgm:animLvl val="lvl"/>
          <dgm:resizeHandles val="exact"/>
        </dgm:presLayoutVars>
      </dgm:prSet>
      <dgm:spPr/>
    </dgm:pt>
    <dgm:pt modelId="{0A0C43D4-00BD-4426-B235-9001FAC98664}" type="pres">
      <dgm:prSet presAssocID="{27B000BE-3BB9-4C90-811A-30561563E3AC}" presName="parentText" presStyleLbl="node1" presStyleIdx="0" presStyleCnt="1" custLinFactNeighborY="-50037">
        <dgm:presLayoutVars>
          <dgm:chMax val="0"/>
          <dgm:bulletEnabled val="1"/>
        </dgm:presLayoutVars>
      </dgm:prSet>
      <dgm:spPr/>
    </dgm:pt>
  </dgm:ptLst>
  <dgm:cxnLst>
    <dgm:cxn modelId="{34DCCD3B-5C53-4F6F-B058-DBFE96D1BA43}" srcId="{6F52E4A5-7C67-4BA9-AA0F-B636CE3ABC24}" destId="{27B000BE-3BB9-4C90-811A-30561563E3AC}" srcOrd="0" destOrd="0" parTransId="{FC3F5B64-C045-4677-98DC-7687D59DB28D}" sibTransId="{575E1372-63D9-429E-9C2D-01183C33A2FF}"/>
    <dgm:cxn modelId="{3C77D299-834A-43AB-8B77-6C99B13F0EA6}" type="presOf" srcId="{27B000BE-3BB9-4C90-811A-30561563E3AC}" destId="{0A0C43D4-00BD-4426-B235-9001FAC98664}" srcOrd="0" destOrd="0" presId="urn:microsoft.com/office/officeart/2005/8/layout/vList2"/>
    <dgm:cxn modelId="{53A53D9F-D1CF-4087-95DD-F549B620D4B7}" type="presOf" srcId="{6F52E4A5-7C67-4BA9-AA0F-B636CE3ABC24}" destId="{E1801580-7D35-411C-8172-C07C0D5B69DF}" srcOrd="0" destOrd="0" presId="urn:microsoft.com/office/officeart/2005/8/layout/vList2"/>
    <dgm:cxn modelId="{BC9A344C-3150-4578-9C66-34B314379407}" type="presParOf" srcId="{E1801580-7D35-411C-8172-C07C0D5B69DF}" destId="{0A0C43D4-00BD-4426-B235-9001FAC9866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52E4A5-7C67-4BA9-AA0F-B636CE3ABC2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27B000BE-3BB9-4C90-811A-30561563E3AC}">
      <dgm:prSet/>
      <dgm:spPr/>
      <dgm:t>
        <a:bodyPr/>
        <a:lstStyle/>
        <a:p>
          <a:r>
            <a:rPr lang="es-ES_tradnl" b="1" dirty="0"/>
            <a:t>2º.- Recursos</a:t>
          </a:r>
        </a:p>
        <a:p>
          <a:r>
            <a:rPr lang="es-ES_tradnl" b="1" dirty="0"/>
            <a:t> ante el JVP y Plazos </a:t>
          </a:r>
          <a:endParaRPr lang="es-ES" dirty="0"/>
        </a:p>
      </dgm:t>
    </dgm:pt>
    <dgm:pt modelId="{FC3F5B64-C045-4677-98DC-7687D59DB28D}" type="parTrans" cxnId="{34DCCD3B-5C53-4F6F-B058-DBFE96D1BA43}">
      <dgm:prSet/>
      <dgm:spPr/>
      <dgm:t>
        <a:bodyPr/>
        <a:lstStyle/>
        <a:p>
          <a:endParaRPr lang="es-ES"/>
        </a:p>
      </dgm:t>
    </dgm:pt>
    <dgm:pt modelId="{575E1372-63D9-429E-9C2D-01183C33A2FF}" type="sibTrans" cxnId="{34DCCD3B-5C53-4F6F-B058-DBFE96D1BA43}">
      <dgm:prSet/>
      <dgm:spPr/>
      <dgm:t>
        <a:bodyPr/>
        <a:lstStyle/>
        <a:p>
          <a:endParaRPr lang="es-ES"/>
        </a:p>
      </dgm:t>
    </dgm:pt>
    <dgm:pt modelId="{E1801580-7D35-411C-8172-C07C0D5B69DF}" type="pres">
      <dgm:prSet presAssocID="{6F52E4A5-7C67-4BA9-AA0F-B636CE3ABC24}" presName="linear" presStyleCnt="0">
        <dgm:presLayoutVars>
          <dgm:animLvl val="lvl"/>
          <dgm:resizeHandles val="exact"/>
        </dgm:presLayoutVars>
      </dgm:prSet>
      <dgm:spPr/>
    </dgm:pt>
    <dgm:pt modelId="{0A0C43D4-00BD-4426-B235-9001FAC98664}" type="pres">
      <dgm:prSet presAssocID="{27B000BE-3BB9-4C90-811A-30561563E3AC}" presName="parentText" presStyleLbl="node1" presStyleIdx="0" presStyleCnt="1" custScaleX="100000" custLinFactY="48630" custLinFactNeighborX="1342" custLinFactNeighborY="100000">
        <dgm:presLayoutVars>
          <dgm:chMax val="0"/>
          <dgm:bulletEnabled val="1"/>
        </dgm:presLayoutVars>
      </dgm:prSet>
      <dgm:spPr/>
    </dgm:pt>
  </dgm:ptLst>
  <dgm:cxnLst>
    <dgm:cxn modelId="{34DCCD3B-5C53-4F6F-B058-DBFE96D1BA43}" srcId="{6F52E4A5-7C67-4BA9-AA0F-B636CE3ABC24}" destId="{27B000BE-3BB9-4C90-811A-30561563E3AC}" srcOrd="0" destOrd="0" parTransId="{FC3F5B64-C045-4677-98DC-7687D59DB28D}" sibTransId="{575E1372-63D9-429E-9C2D-01183C33A2FF}"/>
    <dgm:cxn modelId="{3C77D299-834A-43AB-8B77-6C99B13F0EA6}" type="presOf" srcId="{27B000BE-3BB9-4C90-811A-30561563E3AC}" destId="{0A0C43D4-00BD-4426-B235-9001FAC98664}" srcOrd="0" destOrd="0" presId="urn:microsoft.com/office/officeart/2005/8/layout/vList2"/>
    <dgm:cxn modelId="{53A53D9F-D1CF-4087-95DD-F549B620D4B7}" type="presOf" srcId="{6F52E4A5-7C67-4BA9-AA0F-B636CE3ABC24}" destId="{E1801580-7D35-411C-8172-C07C0D5B69DF}" srcOrd="0" destOrd="0" presId="urn:microsoft.com/office/officeart/2005/8/layout/vList2"/>
    <dgm:cxn modelId="{BC9A344C-3150-4578-9C66-34B314379407}" type="presParOf" srcId="{E1801580-7D35-411C-8172-C07C0D5B69DF}" destId="{0A0C43D4-00BD-4426-B235-9001FAC9866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52E4A5-7C67-4BA9-AA0F-B636CE3ABC2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27B000BE-3BB9-4C90-811A-30561563E3AC}">
      <dgm:prSet/>
      <dgm:spPr/>
      <dgm:t>
        <a:bodyPr/>
        <a:lstStyle/>
        <a:p>
          <a:r>
            <a:rPr lang="es-ES_tradnl" b="1" dirty="0"/>
            <a:t>2º.- Recursos</a:t>
          </a:r>
        </a:p>
        <a:p>
          <a:r>
            <a:rPr lang="es-ES_tradnl" b="1" dirty="0"/>
            <a:t> ante el JVP y Plazos </a:t>
          </a:r>
          <a:endParaRPr lang="es-ES" dirty="0"/>
        </a:p>
      </dgm:t>
    </dgm:pt>
    <dgm:pt modelId="{FC3F5B64-C045-4677-98DC-7687D59DB28D}" type="parTrans" cxnId="{34DCCD3B-5C53-4F6F-B058-DBFE96D1BA43}">
      <dgm:prSet/>
      <dgm:spPr/>
      <dgm:t>
        <a:bodyPr/>
        <a:lstStyle/>
        <a:p>
          <a:endParaRPr lang="es-ES"/>
        </a:p>
      </dgm:t>
    </dgm:pt>
    <dgm:pt modelId="{575E1372-63D9-429E-9C2D-01183C33A2FF}" type="sibTrans" cxnId="{34DCCD3B-5C53-4F6F-B058-DBFE96D1BA43}">
      <dgm:prSet/>
      <dgm:spPr/>
      <dgm:t>
        <a:bodyPr/>
        <a:lstStyle/>
        <a:p>
          <a:endParaRPr lang="es-ES"/>
        </a:p>
      </dgm:t>
    </dgm:pt>
    <dgm:pt modelId="{E1801580-7D35-411C-8172-C07C0D5B69DF}" type="pres">
      <dgm:prSet presAssocID="{6F52E4A5-7C67-4BA9-AA0F-B636CE3ABC24}" presName="linear" presStyleCnt="0">
        <dgm:presLayoutVars>
          <dgm:animLvl val="lvl"/>
          <dgm:resizeHandles val="exact"/>
        </dgm:presLayoutVars>
      </dgm:prSet>
      <dgm:spPr/>
    </dgm:pt>
    <dgm:pt modelId="{0A0C43D4-00BD-4426-B235-9001FAC98664}" type="pres">
      <dgm:prSet presAssocID="{27B000BE-3BB9-4C90-811A-30561563E3AC}" presName="parentText" presStyleLbl="node1" presStyleIdx="0" presStyleCnt="1" custScaleX="100000" custLinFactNeighborX="-1056" custLinFactNeighborY="52603">
        <dgm:presLayoutVars>
          <dgm:chMax val="0"/>
          <dgm:bulletEnabled val="1"/>
        </dgm:presLayoutVars>
      </dgm:prSet>
      <dgm:spPr/>
    </dgm:pt>
  </dgm:ptLst>
  <dgm:cxnLst>
    <dgm:cxn modelId="{34DCCD3B-5C53-4F6F-B058-DBFE96D1BA43}" srcId="{6F52E4A5-7C67-4BA9-AA0F-B636CE3ABC24}" destId="{27B000BE-3BB9-4C90-811A-30561563E3AC}" srcOrd="0" destOrd="0" parTransId="{FC3F5B64-C045-4677-98DC-7687D59DB28D}" sibTransId="{575E1372-63D9-429E-9C2D-01183C33A2FF}"/>
    <dgm:cxn modelId="{3C77D299-834A-43AB-8B77-6C99B13F0EA6}" type="presOf" srcId="{27B000BE-3BB9-4C90-811A-30561563E3AC}" destId="{0A0C43D4-00BD-4426-B235-9001FAC98664}" srcOrd="0" destOrd="0" presId="urn:microsoft.com/office/officeart/2005/8/layout/vList2"/>
    <dgm:cxn modelId="{53A53D9F-D1CF-4087-95DD-F549B620D4B7}" type="presOf" srcId="{6F52E4A5-7C67-4BA9-AA0F-B636CE3ABC24}" destId="{E1801580-7D35-411C-8172-C07C0D5B69DF}" srcOrd="0" destOrd="0" presId="urn:microsoft.com/office/officeart/2005/8/layout/vList2"/>
    <dgm:cxn modelId="{BC9A344C-3150-4578-9C66-34B314379407}" type="presParOf" srcId="{E1801580-7D35-411C-8172-C07C0D5B69DF}" destId="{0A0C43D4-00BD-4426-B235-9001FAC9866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70C54C-DADC-4E77-B938-254BF000029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90D799EF-3FF1-4519-AD31-B1FEA681C935}">
      <dgm:prSet/>
      <dgm:spPr/>
      <dgm:t>
        <a:bodyPr/>
        <a:lstStyle/>
        <a:p>
          <a:r>
            <a:rPr lang="es-ES_tradnl" b="1" dirty="0"/>
            <a:t>3º.- Recurso contra las sanciones</a:t>
          </a:r>
          <a:endParaRPr lang="es-ES" dirty="0"/>
        </a:p>
      </dgm:t>
    </dgm:pt>
    <dgm:pt modelId="{C8CBAC4B-098B-4C40-9A4E-C7513AC487AF}" type="parTrans" cxnId="{82A9174C-1597-4A76-9771-8E21EF1D361F}">
      <dgm:prSet/>
      <dgm:spPr/>
      <dgm:t>
        <a:bodyPr/>
        <a:lstStyle/>
        <a:p>
          <a:endParaRPr lang="es-ES"/>
        </a:p>
      </dgm:t>
    </dgm:pt>
    <dgm:pt modelId="{5DBCA8DD-E264-4F31-A38A-D2A40A8E3DE3}" type="sibTrans" cxnId="{82A9174C-1597-4A76-9771-8E21EF1D361F}">
      <dgm:prSet/>
      <dgm:spPr/>
      <dgm:t>
        <a:bodyPr/>
        <a:lstStyle/>
        <a:p>
          <a:endParaRPr lang="es-ES"/>
        </a:p>
      </dgm:t>
    </dgm:pt>
    <dgm:pt modelId="{623A142F-54AF-4242-82B3-E50C89CB4E64}" type="pres">
      <dgm:prSet presAssocID="{8F70C54C-DADC-4E77-B938-254BF000029C}" presName="linear" presStyleCnt="0">
        <dgm:presLayoutVars>
          <dgm:animLvl val="lvl"/>
          <dgm:resizeHandles val="exact"/>
        </dgm:presLayoutVars>
      </dgm:prSet>
      <dgm:spPr/>
    </dgm:pt>
    <dgm:pt modelId="{93656C7E-420D-4E73-B63F-318BA7B90FB9}" type="pres">
      <dgm:prSet presAssocID="{90D799EF-3FF1-4519-AD31-B1FEA681C935}" presName="parentText" presStyleLbl="node1" presStyleIdx="0" presStyleCnt="1" custLinFactY="-46878" custLinFactNeighborX="3279" custLinFactNeighborY="-100000">
        <dgm:presLayoutVars>
          <dgm:chMax val="0"/>
          <dgm:bulletEnabled val="1"/>
        </dgm:presLayoutVars>
      </dgm:prSet>
      <dgm:spPr/>
    </dgm:pt>
  </dgm:ptLst>
  <dgm:cxnLst>
    <dgm:cxn modelId="{D9FDF30F-C760-42C7-BE80-58992F18F86D}" type="presOf" srcId="{8F70C54C-DADC-4E77-B938-254BF000029C}" destId="{623A142F-54AF-4242-82B3-E50C89CB4E64}" srcOrd="0" destOrd="0" presId="urn:microsoft.com/office/officeart/2005/8/layout/vList2"/>
    <dgm:cxn modelId="{F7BD573D-2D14-44C2-A855-7A34FBAA9816}" type="presOf" srcId="{90D799EF-3FF1-4519-AD31-B1FEA681C935}" destId="{93656C7E-420D-4E73-B63F-318BA7B90FB9}" srcOrd="0" destOrd="0" presId="urn:microsoft.com/office/officeart/2005/8/layout/vList2"/>
    <dgm:cxn modelId="{82A9174C-1597-4A76-9771-8E21EF1D361F}" srcId="{8F70C54C-DADC-4E77-B938-254BF000029C}" destId="{90D799EF-3FF1-4519-AD31-B1FEA681C935}" srcOrd="0" destOrd="0" parTransId="{C8CBAC4B-098B-4C40-9A4E-C7513AC487AF}" sibTransId="{5DBCA8DD-E264-4F31-A38A-D2A40A8E3DE3}"/>
    <dgm:cxn modelId="{B46F978A-9248-427C-9DA3-4C63F08284B7}" type="presParOf" srcId="{623A142F-54AF-4242-82B3-E50C89CB4E64}" destId="{93656C7E-420D-4E73-B63F-318BA7B90FB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70C54C-DADC-4E77-B938-254BF000029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90D799EF-3FF1-4519-AD31-B1FEA681C935}">
      <dgm:prSet/>
      <dgm:spPr/>
      <dgm:t>
        <a:bodyPr/>
        <a:lstStyle/>
        <a:p>
          <a:r>
            <a:rPr lang="es-ES_tradnl" b="1" dirty="0"/>
            <a:t>3º.- Recurso contra las sanciones</a:t>
          </a:r>
          <a:endParaRPr lang="es-ES" dirty="0"/>
        </a:p>
      </dgm:t>
    </dgm:pt>
    <dgm:pt modelId="{C8CBAC4B-098B-4C40-9A4E-C7513AC487AF}" type="parTrans" cxnId="{82A9174C-1597-4A76-9771-8E21EF1D361F}">
      <dgm:prSet/>
      <dgm:spPr/>
      <dgm:t>
        <a:bodyPr/>
        <a:lstStyle/>
        <a:p>
          <a:endParaRPr lang="es-ES"/>
        </a:p>
      </dgm:t>
    </dgm:pt>
    <dgm:pt modelId="{5DBCA8DD-E264-4F31-A38A-D2A40A8E3DE3}" type="sibTrans" cxnId="{82A9174C-1597-4A76-9771-8E21EF1D361F}">
      <dgm:prSet/>
      <dgm:spPr/>
      <dgm:t>
        <a:bodyPr/>
        <a:lstStyle/>
        <a:p>
          <a:endParaRPr lang="es-ES"/>
        </a:p>
      </dgm:t>
    </dgm:pt>
    <dgm:pt modelId="{623A142F-54AF-4242-82B3-E50C89CB4E64}" type="pres">
      <dgm:prSet presAssocID="{8F70C54C-DADC-4E77-B938-254BF000029C}" presName="linear" presStyleCnt="0">
        <dgm:presLayoutVars>
          <dgm:animLvl val="lvl"/>
          <dgm:resizeHandles val="exact"/>
        </dgm:presLayoutVars>
      </dgm:prSet>
      <dgm:spPr/>
    </dgm:pt>
    <dgm:pt modelId="{93656C7E-420D-4E73-B63F-318BA7B90FB9}" type="pres">
      <dgm:prSet presAssocID="{90D799EF-3FF1-4519-AD31-B1FEA681C935}" presName="parentText" presStyleLbl="node1" presStyleIdx="0" presStyleCnt="1" custLinFactY="-46878" custLinFactNeighborX="3279" custLinFactNeighborY="-100000">
        <dgm:presLayoutVars>
          <dgm:chMax val="0"/>
          <dgm:bulletEnabled val="1"/>
        </dgm:presLayoutVars>
      </dgm:prSet>
      <dgm:spPr/>
    </dgm:pt>
  </dgm:ptLst>
  <dgm:cxnLst>
    <dgm:cxn modelId="{D9FDF30F-C760-42C7-BE80-58992F18F86D}" type="presOf" srcId="{8F70C54C-DADC-4E77-B938-254BF000029C}" destId="{623A142F-54AF-4242-82B3-E50C89CB4E64}" srcOrd="0" destOrd="0" presId="urn:microsoft.com/office/officeart/2005/8/layout/vList2"/>
    <dgm:cxn modelId="{F7BD573D-2D14-44C2-A855-7A34FBAA9816}" type="presOf" srcId="{90D799EF-3FF1-4519-AD31-B1FEA681C935}" destId="{93656C7E-420D-4E73-B63F-318BA7B90FB9}" srcOrd="0" destOrd="0" presId="urn:microsoft.com/office/officeart/2005/8/layout/vList2"/>
    <dgm:cxn modelId="{82A9174C-1597-4A76-9771-8E21EF1D361F}" srcId="{8F70C54C-DADC-4E77-B938-254BF000029C}" destId="{90D799EF-3FF1-4519-AD31-B1FEA681C935}" srcOrd="0" destOrd="0" parTransId="{C8CBAC4B-098B-4C40-9A4E-C7513AC487AF}" sibTransId="{5DBCA8DD-E264-4F31-A38A-D2A40A8E3DE3}"/>
    <dgm:cxn modelId="{B46F978A-9248-427C-9DA3-4C63F08284B7}" type="presParOf" srcId="{623A142F-54AF-4242-82B3-E50C89CB4E64}" destId="{93656C7E-420D-4E73-B63F-318BA7B90FB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6E47D25-435F-4C44-9AFF-374E5579C54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7BB1186F-6EB2-420B-9EE2-F0503F9A590D}">
      <dgm:prSet/>
      <dgm:spPr/>
      <dgm:t>
        <a:bodyPr/>
        <a:lstStyle/>
        <a:p>
          <a:r>
            <a:rPr lang="es-ES_tradnl" b="1" dirty="0"/>
            <a:t>4º.- Mantenimiento en grado: “resolución administrativa definitiva” (agotar la vía administrativa), antes de acudir al JVP</a:t>
          </a:r>
          <a:endParaRPr lang="es-ES" dirty="0"/>
        </a:p>
      </dgm:t>
    </dgm:pt>
    <dgm:pt modelId="{1C942C59-CC18-48C2-93B9-9B6B6AB9AC01}" type="parTrans" cxnId="{47AEA032-6D6A-4953-84BD-8265A4FBA8BA}">
      <dgm:prSet/>
      <dgm:spPr/>
      <dgm:t>
        <a:bodyPr/>
        <a:lstStyle/>
        <a:p>
          <a:endParaRPr lang="es-ES"/>
        </a:p>
      </dgm:t>
    </dgm:pt>
    <dgm:pt modelId="{3F3E6945-D83C-479B-B686-789517C2E667}" type="sibTrans" cxnId="{47AEA032-6D6A-4953-84BD-8265A4FBA8BA}">
      <dgm:prSet/>
      <dgm:spPr/>
      <dgm:t>
        <a:bodyPr/>
        <a:lstStyle/>
        <a:p>
          <a:endParaRPr lang="es-ES"/>
        </a:p>
      </dgm:t>
    </dgm:pt>
    <dgm:pt modelId="{C45F3688-7080-471E-9421-FF3690B6AC13}" type="pres">
      <dgm:prSet presAssocID="{36E47D25-435F-4C44-9AFF-374E5579C545}" presName="linear" presStyleCnt="0">
        <dgm:presLayoutVars>
          <dgm:animLvl val="lvl"/>
          <dgm:resizeHandles val="exact"/>
        </dgm:presLayoutVars>
      </dgm:prSet>
      <dgm:spPr/>
    </dgm:pt>
    <dgm:pt modelId="{F75BDE2C-63C9-4D75-B746-57CD7398264C}" type="pres">
      <dgm:prSet presAssocID="{7BB1186F-6EB2-420B-9EE2-F0503F9A590D}" presName="parentText" presStyleLbl="node1" presStyleIdx="0" presStyleCnt="1" custLinFactNeighborX="-55" custLinFactNeighborY="-24379">
        <dgm:presLayoutVars>
          <dgm:chMax val="0"/>
          <dgm:bulletEnabled val="1"/>
        </dgm:presLayoutVars>
      </dgm:prSet>
      <dgm:spPr/>
    </dgm:pt>
  </dgm:ptLst>
  <dgm:cxnLst>
    <dgm:cxn modelId="{33C52E15-874E-4977-889C-D9D9089EB11D}" type="presOf" srcId="{7BB1186F-6EB2-420B-9EE2-F0503F9A590D}" destId="{F75BDE2C-63C9-4D75-B746-57CD7398264C}" srcOrd="0" destOrd="0" presId="urn:microsoft.com/office/officeart/2005/8/layout/vList2"/>
    <dgm:cxn modelId="{47AEA032-6D6A-4953-84BD-8265A4FBA8BA}" srcId="{36E47D25-435F-4C44-9AFF-374E5579C545}" destId="{7BB1186F-6EB2-420B-9EE2-F0503F9A590D}" srcOrd="0" destOrd="0" parTransId="{1C942C59-CC18-48C2-93B9-9B6B6AB9AC01}" sibTransId="{3F3E6945-D83C-479B-B686-789517C2E667}"/>
    <dgm:cxn modelId="{F8E2F042-3062-48FB-ACC6-33638F3B082D}" type="presOf" srcId="{36E47D25-435F-4C44-9AFF-374E5579C545}" destId="{C45F3688-7080-471E-9421-FF3690B6AC13}" srcOrd="0" destOrd="0" presId="urn:microsoft.com/office/officeart/2005/8/layout/vList2"/>
    <dgm:cxn modelId="{6C9FE6A8-8071-4D77-B367-98871196DEAD}" type="presParOf" srcId="{C45F3688-7080-471E-9421-FF3690B6AC13}" destId="{F75BDE2C-63C9-4D75-B746-57CD7398264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8C3B0-46FD-4550-90BB-B2E600C16733}">
      <dsp:nvSpPr>
        <dsp:cNvPr id="0" name=""/>
        <dsp:cNvSpPr/>
      </dsp:nvSpPr>
      <dsp:spPr>
        <a:xfrm>
          <a:off x="90017" y="363219"/>
          <a:ext cx="1497598" cy="14957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b="1" kern="1200" dirty="0"/>
            <a:t>1º.- Ausencia de Legislación procesal específica</a:t>
          </a:r>
          <a:endParaRPr lang="es-ES" sz="1600" kern="1200" dirty="0"/>
        </a:p>
      </dsp:txBody>
      <dsp:txXfrm>
        <a:off x="90017" y="363219"/>
        <a:ext cx="1497598" cy="1495732"/>
      </dsp:txXfrm>
    </dsp:sp>
    <dsp:sp modelId="{4F83C9BE-80EE-4A77-BC18-C7803AEBC254}">
      <dsp:nvSpPr>
        <dsp:cNvPr id="0" name=""/>
        <dsp:cNvSpPr/>
      </dsp:nvSpPr>
      <dsp:spPr>
        <a:xfrm>
          <a:off x="1737376" y="363219"/>
          <a:ext cx="1497598" cy="14957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b="1" kern="1200" dirty="0"/>
            <a:t>2º.- Recursos y Plazos</a:t>
          </a:r>
          <a:endParaRPr lang="es-ES" sz="1600" kern="1200" dirty="0"/>
        </a:p>
      </dsp:txBody>
      <dsp:txXfrm>
        <a:off x="1737376" y="363219"/>
        <a:ext cx="1497598" cy="1495732"/>
      </dsp:txXfrm>
    </dsp:sp>
    <dsp:sp modelId="{7028BD43-3535-4BCE-91AC-9557510BA323}">
      <dsp:nvSpPr>
        <dsp:cNvPr id="0" name=""/>
        <dsp:cNvSpPr/>
      </dsp:nvSpPr>
      <dsp:spPr>
        <a:xfrm>
          <a:off x="3384735" y="363219"/>
          <a:ext cx="1497598" cy="14957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b="1" kern="1200" dirty="0"/>
            <a:t>3º.- Recurso contra las sanciones</a:t>
          </a:r>
          <a:endParaRPr lang="es-ES" sz="1600" kern="1200" dirty="0"/>
        </a:p>
      </dsp:txBody>
      <dsp:txXfrm>
        <a:off x="3384735" y="363219"/>
        <a:ext cx="1497598" cy="1495732"/>
      </dsp:txXfrm>
    </dsp:sp>
    <dsp:sp modelId="{667A02EA-8896-4A1D-B043-9D95BB0E7C23}">
      <dsp:nvSpPr>
        <dsp:cNvPr id="0" name=""/>
        <dsp:cNvSpPr/>
      </dsp:nvSpPr>
      <dsp:spPr>
        <a:xfrm>
          <a:off x="5032093" y="1023"/>
          <a:ext cx="1497598" cy="22201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b="1" kern="1200" dirty="0"/>
            <a:t>4º.- Mantenimiento en grado: “resolución administrativa definitiva” (agotar la vía administrativa), antes de acudir al JVP</a:t>
          </a:r>
          <a:endParaRPr lang="es-ES" sz="1600" kern="1200" dirty="0"/>
        </a:p>
      </dsp:txBody>
      <dsp:txXfrm>
        <a:off x="5032093" y="1023"/>
        <a:ext cx="1497598" cy="2220124"/>
      </dsp:txXfrm>
    </dsp:sp>
    <dsp:sp modelId="{E086446F-3808-4C4D-88AD-B52D7727BC6E}">
      <dsp:nvSpPr>
        <dsp:cNvPr id="0" name=""/>
        <dsp:cNvSpPr/>
      </dsp:nvSpPr>
      <dsp:spPr>
        <a:xfrm>
          <a:off x="6679452" y="265321"/>
          <a:ext cx="1497598" cy="16915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b="1" kern="1200" dirty="0"/>
            <a:t>5º.- Carácter revisor o instructor de los recursos de apelación contra las resoluciones de los JVP</a:t>
          </a:r>
          <a:endParaRPr lang="es-ES" sz="1600" kern="1200" dirty="0"/>
        </a:p>
      </dsp:txBody>
      <dsp:txXfrm>
        <a:off x="6679452" y="265321"/>
        <a:ext cx="1497598" cy="1691529"/>
      </dsp:txXfrm>
    </dsp:sp>
    <dsp:sp modelId="{290A4DA3-AE31-4B66-9566-59FDF5670FFE}">
      <dsp:nvSpPr>
        <dsp:cNvPr id="0" name=""/>
        <dsp:cNvSpPr/>
      </dsp:nvSpPr>
      <dsp:spPr>
        <a:xfrm>
          <a:off x="762094" y="2271464"/>
          <a:ext cx="1497598" cy="18045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b="1" kern="1200" dirty="0"/>
            <a:t>6º.- Competencia.</a:t>
          </a:r>
        </a:p>
        <a:p>
          <a:pPr marL="0" lvl="0" indent="0" algn="ctr" defTabSz="711200">
            <a:lnSpc>
              <a:spcPct val="90000"/>
            </a:lnSpc>
            <a:spcBef>
              <a:spcPct val="0"/>
            </a:spcBef>
            <a:spcAft>
              <a:spcPct val="35000"/>
            </a:spcAft>
            <a:buNone/>
          </a:pPr>
          <a:r>
            <a:rPr lang="es-ES_tradnl" sz="1600" b="1" kern="1200" dirty="0"/>
            <a:t>Materias penitenciarias excluidas del control judicial de los JVP</a:t>
          </a:r>
          <a:endParaRPr lang="es-ES" sz="1600" kern="1200" dirty="0"/>
        </a:p>
      </dsp:txBody>
      <dsp:txXfrm>
        <a:off x="762094" y="2271464"/>
        <a:ext cx="1497598" cy="1804531"/>
      </dsp:txXfrm>
    </dsp:sp>
    <dsp:sp modelId="{255872D5-3E8A-4F01-84EE-B35ED30ADFAA}">
      <dsp:nvSpPr>
        <dsp:cNvPr id="0" name=""/>
        <dsp:cNvSpPr/>
      </dsp:nvSpPr>
      <dsp:spPr>
        <a:xfrm>
          <a:off x="2561055" y="2525307"/>
          <a:ext cx="1497598" cy="14957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b="1" kern="1200"/>
            <a:t>7º.- Postulación. Preceptiva de intervención de letrado</a:t>
          </a:r>
          <a:endParaRPr lang="es-ES" sz="1600" kern="1200"/>
        </a:p>
      </dsp:txBody>
      <dsp:txXfrm>
        <a:off x="2561055" y="2525307"/>
        <a:ext cx="1497598" cy="1495732"/>
      </dsp:txXfrm>
    </dsp:sp>
    <dsp:sp modelId="{A36465EF-860C-4625-8861-B1AAA7CCFCFE}">
      <dsp:nvSpPr>
        <dsp:cNvPr id="0" name=""/>
        <dsp:cNvSpPr/>
      </dsp:nvSpPr>
      <dsp:spPr>
        <a:xfrm>
          <a:off x="4208414" y="2525307"/>
          <a:ext cx="1497598" cy="14957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b="1" kern="1200" dirty="0"/>
            <a:t>8º.- Intervención del MF</a:t>
          </a:r>
          <a:endParaRPr lang="es-ES" sz="1600" kern="1200" dirty="0"/>
        </a:p>
      </dsp:txBody>
      <dsp:txXfrm>
        <a:off x="4208414" y="2525307"/>
        <a:ext cx="1497598" cy="1495732"/>
      </dsp:txXfrm>
    </dsp:sp>
    <dsp:sp modelId="{5DF65332-350B-430D-BD7D-D443422147C8}">
      <dsp:nvSpPr>
        <dsp:cNvPr id="0" name=""/>
        <dsp:cNvSpPr/>
      </dsp:nvSpPr>
      <dsp:spPr>
        <a:xfrm>
          <a:off x="5855773" y="2559187"/>
          <a:ext cx="1497598" cy="14279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bg1"/>
              </a:solidFill>
            </a:rPr>
            <a:t>9º.- Habilidad del mes de agosto e insostenibilidad de la pretensión</a:t>
          </a:r>
        </a:p>
      </dsp:txBody>
      <dsp:txXfrm>
        <a:off x="5855773" y="2559187"/>
        <a:ext cx="1497598" cy="14279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68E2E-E515-48D9-BE90-1F690BC832BB}">
      <dsp:nvSpPr>
        <dsp:cNvPr id="0" name=""/>
        <dsp:cNvSpPr/>
      </dsp:nvSpPr>
      <dsp:spPr>
        <a:xfrm>
          <a:off x="0" y="0"/>
          <a:ext cx="6624736" cy="79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_tradnl" sz="2000" b="1" kern="1200"/>
            <a:t>5º.- Carácter revisor o instructor de los recursos de apelación contra las resoluciones de los JVP</a:t>
          </a:r>
          <a:endParaRPr lang="es-ES" sz="2000" kern="1200"/>
        </a:p>
      </dsp:txBody>
      <dsp:txXfrm>
        <a:off x="38838" y="38838"/>
        <a:ext cx="6547060" cy="7179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5B559-945C-4B88-9988-6111E9309C25}">
      <dsp:nvSpPr>
        <dsp:cNvPr id="0" name=""/>
        <dsp:cNvSpPr/>
      </dsp:nvSpPr>
      <dsp:spPr>
        <a:xfrm>
          <a:off x="0" y="73286"/>
          <a:ext cx="2448272" cy="824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_tradnl" sz="1500" b="1" kern="1200" dirty="0"/>
            <a:t>6º.- Competencias. Materias penitenciarias excluidas del control judicial de los JVP</a:t>
          </a:r>
          <a:endParaRPr lang="es-ES" sz="1500" kern="1200" dirty="0"/>
        </a:p>
      </dsp:txBody>
      <dsp:txXfrm>
        <a:off x="40266" y="113552"/>
        <a:ext cx="2367740" cy="74431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5B559-945C-4B88-9988-6111E9309C25}">
      <dsp:nvSpPr>
        <dsp:cNvPr id="0" name=""/>
        <dsp:cNvSpPr/>
      </dsp:nvSpPr>
      <dsp:spPr>
        <a:xfrm>
          <a:off x="0" y="6146"/>
          <a:ext cx="2880320" cy="824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_tradnl" sz="1500" b="1" kern="1200" dirty="0"/>
            <a:t>6º.- Materias penitenciarias excluidas del control judicial de los JVP. </a:t>
          </a:r>
          <a:r>
            <a:rPr lang="es-ES_tradnl" sz="1500" b="1" kern="1200" dirty="0">
              <a:solidFill>
                <a:schemeClr val="tx1"/>
              </a:solidFill>
              <a:highlight>
                <a:srgbClr val="FFFF00"/>
              </a:highlight>
            </a:rPr>
            <a:t>Traslados</a:t>
          </a:r>
          <a:endParaRPr lang="es-ES" sz="1500" kern="1200" dirty="0">
            <a:solidFill>
              <a:schemeClr val="tx1"/>
            </a:solidFill>
            <a:highlight>
              <a:srgbClr val="FFFF00"/>
            </a:highlight>
          </a:endParaRPr>
        </a:p>
      </dsp:txBody>
      <dsp:txXfrm>
        <a:off x="40266" y="46412"/>
        <a:ext cx="2799788" cy="74431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A2CE8-60B4-4FFF-ADC4-23ADA500A270}">
      <dsp:nvSpPr>
        <dsp:cNvPr id="0" name=""/>
        <dsp:cNvSpPr/>
      </dsp:nvSpPr>
      <dsp:spPr>
        <a:xfrm>
          <a:off x="0" y="35396"/>
          <a:ext cx="3672408" cy="79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_tradnl" sz="2000" b="1" kern="1200" dirty="0"/>
            <a:t>7º.- </a:t>
          </a:r>
          <a:r>
            <a:rPr lang="es-ES_tradnl" sz="2000" b="1" kern="1200" dirty="0">
              <a:solidFill>
                <a:schemeClr val="tx1"/>
              </a:solidFill>
              <a:highlight>
                <a:srgbClr val="FFFF00"/>
              </a:highlight>
            </a:rPr>
            <a:t>Postulación. Procurador o  interno</a:t>
          </a:r>
          <a:endParaRPr lang="es-ES" sz="2000" kern="1200" dirty="0"/>
        </a:p>
      </dsp:txBody>
      <dsp:txXfrm>
        <a:off x="38838" y="74234"/>
        <a:ext cx="3594732" cy="71792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A2CE8-60B4-4FFF-ADC4-23ADA500A270}">
      <dsp:nvSpPr>
        <dsp:cNvPr id="0" name=""/>
        <dsp:cNvSpPr/>
      </dsp:nvSpPr>
      <dsp:spPr>
        <a:xfrm>
          <a:off x="0" y="0"/>
          <a:ext cx="3672408" cy="79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_tradnl" sz="2000" b="1" kern="1200" dirty="0"/>
            <a:t>7º.- Postulación. </a:t>
          </a:r>
          <a:r>
            <a:rPr lang="es-ES_tradnl" sz="2000" b="1" kern="1200" dirty="0">
              <a:solidFill>
                <a:schemeClr val="tx1"/>
              </a:solidFill>
              <a:highlight>
                <a:srgbClr val="FFFF00"/>
              </a:highlight>
            </a:rPr>
            <a:t>Preceptiva de intervención de letrado</a:t>
          </a:r>
          <a:endParaRPr lang="es-ES" sz="2000" kern="1200" dirty="0">
            <a:solidFill>
              <a:schemeClr val="tx1"/>
            </a:solidFill>
            <a:highlight>
              <a:srgbClr val="FFFF00"/>
            </a:highlight>
          </a:endParaRPr>
        </a:p>
      </dsp:txBody>
      <dsp:txXfrm>
        <a:off x="38838" y="38838"/>
        <a:ext cx="3594732" cy="71792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A2CE8-60B4-4FFF-ADC4-23ADA500A270}">
      <dsp:nvSpPr>
        <dsp:cNvPr id="0" name=""/>
        <dsp:cNvSpPr/>
      </dsp:nvSpPr>
      <dsp:spPr>
        <a:xfrm>
          <a:off x="0" y="0"/>
          <a:ext cx="3672408" cy="79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_tradnl" sz="2000" b="1" kern="1200" dirty="0"/>
            <a:t>7º.- Postulación. Preceptiva de intervención de letrado</a:t>
          </a:r>
          <a:endParaRPr lang="es-ES" sz="2000" kern="1200" dirty="0"/>
        </a:p>
      </dsp:txBody>
      <dsp:txXfrm>
        <a:off x="38838" y="38838"/>
        <a:ext cx="3594732" cy="71792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A2127-AE6B-4B15-BA46-4713A9E064FF}">
      <dsp:nvSpPr>
        <dsp:cNvPr id="0" name=""/>
        <dsp:cNvSpPr/>
      </dsp:nvSpPr>
      <dsp:spPr>
        <a:xfrm>
          <a:off x="0" y="5950"/>
          <a:ext cx="2736304"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_tradnl" sz="1900" b="1" kern="1200" dirty="0"/>
            <a:t>8º.- Intervención del MF</a:t>
          </a:r>
          <a:endParaRPr lang="es-ES" sz="1900" kern="1200" dirty="0"/>
        </a:p>
      </dsp:txBody>
      <dsp:txXfrm>
        <a:off x="22246" y="28196"/>
        <a:ext cx="2691812" cy="41122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A2127-AE6B-4B15-BA46-4713A9E064FF}">
      <dsp:nvSpPr>
        <dsp:cNvPr id="0" name=""/>
        <dsp:cNvSpPr/>
      </dsp:nvSpPr>
      <dsp:spPr>
        <a:xfrm>
          <a:off x="0" y="5950"/>
          <a:ext cx="2736304"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_tradnl" sz="1900" b="1" kern="1200" dirty="0"/>
            <a:t>8º.- Intervención del MF</a:t>
          </a:r>
          <a:endParaRPr lang="es-ES" sz="1900" kern="1200" dirty="0"/>
        </a:p>
      </dsp:txBody>
      <dsp:txXfrm>
        <a:off x="22246" y="28196"/>
        <a:ext cx="2691812" cy="411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8D079-9F87-464B-86CA-875B49C8C11C}">
      <dsp:nvSpPr>
        <dsp:cNvPr id="0" name=""/>
        <dsp:cNvSpPr/>
      </dsp:nvSpPr>
      <dsp:spPr>
        <a:xfrm>
          <a:off x="0" y="37159"/>
          <a:ext cx="5832648"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_tradnl" sz="2200" b="1" kern="1200" dirty="0"/>
            <a:t>1º.- </a:t>
          </a:r>
          <a:r>
            <a:rPr lang="es-ES_tradnl" sz="2200" b="1" kern="1200" dirty="0">
              <a:solidFill>
                <a:schemeClr val="tx1"/>
              </a:solidFill>
              <a:highlight>
                <a:srgbClr val="FFFF00"/>
              </a:highlight>
            </a:rPr>
            <a:t>Ausencia de Legislación procesal específica </a:t>
          </a:r>
          <a:endParaRPr lang="es-ES" sz="2200" kern="1200" dirty="0">
            <a:solidFill>
              <a:schemeClr val="tx1"/>
            </a:solidFill>
            <a:highlight>
              <a:srgbClr val="FFFF00"/>
            </a:highlight>
          </a:endParaRPr>
        </a:p>
      </dsp:txBody>
      <dsp:txXfrm>
        <a:off x="25759" y="62918"/>
        <a:ext cx="5781130" cy="4761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8D079-9F87-464B-86CA-875B49C8C11C}">
      <dsp:nvSpPr>
        <dsp:cNvPr id="0" name=""/>
        <dsp:cNvSpPr/>
      </dsp:nvSpPr>
      <dsp:spPr>
        <a:xfrm>
          <a:off x="0" y="0"/>
          <a:ext cx="5832648"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_tradnl" sz="2200" b="1" kern="1200"/>
            <a:t>1º.- Ausencia de Legislación procesal específica </a:t>
          </a:r>
          <a:endParaRPr lang="es-ES" sz="2200" kern="1200"/>
        </a:p>
      </dsp:txBody>
      <dsp:txXfrm>
        <a:off x="25759" y="25759"/>
        <a:ext cx="5781130" cy="4761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C43D4-00BD-4426-B235-9001FAC98664}">
      <dsp:nvSpPr>
        <dsp:cNvPr id="0" name=""/>
        <dsp:cNvSpPr/>
      </dsp:nvSpPr>
      <dsp:spPr>
        <a:xfrm>
          <a:off x="0" y="0"/>
          <a:ext cx="3744416"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_tradnl" sz="2000" b="1" kern="1200" dirty="0"/>
            <a:t>2º.- Recursos ante el JVP y Plazos </a:t>
          </a:r>
          <a:endParaRPr lang="es-ES" sz="2000" kern="1200" dirty="0"/>
        </a:p>
      </dsp:txBody>
      <dsp:txXfrm>
        <a:off x="23417" y="23417"/>
        <a:ext cx="3697582" cy="4328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C43D4-00BD-4426-B235-9001FAC98664}">
      <dsp:nvSpPr>
        <dsp:cNvPr id="0" name=""/>
        <dsp:cNvSpPr/>
      </dsp:nvSpPr>
      <dsp:spPr>
        <a:xfrm>
          <a:off x="0" y="23503"/>
          <a:ext cx="2592288" cy="912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_tradnl" sz="2000" b="1" kern="1200" dirty="0"/>
            <a:t>2º.- Recursos</a:t>
          </a:r>
        </a:p>
        <a:p>
          <a:pPr marL="0" lvl="0" indent="0" algn="l" defTabSz="889000">
            <a:lnSpc>
              <a:spcPct val="90000"/>
            </a:lnSpc>
            <a:spcBef>
              <a:spcPct val="0"/>
            </a:spcBef>
            <a:spcAft>
              <a:spcPct val="35000"/>
            </a:spcAft>
            <a:buNone/>
          </a:pPr>
          <a:r>
            <a:rPr lang="es-ES_tradnl" sz="2000" b="1" kern="1200" dirty="0"/>
            <a:t> ante el JVP y Plazos </a:t>
          </a:r>
          <a:endParaRPr lang="es-ES" sz="2000" kern="1200" dirty="0"/>
        </a:p>
      </dsp:txBody>
      <dsp:txXfrm>
        <a:off x="44549" y="68052"/>
        <a:ext cx="2503190" cy="8235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C43D4-00BD-4426-B235-9001FAC98664}">
      <dsp:nvSpPr>
        <dsp:cNvPr id="0" name=""/>
        <dsp:cNvSpPr/>
      </dsp:nvSpPr>
      <dsp:spPr>
        <a:xfrm>
          <a:off x="0" y="35629"/>
          <a:ext cx="2736304" cy="684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_tradnl" sz="1500" b="1" kern="1200" dirty="0"/>
            <a:t>2º.- Recursos</a:t>
          </a:r>
        </a:p>
        <a:p>
          <a:pPr marL="0" lvl="0" indent="0" algn="l" defTabSz="666750">
            <a:lnSpc>
              <a:spcPct val="90000"/>
            </a:lnSpc>
            <a:spcBef>
              <a:spcPct val="0"/>
            </a:spcBef>
            <a:spcAft>
              <a:spcPct val="35000"/>
            </a:spcAft>
            <a:buNone/>
          </a:pPr>
          <a:r>
            <a:rPr lang="es-ES_tradnl" sz="1500" b="1" kern="1200" dirty="0"/>
            <a:t> ante el JVP y Plazos </a:t>
          </a:r>
          <a:endParaRPr lang="es-ES" sz="1500" kern="1200" dirty="0"/>
        </a:p>
      </dsp:txBody>
      <dsp:txXfrm>
        <a:off x="33412" y="69041"/>
        <a:ext cx="2669480" cy="6176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56C7E-420D-4E73-B63F-318BA7B90FB9}">
      <dsp:nvSpPr>
        <dsp:cNvPr id="0" name=""/>
        <dsp:cNvSpPr/>
      </dsp:nvSpPr>
      <dsp:spPr>
        <a:xfrm>
          <a:off x="0" y="0"/>
          <a:ext cx="3672408"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_tradnl" sz="1900" b="1" kern="1200" dirty="0"/>
            <a:t>3º.- Recurso contra las sanciones</a:t>
          </a:r>
          <a:endParaRPr lang="es-ES" sz="1900" kern="1200" dirty="0"/>
        </a:p>
      </dsp:txBody>
      <dsp:txXfrm>
        <a:off x="22246" y="22246"/>
        <a:ext cx="3627916" cy="4112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56C7E-420D-4E73-B63F-318BA7B90FB9}">
      <dsp:nvSpPr>
        <dsp:cNvPr id="0" name=""/>
        <dsp:cNvSpPr/>
      </dsp:nvSpPr>
      <dsp:spPr>
        <a:xfrm>
          <a:off x="0" y="0"/>
          <a:ext cx="3672408"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_tradnl" sz="1900" b="1" kern="1200" dirty="0"/>
            <a:t>3º.- Recurso contra las sanciones</a:t>
          </a:r>
          <a:endParaRPr lang="es-ES" sz="1900" kern="1200" dirty="0"/>
        </a:p>
      </dsp:txBody>
      <dsp:txXfrm>
        <a:off x="22246" y="22246"/>
        <a:ext cx="3627916" cy="4112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BDE2C-63C9-4D75-B746-57CD7398264C}">
      <dsp:nvSpPr>
        <dsp:cNvPr id="0" name=""/>
        <dsp:cNvSpPr/>
      </dsp:nvSpPr>
      <dsp:spPr>
        <a:xfrm>
          <a:off x="0" y="0"/>
          <a:ext cx="8593329" cy="79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_tradnl" sz="2000" b="1" kern="1200" dirty="0"/>
            <a:t>4º.- Mantenimiento en grado: “resolución administrativa definitiva” (agotar la vía administrativa), antes de acudir al JVP</a:t>
          </a:r>
          <a:endParaRPr lang="es-ES" sz="2000" kern="1200" dirty="0"/>
        </a:p>
      </dsp:txBody>
      <dsp:txXfrm>
        <a:off x="38838" y="38838"/>
        <a:ext cx="8515653" cy="71792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a:prstGeom prst="rect">
            <a:avLst/>
          </a:prstGeom>
        </p:spPr>
        <p:txBody>
          <a:bodyPr/>
          <a:lstStyle/>
          <a:p>
            <a:r>
              <a:rPr lang="es-ES_tradnl"/>
              <a:t>Clic para editar título</a:t>
            </a:r>
          </a:p>
        </p:txBody>
      </p:sp>
      <p:sp>
        <p:nvSpPr>
          <p:cNvPr id="3" name="Subtítulo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15/11/2022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texto vertical 2"/>
          <p:cNvSpPr>
            <a:spLocks noGrp="1"/>
          </p:cNvSpPr>
          <p:nvPr>
            <p:ph type="body" orient="vert" idx="1"/>
          </p:nvPr>
        </p:nvSpPr>
        <p:spPr>
          <a:xfrm>
            <a:off x="457200" y="1200151"/>
            <a:ext cx="8229600" cy="3394472"/>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15/11/2022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a:prstGeom prst="rect">
            <a:avLst/>
          </a:prstGeom>
        </p:spPr>
        <p:txBody>
          <a:bodyPr vert="eaVert"/>
          <a:lstStyle/>
          <a:p>
            <a:r>
              <a:rPr lang="es-ES_tradnl"/>
              <a:t>Clic para editar título</a:t>
            </a:r>
          </a:p>
        </p:txBody>
      </p:sp>
      <p:sp>
        <p:nvSpPr>
          <p:cNvPr id="3" name="Marcador de texto vertical 2"/>
          <p:cNvSpPr>
            <a:spLocks noGrp="1"/>
          </p:cNvSpPr>
          <p:nvPr>
            <p:ph type="body" orient="vert" idx="1"/>
          </p:nvPr>
        </p:nvSpPr>
        <p:spPr>
          <a:xfrm>
            <a:off x="457200" y="154781"/>
            <a:ext cx="6019800" cy="3290888"/>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15/11/2022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contenido 2"/>
          <p:cNvSpPr>
            <a:spLocks noGrp="1"/>
          </p:cNvSpPr>
          <p:nvPr>
            <p:ph idx="1"/>
          </p:nvPr>
        </p:nvSpPr>
        <p:spPr>
          <a:xfrm>
            <a:off x="457200" y="1200151"/>
            <a:ext cx="8229600" cy="3394472"/>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15/11/2022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s-ES_tradnl"/>
              <a:t>Clic para editar título</a:t>
            </a:r>
          </a:p>
        </p:txBody>
      </p:sp>
      <p:sp>
        <p:nvSpPr>
          <p:cNvPr id="3" name="Marcador de texto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15/11/2022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contenido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15/11/2022</a:t>
            </a:fld>
            <a:endParaRPr lang="es-ES_tradnl"/>
          </a:p>
        </p:txBody>
      </p:sp>
      <p:sp>
        <p:nvSpPr>
          <p:cNvPr id="6" name="Marcador de pie de página 5"/>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lvl1pPr>
              <a:defRPr/>
            </a:lvl1pPr>
          </a:lstStyle>
          <a:p>
            <a:r>
              <a:rPr lang="es-ES_tradnl"/>
              <a:t>Clic para editar título</a:t>
            </a:r>
          </a:p>
        </p:txBody>
      </p:sp>
      <p:sp>
        <p:nvSpPr>
          <p:cNvPr id="3" name="Marcador de texto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15/11/2022</a:t>
            </a:fld>
            <a:endParaRPr lang="es-ES_tradnl"/>
          </a:p>
        </p:txBody>
      </p:sp>
      <p:sp>
        <p:nvSpPr>
          <p:cNvPr id="8" name="Marcador de pie de página 7"/>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9" name="Marcador de número de diapositiva 8"/>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fecha 2"/>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15/11/2022</a:t>
            </a:fld>
            <a:endParaRPr lang="es-ES_tradnl"/>
          </a:p>
        </p:txBody>
      </p:sp>
      <p:sp>
        <p:nvSpPr>
          <p:cNvPr id="4" name="Marcador de pie de página 3"/>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5" name="Marcador de número de diapositiva 4"/>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15/11/2022</a:t>
            </a:fld>
            <a:endParaRPr lang="es-ES_tradnl"/>
          </a:p>
        </p:txBody>
      </p:sp>
      <p:sp>
        <p:nvSpPr>
          <p:cNvPr id="3" name="Marcador de pie de página 2"/>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4" name="Marcador de número de diapositiva 3"/>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a:prstGeom prst="rect">
            <a:avLst/>
          </a:prstGeom>
        </p:spPr>
        <p:txBody>
          <a:bodyPr anchor="b"/>
          <a:lstStyle>
            <a:lvl1pPr algn="l">
              <a:defRPr sz="2000" b="1"/>
            </a:lvl1pPr>
          </a:lstStyle>
          <a:p>
            <a:r>
              <a:rPr lang="es-ES_tradnl"/>
              <a:t>Clic para editar título</a:t>
            </a:r>
          </a:p>
        </p:txBody>
      </p:sp>
      <p:sp>
        <p:nvSpPr>
          <p:cNvPr id="3" name="Marcador de contenido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15/11/2022</a:t>
            </a:fld>
            <a:endParaRPr lang="es-ES_tradnl"/>
          </a:p>
        </p:txBody>
      </p:sp>
      <p:sp>
        <p:nvSpPr>
          <p:cNvPr id="6" name="Marcador de pie de página 5"/>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s-ES_tradnl"/>
              <a:t>Clic para editar título</a:t>
            </a:r>
          </a:p>
        </p:txBody>
      </p:sp>
      <p:sp>
        <p:nvSpPr>
          <p:cNvPr id="3" name="Marcador de posición de imagen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15/11/2022</a:t>
            </a:fld>
            <a:endParaRPr lang="es-ES_tradnl"/>
          </a:p>
        </p:txBody>
      </p:sp>
      <p:sp>
        <p:nvSpPr>
          <p:cNvPr id="6" name="Marcador de pie de página 5"/>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332560" y="1425751"/>
            <a:ext cx="4648200" cy="1102519"/>
          </a:xfrm>
        </p:spPr>
        <p:txBody>
          <a:bodyPr>
            <a:normAutofit/>
          </a:bodyPr>
          <a:lstStyle/>
          <a:p>
            <a:r>
              <a:rPr lang="es-ES" sz="2800" b="1" dirty="0">
                <a:solidFill>
                  <a:srgbClr val="3B358B"/>
                </a:solidFill>
                <a:effectLst/>
                <a:latin typeface="Calibri" panose="020F0502020204030204" pitchFamily="34" charset="0"/>
                <a:ea typeface="Calibri" panose="020F0502020204030204" pitchFamily="34" charset="0"/>
              </a:rPr>
              <a:t>CUESTIONES PRACTICAS DE LA EJECUCION PENITENCIARIA</a:t>
            </a:r>
            <a:endParaRPr lang="es-ES_tradnl" sz="2800" b="1" dirty="0">
              <a:solidFill>
                <a:srgbClr val="3B358B"/>
              </a:solidFill>
              <a:ea typeface="Open sans" panose="020B0606030504020204" pitchFamily="34" charset="0"/>
              <a:cs typeface="Open sans" panose="020B0606030504020204" pitchFamily="34" charset="0"/>
            </a:endParaRPr>
          </a:p>
        </p:txBody>
      </p:sp>
      <p:sp>
        <p:nvSpPr>
          <p:cNvPr id="3" name="Subtítulo 2"/>
          <p:cNvSpPr>
            <a:spLocks noGrp="1"/>
          </p:cNvSpPr>
          <p:nvPr>
            <p:ph type="subTitle" idx="1"/>
          </p:nvPr>
        </p:nvSpPr>
        <p:spPr>
          <a:xfrm>
            <a:off x="4800600" y="2520802"/>
            <a:ext cx="3733800" cy="1563115"/>
          </a:xfrm>
        </p:spPr>
        <p:txBody>
          <a:bodyPr>
            <a:noAutofit/>
          </a:bodyPr>
          <a:lstStyle/>
          <a:p>
            <a:r>
              <a:rPr lang="es-ES_tradnl" sz="1800" b="1" dirty="0">
                <a:solidFill>
                  <a:srgbClr val="3B358B"/>
                </a:solidFill>
                <a:latin typeface="+mj-lt"/>
                <a:ea typeface="Open sans" panose="020B0606030504020204" pitchFamily="34" charset="0"/>
                <a:cs typeface="Open sans" panose="020B0606030504020204" pitchFamily="34" charset="0"/>
              </a:rPr>
              <a:t>Carlos García Castaño</a:t>
            </a:r>
          </a:p>
          <a:p>
            <a:r>
              <a:rPr lang="es-ES_tradnl" sz="1800" b="1" dirty="0">
                <a:solidFill>
                  <a:srgbClr val="3B358B"/>
                </a:solidFill>
                <a:latin typeface="+mj-lt"/>
                <a:ea typeface="Open sans" panose="020B0606030504020204" pitchFamily="34" charset="0"/>
                <a:cs typeface="Open sans" panose="020B0606030504020204" pitchFamily="34" charset="0"/>
              </a:rPr>
              <a:t>Abogado</a:t>
            </a:r>
          </a:p>
          <a:p>
            <a:r>
              <a:rPr lang="es-ES_tradnl" sz="1200" b="1" dirty="0">
                <a:solidFill>
                  <a:srgbClr val="3B358B"/>
                </a:solidFill>
                <a:latin typeface="+mj-lt"/>
                <a:ea typeface="Open sans" panose="020B0606030504020204" pitchFamily="34" charset="0"/>
                <a:cs typeface="Open sans" panose="020B0606030504020204" pitchFamily="34" charset="0"/>
              </a:rPr>
              <a:t>Letrado-Coordinador Servicio de Orientación Jurídica Penitenciaria Colegio de la Abogacía de Madrid</a:t>
            </a:r>
          </a:p>
          <a:p>
            <a:r>
              <a:rPr lang="es-ES_tradnl" sz="1200" b="1" dirty="0">
                <a:solidFill>
                  <a:srgbClr val="3B358B"/>
                </a:solidFill>
                <a:latin typeface="+mj-lt"/>
                <a:ea typeface="Open sans" panose="020B0606030504020204" pitchFamily="34" charset="0"/>
                <a:cs typeface="Open sans" panose="020B0606030504020204" pitchFamily="34" charset="0"/>
              </a:rPr>
              <a:t>Vocal Subcomisión Derecho Penitenciario Consejo General Abogacía</a:t>
            </a:r>
          </a:p>
        </p:txBody>
      </p:sp>
    </p:spTree>
    <p:extLst>
      <p:ext uri="{BB962C8B-B14F-4D97-AF65-F5344CB8AC3E}">
        <p14:creationId xmlns:p14="http://schemas.microsoft.com/office/powerpoint/2010/main" val="2930197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531116FD-583F-A508-F844-58B6340BE158}"/>
              </a:ext>
            </a:extLst>
          </p:cNvPr>
          <p:cNvGraphicFramePr/>
          <p:nvPr>
            <p:extLst>
              <p:ext uri="{D42A27DB-BD31-4B8C-83A1-F6EECF244321}">
                <p14:modId xmlns:p14="http://schemas.microsoft.com/office/powerpoint/2010/main" val="2837626709"/>
              </p:ext>
            </p:extLst>
          </p:nvPr>
        </p:nvGraphicFramePr>
        <p:xfrm>
          <a:off x="371158" y="875801"/>
          <a:ext cx="8593329" cy="830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a:extLst>
              <a:ext uri="{FF2B5EF4-FFF2-40B4-BE49-F238E27FC236}">
                <a16:creationId xmlns:a16="http://schemas.microsoft.com/office/drawing/2014/main" id="{5CEE26A4-4DA5-4560-DBCE-ED2C186846EB}"/>
              </a:ext>
            </a:extLst>
          </p:cNvPr>
          <p:cNvSpPr/>
          <p:nvPr/>
        </p:nvSpPr>
        <p:spPr>
          <a:xfrm>
            <a:off x="371158" y="1706798"/>
            <a:ext cx="8280920" cy="3385232"/>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Tx/>
              <a:buChar char="-"/>
            </a:pPr>
            <a:r>
              <a:rPr lang="es-ES" sz="1600" dirty="0"/>
              <a:t>El art. 76 de la LOGP con carácter general solo otorga </a:t>
            </a:r>
            <a:r>
              <a:rPr lang="es-ES" sz="1600" dirty="0">
                <a:solidFill>
                  <a:schemeClr val="tx1"/>
                </a:solidFill>
                <a:highlight>
                  <a:srgbClr val="FFFF00"/>
                </a:highlight>
              </a:rPr>
              <a:t>competencias revisoras </a:t>
            </a:r>
            <a:r>
              <a:rPr lang="es-ES" sz="1600" dirty="0"/>
              <a:t>al JVP: </a:t>
            </a:r>
            <a:r>
              <a:rPr lang="es-ES" sz="1400" dirty="0"/>
              <a:t>Inicialmente solo tenía una competencia directa que era la LC pero condicionada</a:t>
            </a:r>
          </a:p>
          <a:p>
            <a:pPr marL="285750" indent="-285750" algn="ctr">
              <a:buFontTx/>
              <a:buChar char="-"/>
            </a:pPr>
            <a:endParaRPr lang="es-ES" sz="1400" dirty="0"/>
          </a:p>
          <a:p>
            <a:pPr marL="285750" indent="-285750" algn="ctr">
              <a:buFontTx/>
              <a:buChar char="-"/>
            </a:pPr>
            <a:r>
              <a:rPr lang="es-ES" sz="1400" dirty="0"/>
              <a:t>Posteriormente, en diversas reformas, </a:t>
            </a:r>
            <a:r>
              <a:rPr lang="es-ES" sz="1400" dirty="0">
                <a:solidFill>
                  <a:schemeClr val="tx1"/>
                </a:solidFill>
                <a:highlight>
                  <a:srgbClr val="FFFF00"/>
                </a:highlight>
              </a:rPr>
              <a:t>se le han dado competencias que no suponen revisar la actuación de la administració</a:t>
            </a:r>
            <a:r>
              <a:rPr lang="es-ES" sz="1400" dirty="0"/>
              <a:t>n (abono de preventiva impropia, aplicación art. 60 CP, TBC, la LC ya no esta condicionada)</a:t>
            </a:r>
          </a:p>
          <a:p>
            <a:pPr marL="285750" indent="-285750" algn="ctr">
              <a:buFontTx/>
              <a:buChar char="-"/>
            </a:pPr>
            <a:endParaRPr lang="es-ES" sz="1400" dirty="0"/>
          </a:p>
          <a:p>
            <a:pPr marL="285750" indent="-285750" algn="ctr">
              <a:buFontTx/>
              <a:buChar char="-"/>
            </a:pPr>
            <a:r>
              <a:rPr lang="es-ES" sz="1400" dirty="0"/>
              <a:t>En materia de clasificación el JVP sigue teniendo competencias exclusivamente revisoras, por tanto:</a:t>
            </a:r>
          </a:p>
          <a:p>
            <a:pPr marL="285750" indent="-285750" algn="ctr">
              <a:buFontTx/>
              <a:buChar char="-"/>
            </a:pPr>
            <a:endParaRPr lang="es-ES" sz="1400" dirty="0"/>
          </a:p>
          <a:p>
            <a:pPr algn="ctr"/>
            <a:r>
              <a:rPr lang="es-ES" sz="1400" dirty="0"/>
              <a:t>1º.- </a:t>
            </a:r>
            <a:r>
              <a:rPr lang="es-ES" sz="1400" dirty="0">
                <a:solidFill>
                  <a:schemeClr val="tx1"/>
                </a:solidFill>
                <a:highlight>
                  <a:srgbClr val="FFFF00"/>
                </a:highlight>
              </a:rPr>
              <a:t>El JVP no clasifica</a:t>
            </a:r>
            <a:r>
              <a:rPr lang="es-ES" sz="1400" dirty="0"/>
              <a:t>. No podemos pedir directamente un tercer grado al JVP.</a:t>
            </a:r>
          </a:p>
          <a:p>
            <a:pPr algn="ctr"/>
            <a:r>
              <a:rPr lang="es-ES" sz="1400" dirty="0"/>
              <a:t>2º.-  La resolución de la JT en los supuestos de mantenimiento en grado no agota la vía </a:t>
            </a:r>
            <a:r>
              <a:rPr lang="es-ES" sz="1400" dirty="0" err="1"/>
              <a:t>Adm</a:t>
            </a:r>
            <a:r>
              <a:rPr lang="es-ES" sz="1400" dirty="0"/>
              <a:t>. Antes de ir al JVP </a:t>
            </a:r>
            <a:r>
              <a:rPr lang="es-ES" sz="1400" dirty="0">
                <a:solidFill>
                  <a:schemeClr val="tx1"/>
                </a:solidFill>
                <a:highlight>
                  <a:srgbClr val="FFFF00"/>
                </a:highlight>
              </a:rPr>
              <a:t>hay que pedir “Resolución Administrativa Definitiva”</a:t>
            </a:r>
            <a:r>
              <a:rPr lang="es-ES" sz="1400" dirty="0"/>
              <a:t> (el interno “podrá solicitar la remisión del correspondiente informe al Centro Directivo para que resuelva lo procedente sobre el mantenimiento o el cambio de grado. La resolución del Centro Directivo se notificará al interno con indicación del derecho de acudir en vía de recurso ante el Juez de Vigilancia.”)</a:t>
            </a:r>
          </a:p>
        </p:txBody>
      </p:sp>
    </p:spTree>
    <p:extLst>
      <p:ext uri="{BB962C8B-B14F-4D97-AF65-F5344CB8AC3E}">
        <p14:creationId xmlns:p14="http://schemas.microsoft.com/office/powerpoint/2010/main" val="4008441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6BFC8531-F6DD-E0A2-31D5-8F55460EA67A}"/>
              </a:ext>
            </a:extLst>
          </p:cNvPr>
          <p:cNvGraphicFramePr/>
          <p:nvPr>
            <p:extLst>
              <p:ext uri="{D42A27DB-BD31-4B8C-83A1-F6EECF244321}">
                <p14:modId xmlns:p14="http://schemas.microsoft.com/office/powerpoint/2010/main" val="2472737966"/>
              </p:ext>
            </p:extLst>
          </p:nvPr>
        </p:nvGraphicFramePr>
        <p:xfrm>
          <a:off x="539552" y="771550"/>
          <a:ext cx="6624736" cy="830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a:extLst>
              <a:ext uri="{FF2B5EF4-FFF2-40B4-BE49-F238E27FC236}">
                <a16:creationId xmlns:a16="http://schemas.microsoft.com/office/drawing/2014/main" id="{CDAC12C7-0D39-82C4-044A-B6F2199A0C73}"/>
              </a:ext>
            </a:extLst>
          </p:cNvPr>
          <p:cNvSpPr/>
          <p:nvPr/>
        </p:nvSpPr>
        <p:spPr>
          <a:xfrm>
            <a:off x="323528" y="1707655"/>
            <a:ext cx="8568952" cy="3312368"/>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400" dirty="0"/>
          </a:p>
          <a:p>
            <a:pPr algn="ctr"/>
            <a:endParaRPr lang="es-ES" sz="1400" dirty="0"/>
          </a:p>
          <a:p>
            <a:pPr algn="ctr"/>
            <a:r>
              <a:rPr lang="es-ES" sz="1400" dirty="0"/>
              <a:t>¿El recurso se ha de resolver conforme a las circunstancias que se daban en la JT en la que se tomo el acuerdo administrativo o puede el órgano judicial que resuelva la apelación estar a las circunstancias que se dan al momento de dictarse el auto que resuelve el recurso</a:t>
            </a:r>
          </a:p>
          <a:p>
            <a:pPr algn="ctr"/>
            <a:endParaRPr lang="es-ES" sz="1400" dirty="0"/>
          </a:p>
          <a:p>
            <a:pPr algn="ctr"/>
            <a:r>
              <a:rPr lang="es-ES" sz="1400" dirty="0"/>
              <a:t>Acuerdos 137 y 112 de los JVP</a:t>
            </a:r>
          </a:p>
          <a:p>
            <a:pPr algn="ctr"/>
            <a:r>
              <a:rPr lang="es-ES" sz="1400" dirty="0"/>
              <a:t>Autos 1124/03, 885/03 y 2072/01 de la Audiencia Provincial de Madrid</a:t>
            </a:r>
          </a:p>
          <a:p>
            <a:pPr algn="ctr">
              <a:lnSpc>
                <a:spcPct val="107000"/>
              </a:lnSpc>
              <a:spcAft>
                <a:spcPts val="800"/>
              </a:spcAft>
            </a:pPr>
            <a:r>
              <a:rPr lang="es-ES" sz="1400" dirty="0">
                <a:solidFill>
                  <a:schemeClr val="tx1"/>
                </a:solidFill>
                <a:effectLst/>
                <a:highlight>
                  <a:srgbClr val="FFFF00"/>
                </a:highlight>
                <a:latin typeface="+mj-lt"/>
                <a:ea typeface="Calibri" panose="020F0502020204030204" pitchFamily="34" charset="0"/>
                <a:cs typeface="Verdana-Bold"/>
              </a:rPr>
              <a:t>STS 308/2012, de 27 de abril</a:t>
            </a:r>
            <a:endParaRPr lang="es-ES" sz="1400" dirty="0">
              <a:solidFill>
                <a:schemeClr val="tx1"/>
              </a:solidFill>
              <a:effectLst/>
              <a:highlight>
                <a:srgbClr val="FFFF00"/>
              </a:highlight>
              <a:latin typeface="+mj-lt"/>
              <a:ea typeface="Calibri" panose="020F0502020204030204" pitchFamily="34" charset="0"/>
            </a:endParaRPr>
          </a:p>
          <a:p>
            <a:pPr algn="ctr">
              <a:lnSpc>
                <a:spcPct val="107000"/>
              </a:lnSpc>
              <a:spcAft>
                <a:spcPts val="800"/>
              </a:spcAft>
            </a:pPr>
            <a:r>
              <a:rPr lang="es-ES" sz="1400" dirty="0">
                <a:solidFill>
                  <a:schemeClr val="tx1"/>
                </a:solidFill>
                <a:effectLst/>
                <a:highlight>
                  <a:srgbClr val="FFFF00"/>
                </a:highlight>
                <a:latin typeface="+mj-lt"/>
                <a:ea typeface="Calibri" panose="020F0502020204030204" pitchFamily="34" charset="0"/>
                <a:cs typeface="Verdana-Italic"/>
              </a:rPr>
              <a:t>… en la resolución de los recursos de apelación contra autos del Juzgado de Vigilancia Penitenciaria deberá estarse a los datos o circunstancias sometidos a la consideración de este; sin perjuicio de que, excepcionalmente, de haberse producido durante el trámite del recurso incidencias propias del tratamiento del interno que fueran relevantes para la decisión, estas puedan ser examinadas  Contradictoriamente y tenidas en cuenta para dictarla.”</a:t>
            </a:r>
            <a:endParaRPr lang="es-ES" sz="1400" dirty="0">
              <a:solidFill>
                <a:schemeClr val="tx1"/>
              </a:solidFill>
              <a:effectLst/>
              <a:highlight>
                <a:srgbClr val="FFFF00"/>
              </a:highlight>
              <a:latin typeface="+mj-lt"/>
              <a:ea typeface="Calibri" panose="020F0502020204030204" pitchFamily="34" charset="0"/>
            </a:endParaRPr>
          </a:p>
          <a:p>
            <a:pPr algn="ctr"/>
            <a:endParaRPr lang="es-ES" sz="1400" dirty="0">
              <a:latin typeface="+mj-lt"/>
            </a:endParaRPr>
          </a:p>
          <a:p>
            <a:pPr algn="ctr"/>
            <a:endParaRPr lang="es-ES" sz="1400" dirty="0"/>
          </a:p>
        </p:txBody>
      </p:sp>
    </p:spTree>
    <p:extLst>
      <p:ext uri="{BB962C8B-B14F-4D97-AF65-F5344CB8AC3E}">
        <p14:creationId xmlns:p14="http://schemas.microsoft.com/office/powerpoint/2010/main" val="2004761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AD0BB156-6EAB-7239-91D6-DCF43C0521BC}"/>
              </a:ext>
            </a:extLst>
          </p:cNvPr>
          <p:cNvGraphicFramePr/>
          <p:nvPr>
            <p:extLst>
              <p:ext uri="{D42A27DB-BD31-4B8C-83A1-F6EECF244321}">
                <p14:modId xmlns:p14="http://schemas.microsoft.com/office/powerpoint/2010/main" val="1186828444"/>
              </p:ext>
            </p:extLst>
          </p:nvPr>
        </p:nvGraphicFramePr>
        <p:xfrm>
          <a:off x="287524" y="2321356"/>
          <a:ext cx="2448272" cy="1008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212C1DA3-307A-80BB-0411-C384E11B7E36}"/>
              </a:ext>
            </a:extLst>
          </p:cNvPr>
          <p:cNvSpPr/>
          <p:nvPr/>
        </p:nvSpPr>
        <p:spPr>
          <a:xfrm>
            <a:off x="3000802" y="1419622"/>
            <a:ext cx="5832648" cy="3007221"/>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r>
              <a:rPr lang="es-ES" dirty="0">
                <a:solidFill>
                  <a:schemeClr val="tx1"/>
                </a:solidFill>
                <a:highlight>
                  <a:srgbClr val="FFFF00"/>
                </a:highlight>
              </a:rPr>
              <a:t>CUESTIONES ORGANIZATIVAS </a:t>
            </a:r>
            <a:r>
              <a:rPr lang="es-ES" dirty="0"/>
              <a:t>EN GENERAL (SST CONFLICTOS 9-7-86, 5-12-86, 14-12-90 y 8-7-91)</a:t>
            </a:r>
          </a:p>
          <a:p>
            <a:pPr algn="ctr"/>
            <a:r>
              <a:rPr lang="es-ES" dirty="0"/>
              <a:t>*</a:t>
            </a:r>
            <a:r>
              <a:rPr lang="es-ES" dirty="0">
                <a:solidFill>
                  <a:schemeClr val="tx1"/>
                </a:solidFill>
                <a:highlight>
                  <a:srgbClr val="FFFF00"/>
                </a:highlight>
              </a:rPr>
              <a:t>TRASLADOS</a:t>
            </a:r>
            <a:r>
              <a:rPr lang="es-ES" dirty="0"/>
              <a:t> O DETERMINACION DEL CENTRO DE DESTINO (SSTS </a:t>
            </a:r>
            <a:r>
              <a:rPr lang="es-ES" sz="1800" dirty="0"/>
              <a:t>5-10-2002, 3-10-2004, 26-6-2007, y la última 12-2-2020)</a:t>
            </a:r>
            <a:endParaRPr lang="es-ES" dirty="0"/>
          </a:p>
          <a:p>
            <a:pPr algn="ctr"/>
            <a:r>
              <a:rPr lang="es-ES" dirty="0"/>
              <a:t>* </a:t>
            </a:r>
            <a:r>
              <a:rPr lang="es-ES" dirty="0">
                <a:solidFill>
                  <a:schemeClr val="tx1"/>
                </a:solidFill>
                <a:highlight>
                  <a:srgbClr val="FFFF00"/>
                </a:highlight>
              </a:rPr>
              <a:t>RESPONSABILIDAD PATRIMONIAL</a:t>
            </a:r>
          </a:p>
          <a:p>
            <a:pPr algn="ctr"/>
            <a:r>
              <a:rPr lang="es-ES" dirty="0"/>
              <a:t>* </a:t>
            </a:r>
            <a:r>
              <a:rPr lang="es-ES" dirty="0">
                <a:solidFill>
                  <a:schemeClr val="tx1"/>
                </a:solidFill>
                <a:highlight>
                  <a:srgbClr val="FFFF00"/>
                </a:highlight>
              </a:rPr>
              <a:t>RESPONSABILIDAD DISCIPLINARIA DE LOS FUNCIONARIOS</a:t>
            </a:r>
          </a:p>
          <a:p>
            <a:pPr algn="ctr"/>
            <a:r>
              <a:rPr lang="es-ES" dirty="0"/>
              <a:t>* APARATOS DE ESCUCHA PERMANENTE PARA SER UTILIZADOS EN CASO DE INTERVENCION (SSTS 28-6-1995, y 2 de 7-7-1995)</a:t>
            </a:r>
          </a:p>
          <a:p>
            <a:pPr algn="ctr"/>
            <a:endParaRPr lang="es-ES" dirty="0"/>
          </a:p>
        </p:txBody>
      </p:sp>
    </p:spTree>
    <p:extLst>
      <p:ext uri="{BB962C8B-B14F-4D97-AF65-F5344CB8AC3E}">
        <p14:creationId xmlns:p14="http://schemas.microsoft.com/office/powerpoint/2010/main" val="3792354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AD0BB156-6EAB-7239-91D6-DCF43C0521BC}"/>
              </a:ext>
            </a:extLst>
          </p:cNvPr>
          <p:cNvGraphicFramePr/>
          <p:nvPr>
            <p:extLst>
              <p:ext uri="{D42A27DB-BD31-4B8C-83A1-F6EECF244321}">
                <p14:modId xmlns:p14="http://schemas.microsoft.com/office/powerpoint/2010/main" val="2622775334"/>
              </p:ext>
            </p:extLst>
          </p:nvPr>
        </p:nvGraphicFramePr>
        <p:xfrm>
          <a:off x="251520" y="1735217"/>
          <a:ext cx="2880320" cy="830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212C1DA3-307A-80BB-0411-C384E11B7E36}"/>
              </a:ext>
            </a:extLst>
          </p:cNvPr>
          <p:cNvSpPr/>
          <p:nvPr/>
        </p:nvSpPr>
        <p:spPr>
          <a:xfrm>
            <a:off x="3203848" y="1059582"/>
            <a:ext cx="5832648" cy="2452875"/>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lvl="0" algn="just" rtl="0"/>
            <a:r>
              <a:rPr lang="es-ES" dirty="0"/>
              <a:t>EL ART. 31 DEL RP: “el centro directivo tiene competencia exclusiva para decidir, con carácter ordinario o extraordinario, la clasificación y destino de los reclusos en los distintos establecimientos penitenciarios, </a:t>
            </a:r>
            <a:r>
              <a:rPr lang="es-ES" u="sng" dirty="0">
                <a:solidFill>
                  <a:schemeClr val="tx1"/>
                </a:solidFill>
                <a:highlight>
                  <a:srgbClr val="FFFF00"/>
                </a:highlight>
              </a:rPr>
              <a:t>sin perjuicio de las atribuciones de los Jueces de Vigilancia en materia de clasificación por vía de recurso.”</a:t>
            </a:r>
            <a:endParaRPr lang="es-ES" dirty="0">
              <a:solidFill>
                <a:schemeClr val="tx1"/>
              </a:solidFill>
              <a:highlight>
                <a:srgbClr val="FFFF00"/>
              </a:highlight>
            </a:endParaRPr>
          </a:p>
        </p:txBody>
      </p:sp>
      <p:sp>
        <p:nvSpPr>
          <p:cNvPr id="6" name="Rectángulo 5">
            <a:extLst>
              <a:ext uri="{FF2B5EF4-FFF2-40B4-BE49-F238E27FC236}">
                <a16:creationId xmlns:a16="http://schemas.microsoft.com/office/drawing/2014/main" id="{70B95B6D-38A3-1542-C81F-6402C8CB3C9F}"/>
              </a:ext>
            </a:extLst>
          </p:cNvPr>
          <p:cNvSpPr/>
          <p:nvPr/>
        </p:nvSpPr>
        <p:spPr>
          <a:xfrm>
            <a:off x="110876" y="3651870"/>
            <a:ext cx="8853612" cy="1279029"/>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just"/>
            <a:r>
              <a:rPr lang="es-ES" sz="1400" dirty="0"/>
              <a:t>La alusión a la revisión por el JVP de la materia de clasificación, sin mencionar nada sobre el centro de destino ha provocado que el Tribunal de Conflictos de Jurisdicción en diversas Sentencias (5-10-2002, 3-10-2004, y la mas reciente de 26-6-2007) determine que la actividad administrativa en esta materia no es revisable ante el JVP, siendo competente la Jurisdicción Contencioso-Administrativa: TSJM (AGE); TSJC (Cataluña) y TSJPV (País Vasco)</a:t>
            </a:r>
            <a:endParaRPr lang="es-ES" dirty="0"/>
          </a:p>
        </p:txBody>
      </p:sp>
    </p:spTree>
    <p:extLst>
      <p:ext uri="{BB962C8B-B14F-4D97-AF65-F5344CB8AC3E}">
        <p14:creationId xmlns:p14="http://schemas.microsoft.com/office/powerpoint/2010/main" val="2993712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846969-1CB0-21F1-C9F0-9DA5FCFA094B}"/>
              </a:ext>
            </a:extLst>
          </p:cNvPr>
          <p:cNvSpPr>
            <a:spLocks noGrp="1"/>
          </p:cNvSpPr>
          <p:nvPr>
            <p:ph type="title"/>
          </p:nvPr>
        </p:nvSpPr>
        <p:spPr>
          <a:xfrm>
            <a:off x="323528" y="2683409"/>
            <a:ext cx="2778361" cy="500409"/>
          </a:xfrm>
          <a:solidFill>
            <a:schemeClr val="accent1"/>
          </a:solidFill>
        </p:spPr>
        <p:txBody>
          <a:bodyPr/>
          <a:lstStyle/>
          <a:p>
            <a:r>
              <a:rPr lang="es-ES" sz="2400" b="1" dirty="0">
                <a:solidFill>
                  <a:schemeClr val="bg1"/>
                </a:solidFill>
              </a:rPr>
              <a:t>Competencias JVP</a:t>
            </a:r>
          </a:p>
        </p:txBody>
      </p:sp>
      <p:sp>
        <p:nvSpPr>
          <p:cNvPr id="4" name="Rectángulo 3">
            <a:extLst>
              <a:ext uri="{FF2B5EF4-FFF2-40B4-BE49-F238E27FC236}">
                <a16:creationId xmlns:a16="http://schemas.microsoft.com/office/drawing/2014/main" id="{7A2FFC42-4E5B-C026-39C5-67FB1DFBCE54}"/>
              </a:ext>
            </a:extLst>
          </p:cNvPr>
          <p:cNvSpPr/>
          <p:nvPr/>
        </p:nvSpPr>
        <p:spPr>
          <a:xfrm>
            <a:off x="3520662" y="1203598"/>
            <a:ext cx="5328592" cy="3384376"/>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STC 172/89 </a:t>
            </a:r>
            <a:r>
              <a:rPr lang="es-ES" dirty="0">
                <a:solidFill>
                  <a:schemeClr val="tx1"/>
                </a:solidFill>
                <a:highlight>
                  <a:srgbClr val="FFFF00"/>
                </a:highlight>
              </a:rPr>
              <a:t>SOBRE EL DERECHO AL TRABAJO DE LOS RECLUSOS</a:t>
            </a:r>
          </a:p>
          <a:p>
            <a:pPr algn="ctr"/>
            <a:r>
              <a:rPr lang="es-ES" dirty="0"/>
              <a:t>SST CONFLICTOS 9-7-86, 5-12-86, 14-12-90 y 8-7-91: En las Cuestiones organizativas el JVP no ha de entrar quedándole la vía del art 77 LOGP (cierre de pabellones por insalubridad; reubicación de los presos con VIH, traslado de enfermos a hospitales…) </a:t>
            </a:r>
          </a:p>
        </p:txBody>
      </p:sp>
    </p:spTree>
    <p:extLst>
      <p:ext uri="{BB962C8B-B14F-4D97-AF65-F5344CB8AC3E}">
        <p14:creationId xmlns:p14="http://schemas.microsoft.com/office/powerpoint/2010/main" val="3111904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846969-1CB0-21F1-C9F0-9DA5FCFA094B}"/>
              </a:ext>
            </a:extLst>
          </p:cNvPr>
          <p:cNvSpPr>
            <a:spLocks noGrp="1"/>
          </p:cNvSpPr>
          <p:nvPr>
            <p:ph type="title"/>
          </p:nvPr>
        </p:nvSpPr>
        <p:spPr>
          <a:xfrm>
            <a:off x="29481" y="2603384"/>
            <a:ext cx="2778361" cy="500409"/>
          </a:xfrm>
          <a:solidFill>
            <a:schemeClr val="accent1"/>
          </a:solidFill>
        </p:spPr>
        <p:txBody>
          <a:bodyPr/>
          <a:lstStyle/>
          <a:p>
            <a:r>
              <a:rPr lang="es-ES" sz="2400" b="1" dirty="0">
                <a:solidFill>
                  <a:schemeClr val="bg1"/>
                </a:solidFill>
              </a:rPr>
              <a:t>Competencias JVP</a:t>
            </a:r>
          </a:p>
        </p:txBody>
      </p:sp>
      <p:sp>
        <p:nvSpPr>
          <p:cNvPr id="4" name="Rectángulo 3">
            <a:extLst>
              <a:ext uri="{FF2B5EF4-FFF2-40B4-BE49-F238E27FC236}">
                <a16:creationId xmlns:a16="http://schemas.microsoft.com/office/drawing/2014/main" id="{7A2FFC42-4E5B-C026-39C5-67FB1DFBCE54}"/>
              </a:ext>
            </a:extLst>
          </p:cNvPr>
          <p:cNvSpPr/>
          <p:nvPr/>
        </p:nvSpPr>
        <p:spPr>
          <a:xfrm>
            <a:off x="2915816" y="1563638"/>
            <a:ext cx="5940660" cy="324036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1.- </a:t>
            </a:r>
            <a:r>
              <a:rPr lang="es-ES" dirty="0">
                <a:solidFill>
                  <a:schemeClr val="tx1"/>
                </a:solidFill>
                <a:highlight>
                  <a:srgbClr val="FFFF00"/>
                </a:highlight>
              </a:rPr>
              <a:t>El JVP competente </a:t>
            </a:r>
            <a:r>
              <a:rPr lang="es-ES" dirty="0"/>
              <a:t>respecto de los recurso contra los acuerdos de clasificación es </a:t>
            </a:r>
            <a:r>
              <a:rPr lang="es-ES" dirty="0">
                <a:solidFill>
                  <a:schemeClr val="tx1"/>
                </a:solidFill>
                <a:highlight>
                  <a:srgbClr val="FFFF00"/>
                </a:highlight>
              </a:rPr>
              <a:t>el que corresponde al Centro Penitenciario cuya Junta de Tratamiento elevó la correspondiente propuesta o, en su caso, tomó el acuerdo</a:t>
            </a:r>
            <a:r>
              <a:rPr lang="es-ES" dirty="0"/>
              <a:t>, </a:t>
            </a:r>
          </a:p>
          <a:p>
            <a:pPr algn="ctr"/>
            <a:endParaRPr lang="es-ES" dirty="0"/>
          </a:p>
          <a:p>
            <a:pPr algn="ctr"/>
            <a:r>
              <a:rPr lang="es-ES" dirty="0"/>
              <a:t>4.- Delimitación de competencias entre Juzgados de Vigilancia y Juez Central de Vigilancia. </a:t>
            </a:r>
            <a:r>
              <a:rPr lang="es-ES" dirty="0">
                <a:solidFill>
                  <a:schemeClr val="tx1"/>
                </a:solidFill>
                <a:highlight>
                  <a:srgbClr val="FFFF00"/>
                </a:highlight>
              </a:rPr>
              <a:t>El Juzgado Central de Vigilancia Penitenciaria es competente </a:t>
            </a:r>
            <a:r>
              <a:rPr lang="es-ES" dirty="0"/>
              <a:t>para conocer de todos los asuntos penitenciarios relativos a </a:t>
            </a:r>
            <a:r>
              <a:rPr lang="es-ES" dirty="0">
                <a:solidFill>
                  <a:schemeClr val="tx1"/>
                </a:solidFill>
                <a:highlight>
                  <a:srgbClr val="FFFF00"/>
                </a:highlight>
              </a:rPr>
              <a:t>internos</a:t>
            </a:r>
            <a:r>
              <a:rPr lang="es-ES" dirty="0"/>
              <a:t>, penados o preventivos, </a:t>
            </a:r>
            <a:r>
              <a:rPr lang="es-ES" dirty="0">
                <a:solidFill>
                  <a:schemeClr val="tx1"/>
                </a:solidFill>
                <a:highlight>
                  <a:srgbClr val="FFFF00"/>
                </a:highlight>
              </a:rPr>
              <a:t>que tengan algún asunto pendiente competencia de la Audiencia Nacional</a:t>
            </a:r>
            <a:r>
              <a:rPr lang="es-ES" dirty="0"/>
              <a:t>, incluyendo los procedimientos de extradición pasiva y euroorden. </a:t>
            </a:r>
          </a:p>
        </p:txBody>
      </p:sp>
    </p:spTree>
    <p:extLst>
      <p:ext uri="{BB962C8B-B14F-4D97-AF65-F5344CB8AC3E}">
        <p14:creationId xmlns:p14="http://schemas.microsoft.com/office/powerpoint/2010/main" val="4028219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09C75CF5-A30E-E969-A026-FB930C921C11}"/>
              </a:ext>
            </a:extLst>
          </p:cNvPr>
          <p:cNvGraphicFramePr/>
          <p:nvPr>
            <p:extLst>
              <p:ext uri="{D42A27DB-BD31-4B8C-83A1-F6EECF244321}">
                <p14:modId xmlns:p14="http://schemas.microsoft.com/office/powerpoint/2010/main" val="2950905697"/>
              </p:ext>
            </p:extLst>
          </p:nvPr>
        </p:nvGraphicFramePr>
        <p:xfrm>
          <a:off x="349638" y="843558"/>
          <a:ext cx="3672408" cy="830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678663D8-79F2-AD57-E332-F95894254CF4}"/>
              </a:ext>
            </a:extLst>
          </p:cNvPr>
          <p:cNvSpPr/>
          <p:nvPr/>
        </p:nvSpPr>
        <p:spPr>
          <a:xfrm>
            <a:off x="2339752" y="1985081"/>
            <a:ext cx="6192688" cy="2664296"/>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D. Adicional 5ª.9 LOPJ “en el recurso de apelación si no designa procurador, el abogado tendrá también la habilitación legal para la representación de su defendido”; </a:t>
            </a:r>
          </a:p>
          <a:p>
            <a:pPr algn="ctr"/>
            <a:r>
              <a:rPr lang="es-ES" dirty="0"/>
              <a:t>La habilitación legal es solo para la apelación no a otra clase de actuaciones.</a:t>
            </a:r>
          </a:p>
          <a:p>
            <a:pPr algn="ctr"/>
            <a:r>
              <a:rPr lang="es-ES" dirty="0"/>
              <a:t>La queja inicial, el recurso de reforma y el de queja o las firma el justiciable o un procurador (AP Madrid Sec. V, Auto 5242/2017, de 27 de noviembre )</a:t>
            </a:r>
          </a:p>
        </p:txBody>
      </p:sp>
    </p:spTree>
    <p:extLst>
      <p:ext uri="{BB962C8B-B14F-4D97-AF65-F5344CB8AC3E}">
        <p14:creationId xmlns:p14="http://schemas.microsoft.com/office/powerpoint/2010/main" val="1186735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09C75CF5-A30E-E969-A026-FB930C921C11}"/>
              </a:ext>
            </a:extLst>
          </p:cNvPr>
          <p:cNvGraphicFramePr/>
          <p:nvPr>
            <p:extLst>
              <p:ext uri="{D42A27DB-BD31-4B8C-83A1-F6EECF244321}">
                <p14:modId xmlns:p14="http://schemas.microsoft.com/office/powerpoint/2010/main" val="2661442077"/>
              </p:ext>
            </p:extLst>
          </p:nvPr>
        </p:nvGraphicFramePr>
        <p:xfrm>
          <a:off x="349638" y="843558"/>
          <a:ext cx="3672408" cy="830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678663D8-79F2-AD57-E332-F95894254CF4}"/>
              </a:ext>
            </a:extLst>
          </p:cNvPr>
          <p:cNvSpPr/>
          <p:nvPr/>
        </p:nvSpPr>
        <p:spPr>
          <a:xfrm>
            <a:off x="2771800" y="1995686"/>
            <a:ext cx="5184576" cy="2664296"/>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D. Adicional 5ª POPJ: 9. R</a:t>
            </a:r>
          </a:p>
          <a:p>
            <a:pPr algn="ctr"/>
            <a:r>
              <a:rPr lang="es-ES" dirty="0"/>
              <a:t>Recurso de apelación: preceptiva intervención de letrado con habilitación para la representación si no designa procurador </a:t>
            </a:r>
          </a:p>
          <a:p>
            <a:pPr algn="ctr"/>
            <a:endParaRPr lang="es-ES" dirty="0"/>
          </a:p>
          <a:p>
            <a:pPr algn="ctr"/>
            <a:r>
              <a:rPr lang="es-ES" dirty="0">
                <a:solidFill>
                  <a:schemeClr val="tx1"/>
                </a:solidFill>
                <a:highlight>
                  <a:srgbClr val="FFFF00"/>
                </a:highlight>
              </a:rPr>
              <a:t>“En todo caso, debe quedar garantizado siempre el derecho a la defensa de los internos en sus reclamaciones judiciales.”</a:t>
            </a:r>
          </a:p>
          <a:p>
            <a:pPr algn="ctr"/>
            <a:endParaRPr lang="es-ES" dirty="0"/>
          </a:p>
        </p:txBody>
      </p:sp>
    </p:spTree>
    <p:extLst>
      <p:ext uri="{BB962C8B-B14F-4D97-AF65-F5344CB8AC3E}">
        <p14:creationId xmlns:p14="http://schemas.microsoft.com/office/powerpoint/2010/main" val="967912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09C75CF5-A30E-E969-A026-FB930C921C11}"/>
              </a:ext>
            </a:extLst>
          </p:cNvPr>
          <p:cNvGraphicFramePr/>
          <p:nvPr/>
        </p:nvGraphicFramePr>
        <p:xfrm>
          <a:off x="349638" y="843558"/>
          <a:ext cx="3672408" cy="830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678663D8-79F2-AD57-E332-F95894254CF4}"/>
              </a:ext>
            </a:extLst>
          </p:cNvPr>
          <p:cNvSpPr/>
          <p:nvPr/>
        </p:nvSpPr>
        <p:spPr>
          <a:xfrm>
            <a:off x="408592" y="1851670"/>
            <a:ext cx="8339872" cy="2952328"/>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Art. 6.3 LJG: El derecho a la asistencia jurídica gratuita comprende las siguientes prestaciones:3. Defensa y representación gratuitas por abogado y procurador en el procedimiento judicial, cuando la intervención de estos profesionales sea legalmente preceptiva </a:t>
            </a:r>
            <a:r>
              <a:rPr lang="es-ES" dirty="0">
                <a:solidFill>
                  <a:schemeClr val="tx1"/>
                </a:solidFill>
                <a:highlight>
                  <a:srgbClr val="FFFF00"/>
                </a:highlight>
              </a:rPr>
              <a:t>o cuando, no siéndolo</a:t>
            </a:r>
            <a:r>
              <a:rPr lang="es-ES" dirty="0"/>
              <a:t>, se dé alguna de las siguientes circunstancias:</a:t>
            </a:r>
          </a:p>
          <a:p>
            <a:pPr algn="ctr"/>
            <a:r>
              <a:rPr lang="es-ES" dirty="0">
                <a:solidFill>
                  <a:schemeClr val="tx1"/>
                </a:solidFill>
                <a:highlight>
                  <a:srgbClr val="FFFF00"/>
                </a:highlight>
              </a:rPr>
              <a:t>a) su intervención sea expresamente requerida por el juzgado o tribunal mediante auto motivado para garantizar la igualdad de las partes en el proceso</a:t>
            </a:r>
            <a:r>
              <a:rPr lang="es-ES" dirty="0"/>
              <a:t>.</a:t>
            </a:r>
          </a:p>
          <a:p>
            <a:pPr algn="ctr"/>
            <a:endParaRPr lang="es-ES" dirty="0"/>
          </a:p>
        </p:txBody>
      </p:sp>
    </p:spTree>
    <p:extLst>
      <p:ext uri="{BB962C8B-B14F-4D97-AF65-F5344CB8AC3E}">
        <p14:creationId xmlns:p14="http://schemas.microsoft.com/office/powerpoint/2010/main" val="3972875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E2117F8A-EBE5-9E7F-7927-34A0AD60731F}"/>
              </a:ext>
            </a:extLst>
          </p:cNvPr>
          <p:cNvGraphicFramePr/>
          <p:nvPr>
            <p:extLst>
              <p:ext uri="{D42A27DB-BD31-4B8C-83A1-F6EECF244321}">
                <p14:modId xmlns:p14="http://schemas.microsoft.com/office/powerpoint/2010/main" val="1732578141"/>
              </p:ext>
            </p:extLst>
          </p:nvPr>
        </p:nvGraphicFramePr>
        <p:xfrm>
          <a:off x="251520" y="1218406"/>
          <a:ext cx="2736304" cy="461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a:extLst>
              <a:ext uri="{FF2B5EF4-FFF2-40B4-BE49-F238E27FC236}">
                <a16:creationId xmlns:a16="http://schemas.microsoft.com/office/drawing/2014/main" id="{A2493A5E-776C-CB38-C4D1-CC35B645862C}"/>
              </a:ext>
            </a:extLst>
          </p:cNvPr>
          <p:cNvSpPr/>
          <p:nvPr/>
        </p:nvSpPr>
        <p:spPr>
          <a:xfrm>
            <a:off x="395536" y="2067694"/>
            <a:ext cx="8352928" cy="252028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r>
              <a:rPr lang="es-ES" dirty="0">
                <a:solidFill>
                  <a:schemeClr val="tx1"/>
                </a:solidFill>
                <a:highlight>
                  <a:srgbClr val="FFFF00"/>
                </a:highlight>
              </a:rPr>
              <a:t>* CONTROL DE LA LEGALIDAD</a:t>
            </a:r>
          </a:p>
          <a:p>
            <a:pPr marL="285750" indent="-285750" algn="ctr">
              <a:buFont typeface="Arial" panose="020B0604020202020204" pitchFamily="34" charset="0"/>
              <a:buChar char="•"/>
            </a:pPr>
            <a:endParaRPr lang="es-ES" dirty="0">
              <a:solidFill>
                <a:schemeClr val="tx1"/>
              </a:solidFill>
              <a:highlight>
                <a:srgbClr val="FFFF00"/>
              </a:highlight>
            </a:endParaRPr>
          </a:p>
          <a:p>
            <a:pPr algn="ctr"/>
            <a:r>
              <a:rPr lang="es-ES" dirty="0">
                <a:solidFill>
                  <a:schemeClr val="tx1"/>
                </a:solidFill>
                <a:highlight>
                  <a:srgbClr val="FFFF00"/>
                </a:highlight>
              </a:rPr>
              <a:t>* Art. 107 RP  “Notificación al Ministerio Fiscal.</a:t>
            </a:r>
          </a:p>
          <a:p>
            <a:pPr algn="ctr"/>
            <a:r>
              <a:rPr lang="es-ES" dirty="0"/>
              <a:t>Todas las resoluciones de clasificación o progresión a tercer grado adoptadas por el Centro Directivo o por acuerdo unánime de la Junta de Tratamiento según lo previsto en el artículo 103.7, se notificarán, junto con el informe de la Junta de Tratamiento, al Ministerio Fiscal dentro de los tres días hábiles siguientes a la fecha de su adopción.”</a:t>
            </a:r>
          </a:p>
        </p:txBody>
      </p:sp>
    </p:spTree>
    <p:extLst>
      <p:ext uri="{BB962C8B-B14F-4D97-AF65-F5344CB8AC3E}">
        <p14:creationId xmlns:p14="http://schemas.microsoft.com/office/powerpoint/2010/main" val="2118156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7ABB7003-3211-7E25-5980-E6E15961252E}"/>
              </a:ext>
            </a:extLst>
          </p:cNvPr>
          <p:cNvGraphicFramePr/>
          <p:nvPr>
            <p:extLst>
              <p:ext uri="{D42A27DB-BD31-4B8C-83A1-F6EECF244321}">
                <p14:modId xmlns:p14="http://schemas.microsoft.com/office/powerpoint/2010/main" val="4093954170"/>
              </p:ext>
            </p:extLst>
          </p:nvPr>
        </p:nvGraphicFramePr>
        <p:xfrm>
          <a:off x="438465" y="771550"/>
          <a:ext cx="8267069"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E2117F8A-EBE5-9E7F-7927-34A0AD60731F}"/>
              </a:ext>
            </a:extLst>
          </p:cNvPr>
          <p:cNvGraphicFramePr/>
          <p:nvPr>
            <p:extLst>
              <p:ext uri="{D42A27DB-BD31-4B8C-83A1-F6EECF244321}">
                <p14:modId xmlns:p14="http://schemas.microsoft.com/office/powerpoint/2010/main" val="365144377"/>
              </p:ext>
            </p:extLst>
          </p:nvPr>
        </p:nvGraphicFramePr>
        <p:xfrm>
          <a:off x="251520" y="1260797"/>
          <a:ext cx="2736304" cy="461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a:extLst>
              <a:ext uri="{FF2B5EF4-FFF2-40B4-BE49-F238E27FC236}">
                <a16:creationId xmlns:a16="http://schemas.microsoft.com/office/drawing/2014/main" id="{A2493A5E-776C-CB38-C4D1-CC35B645862C}"/>
              </a:ext>
            </a:extLst>
          </p:cNvPr>
          <p:cNvSpPr/>
          <p:nvPr/>
        </p:nvSpPr>
        <p:spPr>
          <a:xfrm>
            <a:off x="611560" y="2139702"/>
            <a:ext cx="7560840" cy="2232248"/>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solidFill>
                  <a:schemeClr val="tx1"/>
                </a:solidFill>
                <a:highlight>
                  <a:srgbClr val="FFFF00"/>
                </a:highlight>
              </a:rPr>
              <a:t>¿Y las clasificaciones o regresiones a 1º, el paso de una modalidad de régimen cerrado a otra más restrictiva, o las daciones de cuentas sobre empleo de medios coercitivos –en especial la aplicación de sujeciones mecánicas-, o sobre cacheos con desnudo integral, …y en general medidas extramente limitativas de derechos?</a:t>
            </a:r>
          </a:p>
        </p:txBody>
      </p:sp>
    </p:spTree>
    <p:extLst>
      <p:ext uri="{BB962C8B-B14F-4D97-AF65-F5344CB8AC3E}">
        <p14:creationId xmlns:p14="http://schemas.microsoft.com/office/powerpoint/2010/main" val="665028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429DE8-CC4F-D02D-B061-885553D119DF}"/>
              </a:ext>
            </a:extLst>
          </p:cNvPr>
          <p:cNvSpPr>
            <a:spLocks noGrp="1"/>
          </p:cNvSpPr>
          <p:nvPr>
            <p:ph type="title"/>
          </p:nvPr>
        </p:nvSpPr>
        <p:spPr>
          <a:xfrm>
            <a:off x="251520" y="1063228"/>
            <a:ext cx="4176464" cy="572417"/>
          </a:xfrm>
          <a:solidFill>
            <a:schemeClr val="accent1"/>
          </a:solidFill>
        </p:spPr>
        <p:txBody>
          <a:bodyPr/>
          <a:lstStyle/>
          <a:p>
            <a:r>
              <a:rPr lang="es-ES" sz="1600" b="1" dirty="0">
                <a:solidFill>
                  <a:schemeClr val="bg1"/>
                </a:solidFill>
              </a:rPr>
              <a:t>HABILIDAD DEL MES DE AGOSTO E INSOSTENIBILIDAD</a:t>
            </a:r>
          </a:p>
        </p:txBody>
      </p:sp>
      <p:sp>
        <p:nvSpPr>
          <p:cNvPr id="3" name="Rectángulo 2">
            <a:extLst>
              <a:ext uri="{FF2B5EF4-FFF2-40B4-BE49-F238E27FC236}">
                <a16:creationId xmlns:a16="http://schemas.microsoft.com/office/drawing/2014/main" id="{94CD1045-233D-F7BB-4286-BF428D0F5AB0}"/>
              </a:ext>
            </a:extLst>
          </p:cNvPr>
          <p:cNvSpPr/>
          <p:nvPr/>
        </p:nvSpPr>
        <p:spPr>
          <a:xfrm>
            <a:off x="683568" y="1851670"/>
            <a:ext cx="7776864" cy="3168353"/>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a:p>
            <a:pPr algn="ctr"/>
            <a:r>
              <a:rPr lang="es-ES" dirty="0">
                <a:solidFill>
                  <a:schemeClr val="tx1"/>
                </a:solidFill>
                <a:highlight>
                  <a:srgbClr val="FFFF00"/>
                </a:highlight>
              </a:rPr>
              <a:t>Habilidad mes de agosto</a:t>
            </a:r>
          </a:p>
          <a:p>
            <a:pPr algn="ctr"/>
            <a:r>
              <a:rPr lang="es-ES" dirty="0"/>
              <a:t>Quejas</a:t>
            </a:r>
          </a:p>
          <a:p>
            <a:pPr algn="ctr"/>
            <a:r>
              <a:rPr lang="es-ES" dirty="0"/>
              <a:t>Recursos ante el JVP</a:t>
            </a:r>
          </a:p>
          <a:p>
            <a:pPr algn="ctr"/>
            <a:r>
              <a:rPr lang="es-ES" dirty="0"/>
              <a:t>Arts. 182 y ss. LOPJ</a:t>
            </a:r>
          </a:p>
          <a:p>
            <a:pPr algn="ctr"/>
            <a:endParaRPr lang="es-ES" dirty="0"/>
          </a:p>
          <a:p>
            <a:pPr algn="ctr"/>
            <a:r>
              <a:rPr lang="es-ES" dirty="0">
                <a:solidFill>
                  <a:schemeClr val="tx1"/>
                </a:solidFill>
                <a:highlight>
                  <a:srgbClr val="FFFF00"/>
                </a:highlight>
              </a:rPr>
              <a:t>Insostenibilidad</a:t>
            </a:r>
          </a:p>
          <a:p>
            <a:pPr algn="ctr"/>
            <a:r>
              <a:rPr lang="es-ES" dirty="0"/>
              <a:t>Art. 35 LAJG: En el orden penal y respecto de los condenados no cabrá formular insostenibilidad de la pretensión</a:t>
            </a:r>
          </a:p>
          <a:p>
            <a:pPr algn="ctr"/>
            <a:r>
              <a:rPr lang="es-ES" dirty="0"/>
              <a:t>Norma 7.3 TO ICAM: En materia penitenciaria sí se podrá alegar la insostenibilidad cuando el justiciable, de manera clara y patente, no reúna los requisitos legales para acceder a la figura penitenciaria pretendida. </a:t>
            </a:r>
          </a:p>
          <a:p>
            <a:pPr algn="ctr"/>
            <a:endParaRPr lang="es-ES" dirty="0"/>
          </a:p>
        </p:txBody>
      </p:sp>
    </p:spTree>
    <p:extLst>
      <p:ext uri="{BB962C8B-B14F-4D97-AF65-F5344CB8AC3E}">
        <p14:creationId xmlns:p14="http://schemas.microsoft.com/office/powerpoint/2010/main" val="1390355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4B2E39F5-5D4F-890F-2567-5E84A0E8F1E7}"/>
              </a:ext>
            </a:extLst>
          </p:cNvPr>
          <p:cNvGraphicFramePr/>
          <p:nvPr>
            <p:extLst>
              <p:ext uri="{D42A27DB-BD31-4B8C-83A1-F6EECF244321}">
                <p14:modId xmlns:p14="http://schemas.microsoft.com/office/powerpoint/2010/main" val="126123137"/>
              </p:ext>
            </p:extLst>
          </p:nvPr>
        </p:nvGraphicFramePr>
        <p:xfrm>
          <a:off x="755576" y="1094429"/>
          <a:ext cx="5832648" cy="830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a:extLst>
              <a:ext uri="{FF2B5EF4-FFF2-40B4-BE49-F238E27FC236}">
                <a16:creationId xmlns:a16="http://schemas.microsoft.com/office/drawing/2014/main" id="{5D11092B-BE46-DE31-7A73-9A897B2046A5}"/>
              </a:ext>
            </a:extLst>
          </p:cNvPr>
          <p:cNvSpPr/>
          <p:nvPr/>
        </p:nvSpPr>
        <p:spPr>
          <a:xfrm>
            <a:off x="1979712" y="1995686"/>
            <a:ext cx="5616624" cy="2664296"/>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solidFill>
                  <a:schemeClr val="bg1"/>
                </a:solidFill>
              </a:rPr>
              <a:t>LOGP: ARTÍCULO 52 LOGP / ART. 76 / ART. 78.1 LOGP / DT 1ª LOGP</a:t>
            </a:r>
          </a:p>
          <a:p>
            <a:pPr algn="ctr"/>
            <a:r>
              <a:rPr lang="es-ES" dirty="0">
                <a:solidFill>
                  <a:schemeClr val="tx1"/>
                </a:solidFill>
                <a:highlight>
                  <a:srgbClr val="FFFF00"/>
                </a:highlight>
              </a:rPr>
              <a:t>PREVENCIONES DE LA PRESIDENCIA DEL TS DE 8-10-1981</a:t>
            </a:r>
            <a:r>
              <a:rPr lang="es-ES" dirty="0">
                <a:solidFill>
                  <a:schemeClr val="bg1"/>
                </a:solidFill>
              </a:rPr>
              <a:t> AL AMPARO DEL ART. 4 DE LA ENTONCES LPOPJ</a:t>
            </a:r>
          </a:p>
          <a:p>
            <a:pPr algn="ctr"/>
            <a:r>
              <a:rPr lang="es-ES" dirty="0">
                <a:solidFill>
                  <a:schemeClr val="bg1"/>
                </a:solidFill>
              </a:rPr>
              <a:t>DT 5ª RP 1981</a:t>
            </a:r>
          </a:p>
          <a:p>
            <a:pPr algn="ctr"/>
            <a:r>
              <a:rPr lang="es-ES" dirty="0">
                <a:solidFill>
                  <a:schemeClr val="bg1"/>
                </a:solidFill>
              </a:rPr>
              <a:t>REUNION DE LOS JVP (1981-2022)</a:t>
            </a:r>
          </a:p>
          <a:p>
            <a:pPr algn="ctr"/>
            <a:r>
              <a:rPr lang="es-ES" dirty="0">
                <a:solidFill>
                  <a:schemeClr val="bg1"/>
                </a:solidFill>
              </a:rPr>
              <a:t>DA 5ª LOPJ</a:t>
            </a:r>
          </a:p>
        </p:txBody>
      </p:sp>
    </p:spTree>
    <p:extLst>
      <p:ext uri="{BB962C8B-B14F-4D97-AF65-F5344CB8AC3E}">
        <p14:creationId xmlns:p14="http://schemas.microsoft.com/office/powerpoint/2010/main" val="1365312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4B2E39F5-5D4F-890F-2567-5E84A0E8F1E7}"/>
              </a:ext>
            </a:extLst>
          </p:cNvPr>
          <p:cNvGraphicFramePr/>
          <p:nvPr>
            <p:extLst>
              <p:ext uri="{D42A27DB-BD31-4B8C-83A1-F6EECF244321}">
                <p14:modId xmlns:p14="http://schemas.microsoft.com/office/powerpoint/2010/main" val="3832885626"/>
              </p:ext>
            </p:extLst>
          </p:nvPr>
        </p:nvGraphicFramePr>
        <p:xfrm>
          <a:off x="755576" y="1094429"/>
          <a:ext cx="5832648" cy="613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a:extLst>
              <a:ext uri="{FF2B5EF4-FFF2-40B4-BE49-F238E27FC236}">
                <a16:creationId xmlns:a16="http://schemas.microsoft.com/office/drawing/2014/main" id="{5D11092B-BE46-DE31-7A73-9A897B2046A5}"/>
              </a:ext>
            </a:extLst>
          </p:cNvPr>
          <p:cNvSpPr/>
          <p:nvPr/>
        </p:nvSpPr>
        <p:spPr>
          <a:xfrm>
            <a:off x="269756" y="1995686"/>
            <a:ext cx="8406699" cy="2664296"/>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solidFill>
                  <a:schemeClr val="bg1"/>
                </a:solidFill>
              </a:rPr>
              <a:t>PREVENCIONES DE LA PRESIDENCIA DEL TS DE 8-10-1981, AL AMPARO DEL ART. 4 DE LA ENTONCES LPOPJ</a:t>
            </a:r>
          </a:p>
          <a:p>
            <a:pPr algn="ctr"/>
            <a:r>
              <a:rPr lang="es-ES" dirty="0">
                <a:solidFill>
                  <a:schemeClr val="bg1"/>
                </a:solidFill>
              </a:rPr>
              <a:t>“que, pese a la ausencia de normas y libertad de trámites, la actuación de los Jueces encargados de la Vigilancia Penitenciaria es netamente procesal, ha de caracterizarse por la </a:t>
            </a:r>
            <a:r>
              <a:rPr lang="es-ES" dirty="0">
                <a:solidFill>
                  <a:schemeClr val="tx1"/>
                </a:solidFill>
                <a:highlight>
                  <a:srgbClr val="FFFF00"/>
                </a:highlight>
              </a:rPr>
              <a:t>sumariedad</a:t>
            </a:r>
            <a:r>
              <a:rPr lang="es-ES" dirty="0">
                <a:solidFill>
                  <a:schemeClr val="bg1"/>
                </a:solidFill>
              </a:rPr>
              <a:t>, por la </a:t>
            </a:r>
            <a:r>
              <a:rPr lang="es-ES" dirty="0">
                <a:solidFill>
                  <a:schemeClr val="tx1"/>
                </a:solidFill>
                <a:highlight>
                  <a:srgbClr val="FFFF00"/>
                </a:highlight>
              </a:rPr>
              <a:t>proporcionalidad</a:t>
            </a:r>
            <a:r>
              <a:rPr lang="es-ES" dirty="0">
                <a:solidFill>
                  <a:schemeClr val="bg1"/>
                </a:solidFill>
              </a:rPr>
              <a:t>, y por el </a:t>
            </a:r>
            <a:r>
              <a:rPr lang="es-ES" dirty="0">
                <a:solidFill>
                  <a:schemeClr val="tx1"/>
                </a:solidFill>
                <a:highlight>
                  <a:srgbClr val="FFFF00"/>
                </a:highlight>
              </a:rPr>
              <a:t>respeto a las garantías inherentes a toda actividad jurisdiccional</a:t>
            </a:r>
            <a:r>
              <a:rPr lang="es-ES" dirty="0">
                <a:solidFill>
                  <a:schemeClr val="tx1"/>
                </a:solidFill>
              </a:rPr>
              <a:t>, y que, </a:t>
            </a:r>
            <a:r>
              <a:rPr lang="es-ES" dirty="0">
                <a:solidFill>
                  <a:schemeClr val="tx1"/>
                </a:solidFill>
                <a:highlight>
                  <a:srgbClr val="FFFF00"/>
                </a:highlight>
              </a:rPr>
              <a:t>con carácter general, aquellas medidas que por su naturaleza hayan de ser instadas por el recluso no requieren abogado ni procurador</a:t>
            </a:r>
            <a:r>
              <a:rPr lang="es-ES" dirty="0">
                <a:solidFill>
                  <a:schemeClr val="tx1"/>
                </a:solidFill>
              </a:rPr>
              <a:t>.”</a:t>
            </a:r>
          </a:p>
        </p:txBody>
      </p:sp>
    </p:spTree>
    <p:extLst>
      <p:ext uri="{BB962C8B-B14F-4D97-AF65-F5344CB8AC3E}">
        <p14:creationId xmlns:p14="http://schemas.microsoft.com/office/powerpoint/2010/main" val="1655401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7A09572E-4341-956A-173B-441B6F336142}"/>
              </a:ext>
            </a:extLst>
          </p:cNvPr>
          <p:cNvGraphicFramePr/>
          <p:nvPr>
            <p:extLst>
              <p:ext uri="{D42A27DB-BD31-4B8C-83A1-F6EECF244321}">
                <p14:modId xmlns:p14="http://schemas.microsoft.com/office/powerpoint/2010/main" val="2535560637"/>
              </p:ext>
            </p:extLst>
          </p:nvPr>
        </p:nvGraphicFramePr>
        <p:xfrm>
          <a:off x="323528" y="915566"/>
          <a:ext cx="3744416" cy="576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a:extLst>
              <a:ext uri="{FF2B5EF4-FFF2-40B4-BE49-F238E27FC236}">
                <a16:creationId xmlns:a16="http://schemas.microsoft.com/office/drawing/2014/main" id="{17008E7D-2764-7C99-E0E8-2E60BF19DFB7}"/>
              </a:ext>
            </a:extLst>
          </p:cNvPr>
          <p:cNvSpPr/>
          <p:nvPr/>
        </p:nvSpPr>
        <p:spPr>
          <a:xfrm>
            <a:off x="1475656" y="1779663"/>
            <a:ext cx="6408712" cy="2808312"/>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Art. 154 RP – Queja denegación permisos. No hace referencia a plazo alguno</a:t>
            </a:r>
          </a:p>
          <a:p>
            <a:pPr algn="ctr"/>
            <a:r>
              <a:rPr lang="es-ES" dirty="0"/>
              <a:t>Art. 103.5, 106.5 y 105.2 RP – Clasificación Inicial y Revisión Clasificación: Recurso sin hacer referencia nombre y plazo.</a:t>
            </a:r>
          </a:p>
          <a:p>
            <a:pPr algn="ctr"/>
            <a:r>
              <a:rPr lang="es-ES" dirty="0"/>
              <a:t>Art. 248 b RP. Recurso sin nombre. Plazo 5 días</a:t>
            </a:r>
          </a:p>
          <a:p>
            <a:pPr algn="ctr"/>
            <a:r>
              <a:rPr lang="es-ES" dirty="0"/>
              <a:t>Resoluciones que llevan consigo “Dación de cuentas al JVP” ¿¿??</a:t>
            </a:r>
          </a:p>
          <a:p>
            <a:pPr algn="ctr"/>
            <a:r>
              <a:rPr lang="es-ES" dirty="0">
                <a:solidFill>
                  <a:schemeClr val="tx1"/>
                </a:solidFill>
                <a:highlight>
                  <a:srgbClr val="FFFF00"/>
                </a:highlight>
              </a:rPr>
              <a:t>NO CONCRETA DE QUE RECURSO SE TRATA NI DETERMINA EL PLAZO</a:t>
            </a:r>
          </a:p>
        </p:txBody>
      </p:sp>
    </p:spTree>
    <p:extLst>
      <p:ext uri="{BB962C8B-B14F-4D97-AF65-F5344CB8AC3E}">
        <p14:creationId xmlns:p14="http://schemas.microsoft.com/office/powerpoint/2010/main" val="937648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7A09572E-4341-956A-173B-441B6F336142}"/>
              </a:ext>
            </a:extLst>
          </p:cNvPr>
          <p:cNvGraphicFramePr/>
          <p:nvPr>
            <p:extLst>
              <p:ext uri="{D42A27DB-BD31-4B8C-83A1-F6EECF244321}">
                <p14:modId xmlns:p14="http://schemas.microsoft.com/office/powerpoint/2010/main" val="4127801454"/>
              </p:ext>
            </p:extLst>
          </p:nvPr>
        </p:nvGraphicFramePr>
        <p:xfrm>
          <a:off x="467544" y="2211710"/>
          <a:ext cx="2592288" cy="93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a:extLst>
              <a:ext uri="{FF2B5EF4-FFF2-40B4-BE49-F238E27FC236}">
                <a16:creationId xmlns:a16="http://schemas.microsoft.com/office/drawing/2014/main" id="{17008E7D-2764-7C99-E0E8-2E60BF19DFB7}"/>
              </a:ext>
            </a:extLst>
          </p:cNvPr>
          <p:cNvSpPr/>
          <p:nvPr/>
        </p:nvSpPr>
        <p:spPr>
          <a:xfrm>
            <a:off x="3319781" y="1131590"/>
            <a:ext cx="5611490" cy="3312368"/>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solidFill>
                  <a:schemeClr val="tx1"/>
                </a:solidFill>
                <a:highlight>
                  <a:srgbClr val="FFFF00"/>
                </a:highlight>
              </a:rPr>
              <a:t>Acuerdo 153.- Refundición de Criterios JVP Versión 2010</a:t>
            </a:r>
            <a:r>
              <a:rPr lang="es-ES" dirty="0"/>
              <a:t>: </a:t>
            </a:r>
            <a:r>
              <a:rPr lang="es-ES" dirty="0">
                <a:solidFill>
                  <a:schemeClr val="tx1"/>
                </a:solidFill>
                <a:highlight>
                  <a:srgbClr val="FFFF00"/>
                </a:highlight>
              </a:rPr>
              <a:t>Plazo para impugnar un acto administrativo</a:t>
            </a:r>
            <a:r>
              <a:rPr lang="es-ES" dirty="0"/>
              <a:t>. </a:t>
            </a:r>
          </a:p>
          <a:p>
            <a:pPr algn="ctr"/>
            <a:r>
              <a:rPr lang="es-ES" dirty="0"/>
              <a:t>El plazo para impugnar ante el Juzgado de Vigilancia Penitenciaria cualquier acto o resolución de la Administración penitenciaria, </a:t>
            </a:r>
            <a:r>
              <a:rPr lang="es-ES" dirty="0">
                <a:solidFill>
                  <a:schemeClr val="tx1"/>
                </a:solidFill>
                <a:highlight>
                  <a:srgbClr val="FFFF00"/>
                </a:highlight>
              </a:rPr>
              <a:t>será de un mes</a:t>
            </a:r>
            <a:r>
              <a:rPr lang="es-ES" dirty="0"/>
              <a:t>, salvo que la Ley o el Reglamento establezcan cualquier plazo diferente. (Aprobado por mayoría). </a:t>
            </a:r>
          </a:p>
          <a:p>
            <a:pPr algn="ctr"/>
            <a:r>
              <a:rPr lang="es-ES" dirty="0">
                <a:solidFill>
                  <a:schemeClr val="tx1"/>
                </a:solidFill>
                <a:highlight>
                  <a:srgbClr val="FFFF00"/>
                </a:highlight>
              </a:rPr>
              <a:t>Autos 3048/08, 3493/08, 631/2007, Auto 3765/08, entre otros muchos: 2 meses – Art. 46.1 LJCA Ley 29/98 -</a:t>
            </a:r>
          </a:p>
          <a:p>
            <a:pPr algn="ctr"/>
            <a:r>
              <a:rPr lang="es-ES" dirty="0">
                <a:solidFill>
                  <a:schemeClr val="tx1"/>
                </a:solidFill>
                <a:highlight>
                  <a:srgbClr val="FFFF00"/>
                </a:highlight>
              </a:rPr>
              <a:t>Auto n.º 3493/08 de 10 de octubre, Sección V AP Madrid, si no se indica plazo en la resolución se puede ejercitar sus acciones en el momento que dedica recurrir.</a:t>
            </a:r>
          </a:p>
        </p:txBody>
      </p:sp>
    </p:spTree>
    <p:extLst>
      <p:ext uri="{BB962C8B-B14F-4D97-AF65-F5344CB8AC3E}">
        <p14:creationId xmlns:p14="http://schemas.microsoft.com/office/powerpoint/2010/main" val="4216453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7A09572E-4341-956A-173B-441B6F336142}"/>
              </a:ext>
            </a:extLst>
          </p:cNvPr>
          <p:cNvGraphicFramePr/>
          <p:nvPr>
            <p:extLst>
              <p:ext uri="{D42A27DB-BD31-4B8C-83A1-F6EECF244321}">
                <p14:modId xmlns:p14="http://schemas.microsoft.com/office/powerpoint/2010/main" val="935612527"/>
              </p:ext>
            </p:extLst>
          </p:nvPr>
        </p:nvGraphicFramePr>
        <p:xfrm>
          <a:off x="325108" y="2283718"/>
          <a:ext cx="2736304"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a:extLst>
              <a:ext uri="{FF2B5EF4-FFF2-40B4-BE49-F238E27FC236}">
                <a16:creationId xmlns:a16="http://schemas.microsoft.com/office/drawing/2014/main" id="{17008E7D-2764-7C99-E0E8-2E60BF19DFB7}"/>
              </a:ext>
            </a:extLst>
          </p:cNvPr>
          <p:cNvSpPr/>
          <p:nvPr/>
        </p:nvSpPr>
        <p:spPr>
          <a:xfrm>
            <a:off x="3278425" y="1419622"/>
            <a:ext cx="5611490" cy="3025529"/>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Acuerdo 128.6 Versión refundida 2022 – Propuesta ley procesal JVP-. </a:t>
            </a:r>
            <a:r>
              <a:rPr lang="es-ES" dirty="0">
                <a:solidFill>
                  <a:schemeClr val="tx1"/>
                </a:solidFill>
                <a:highlight>
                  <a:srgbClr val="FFFF00"/>
                </a:highlight>
              </a:rPr>
              <a:t>El plazo para impugnar </a:t>
            </a:r>
            <a:r>
              <a:rPr lang="es-ES" dirty="0"/>
              <a:t>ante el Juzgado de Vigilancia Penitenciaria </a:t>
            </a:r>
            <a:r>
              <a:rPr lang="es-ES" dirty="0">
                <a:solidFill>
                  <a:schemeClr val="tx1"/>
                </a:solidFill>
                <a:highlight>
                  <a:srgbClr val="FFFF00"/>
                </a:highlight>
              </a:rPr>
              <a:t>cualquier acto o resolución de la Administración penitenciaria será de cinco días</a:t>
            </a:r>
            <a:r>
              <a:rPr lang="es-ES" dirty="0"/>
              <a:t>, salvo que exista otro plazo legalmente establecido. </a:t>
            </a:r>
          </a:p>
          <a:p>
            <a:pPr algn="ctr"/>
            <a:r>
              <a:rPr lang="es-ES" dirty="0"/>
              <a:t> 132.- Plazo para impugnar un acto administrativo. (PROPUESTA)  </a:t>
            </a:r>
            <a:r>
              <a:rPr lang="es-ES" dirty="0">
                <a:solidFill>
                  <a:schemeClr val="tx1"/>
                </a:solidFill>
                <a:highlight>
                  <a:srgbClr val="FFFF00"/>
                </a:highlight>
              </a:rPr>
              <a:t>El plazo para impugnar</a:t>
            </a:r>
            <a:r>
              <a:rPr lang="es-ES" dirty="0"/>
              <a:t> ante el Juzgado de Vigilancia Penitenciaria </a:t>
            </a:r>
            <a:r>
              <a:rPr lang="es-ES" dirty="0">
                <a:solidFill>
                  <a:schemeClr val="tx1"/>
                </a:solidFill>
                <a:highlight>
                  <a:srgbClr val="FFFF00"/>
                </a:highlight>
              </a:rPr>
              <a:t>cualquier acto o resolución de la Administración penitenciaria</a:t>
            </a:r>
            <a:r>
              <a:rPr lang="es-ES" dirty="0"/>
              <a:t>, será de </a:t>
            </a:r>
            <a:r>
              <a:rPr lang="es-ES" dirty="0">
                <a:solidFill>
                  <a:schemeClr val="tx1"/>
                </a:solidFill>
                <a:highlight>
                  <a:srgbClr val="FFFF00"/>
                </a:highlight>
              </a:rPr>
              <a:t>cinco días</a:t>
            </a:r>
            <a:r>
              <a:rPr lang="es-ES" dirty="0"/>
              <a:t>, salvo que exista otro plazo legalmente establecido. (Aprobado por unanimidad) </a:t>
            </a:r>
          </a:p>
        </p:txBody>
      </p:sp>
    </p:spTree>
    <p:extLst>
      <p:ext uri="{BB962C8B-B14F-4D97-AF65-F5344CB8AC3E}">
        <p14:creationId xmlns:p14="http://schemas.microsoft.com/office/powerpoint/2010/main" val="1882874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EBF80596-6A43-4C3E-A303-8F233E29A4A9}"/>
              </a:ext>
            </a:extLst>
          </p:cNvPr>
          <p:cNvGraphicFramePr/>
          <p:nvPr>
            <p:extLst>
              <p:ext uri="{D42A27DB-BD31-4B8C-83A1-F6EECF244321}">
                <p14:modId xmlns:p14="http://schemas.microsoft.com/office/powerpoint/2010/main" val="3342618318"/>
              </p:ext>
            </p:extLst>
          </p:nvPr>
        </p:nvGraphicFramePr>
        <p:xfrm>
          <a:off x="251520" y="1048263"/>
          <a:ext cx="3672408" cy="461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27F3A105-F107-7F2C-AAF6-8DA630881E76}"/>
              </a:ext>
            </a:extLst>
          </p:cNvPr>
          <p:cNvSpPr/>
          <p:nvPr/>
        </p:nvSpPr>
        <p:spPr>
          <a:xfrm>
            <a:off x="2555776" y="1881287"/>
            <a:ext cx="5760640" cy="2304256"/>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a:p>
            <a:pPr algn="ctr"/>
            <a:endParaRPr lang="es-ES" sz="2400" dirty="0"/>
          </a:p>
          <a:p>
            <a:pPr algn="ctr"/>
            <a:r>
              <a:rPr lang="es-ES" sz="2400" dirty="0"/>
              <a:t>Art. 248 y 249 RP: </a:t>
            </a:r>
            <a:r>
              <a:rPr lang="es-ES" sz="2400" dirty="0">
                <a:solidFill>
                  <a:schemeClr val="tx1"/>
                </a:solidFill>
                <a:highlight>
                  <a:srgbClr val="FFFF00"/>
                </a:highlight>
              </a:rPr>
              <a:t>recurso ante el Juez de Vigilancia</a:t>
            </a:r>
            <a:r>
              <a:rPr lang="es-ES" sz="2400" dirty="0"/>
              <a:t>, verbalmente en el mismo acto de la notificación o por escrito dentro de los </a:t>
            </a:r>
            <a:r>
              <a:rPr lang="es-ES" sz="2400" dirty="0">
                <a:solidFill>
                  <a:schemeClr val="tx1"/>
                </a:solidFill>
                <a:highlight>
                  <a:srgbClr val="FFFF00"/>
                </a:highlight>
              </a:rPr>
              <a:t>cinco días</a:t>
            </a:r>
            <a:r>
              <a:rPr lang="es-ES" sz="2400" dirty="0"/>
              <a:t> hábiles siguientes a la misma</a:t>
            </a:r>
          </a:p>
          <a:p>
            <a:pPr algn="ctr"/>
            <a:endParaRPr lang="es-ES" dirty="0"/>
          </a:p>
          <a:p>
            <a:pPr algn="ctr"/>
            <a:endParaRPr lang="es-ES" dirty="0"/>
          </a:p>
        </p:txBody>
      </p:sp>
    </p:spTree>
    <p:extLst>
      <p:ext uri="{BB962C8B-B14F-4D97-AF65-F5344CB8AC3E}">
        <p14:creationId xmlns:p14="http://schemas.microsoft.com/office/powerpoint/2010/main" val="2707748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EBF80596-6A43-4C3E-A303-8F233E29A4A9}"/>
              </a:ext>
            </a:extLst>
          </p:cNvPr>
          <p:cNvGraphicFramePr/>
          <p:nvPr/>
        </p:nvGraphicFramePr>
        <p:xfrm>
          <a:off x="251520" y="1048263"/>
          <a:ext cx="3672408" cy="461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27F3A105-F107-7F2C-AAF6-8DA630881E76}"/>
              </a:ext>
            </a:extLst>
          </p:cNvPr>
          <p:cNvSpPr/>
          <p:nvPr/>
        </p:nvSpPr>
        <p:spPr>
          <a:xfrm>
            <a:off x="2987824" y="1779662"/>
            <a:ext cx="5760640" cy="2664296"/>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a:p>
            <a:pPr algn="ctr"/>
            <a:r>
              <a:rPr lang="es-ES" dirty="0"/>
              <a:t>Art 76 LOGP: corresponde especialmente al Juez de Vigilancia</a:t>
            </a:r>
            <a:r>
              <a:rPr lang="es-ES" dirty="0">
                <a:solidFill>
                  <a:schemeClr val="tx1"/>
                </a:solidFill>
                <a:highlight>
                  <a:srgbClr val="FFFF00"/>
                </a:highlight>
              </a:rPr>
              <a:t>: d) Aprobar las sanciones de aislamiento en celda de duración superior a catorce días.</a:t>
            </a:r>
          </a:p>
          <a:p>
            <a:pPr algn="ctr"/>
            <a:endParaRPr lang="es-ES" dirty="0"/>
          </a:p>
          <a:p>
            <a:pPr algn="ctr"/>
            <a:r>
              <a:rPr lang="es-ES" dirty="0">
                <a:solidFill>
                  <a:schemeClr val="tx1"/>
                </a:solidFill>
                <a:highlight>
                  <a:srgbClr val="FFFF00"/>
                </a:highlight>
              </a:rPr>
              <a:t>Solo contra las sanciones de + de 14 días de aislamiento cabe Apelación</a:t>
            </a:r>
          </a:p>
          <a:p>
            <a:pPr algn="ctr"/>
            <a:endParaRPr lang="es-ES" dirty="0"/>
          </a:p>
          <a:p>
            <a:pPr algn="ctr"/>
            <a:endParaRPr lang="es-ES" dirty="0"/>
          </a:p>
        </p:txBody>
      </p:sp>
    </p:spTree>
    <p:extLst>
      <p:ext uri="{BB962C8B-B14F-4D97-AF65-F5344CB8AC3E}">
        <p14:creationId xmlns:p14="http://schemas.microsoft.com/office/powerpoint/2010/main" val="108705130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638</TotalTime>
  <Words>1907</Words>
  <Application>Microsoft Office PowerPoint</Application>
  <PresentationFormat>Presentación en pantalla (16:9)</PresentationFormat>
  <Paragraphs>112</Paragraphs>
  <Slides>21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21</vt:i4>
      </vt:variant>
    </vt:vector>
  </HeadingPairs>
  <TitlesOfParts>
    <vt:vector size="24" baseType="lpstr">
      <vt:lpstr>Arial</vt:lpstr>
      <vt:lpstr>Calibri</vt:lpstr>
      <vt:lpstr>Tema de Office</vt:lpstr>
      <vt:lpstr>CUESTIONES PRACTICAS DE LA EJECUCION PENITENCIARIA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Competencias JVP</vt:lpstr>
      <vt:lpstr>Competencias JVP</vt:lpstr>
      <vt:lpstr>Presentación de PowerPoint</vt:lpstr>
      <vt:lpstr>Presentación de PowerPoint</vt:lpstr>
      <vt:lpstr>Presentación de PowerPoint</vt:lpstr>
      <vt:lpstr>Presentación de PowerPoint</vt:lpstr>
      <vt:lpstr>Presentación de PowerPoint</vt:lpstr>
      <vt:lpstr>HABILIDAD DEL MES DE AGOSTO E INSOSTENIBILIDAD</vt:lpstr>
    </vt:vector>
  </TitlesOfParts>
  <Company>dx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de la  Buena Práctica</dc:title>
  <dc:creator>dx</dc:creator>
  <cp:lastModifiedBy>CARLOS GARCÍA CASTAÑO</cp:lastModifiedBy>
  <cp:revision>42</cp:revision>
  <dcterms:created xsi:type="dcterms:W3CDTF">2021-07-07T07:43:49Z</dcterms:created>
  <dcterms:modified xsi:type="dcterms:W3CDTF">2022-11-15T22:59:19Z</dcterms:modified>
</cp:coreProperties>
</file>