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7" r:id="rId4"/>
    <p:sldId id="270" r:id="rId5"/>
    <p:sldId id="269" r:id="rId6"/>
    <p:sldId id="271" r:id="rId7"/>
    <p:sldId id="272" r:id="rId8"/>
    <p:sldId id="273" r:id="rId9"/>
    <p:sldId id="274" r:id="rId10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Objects="1" showGuides="1">
      <p:cViewPr varScale="1">
        <p:scale>
          <a:sx n="156" d="100"/>
          <a:sy n="156" d="100"/>
        </p:scale>
        <p:origin x="800" y="168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Responsabilidad patrimonial por prisión preventiva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3"/>
            <a:ext cx="3733800" cy="495300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Luis Medina </a:t>
            </a:r>
            <a:r>
              <a:rPr lang="es-ES_tradnl" sz="1800" b="1" dirty="0" err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Alcoz</a:t>
            </a:r>
            <a:endParaRPr lang="es-ES_tradnl" sz="18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Profesor Titular UCM</a:t>
            </a:r>
          </a:p>
          <a:p>
            <a:r>
              <a:rPr lang="es-ES_tradnl" sz="1400" b="1" i="1" dirty="0" err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_tradnl" sz="1400" b="1" i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1400" b="1" i="1" dirty="0" err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counsel</a:t>
            </a:r>
            <a:r>
              <a:rPr lang="es-ES_tradnl" sz="1400" b="1" i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1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lang="es-ES_tradnl" sz="1400" b="1" i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1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Baño León Abogados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ÍNDICE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067694"/>
            <a:ext cx="6248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Historia de un desencuentro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Razón de base del desencuentro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Demostración a través de casos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 hálito de esperanza</a:t>
            </a:r>
            <a:endParaRPr lang="es-ES_trad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1. Historia de un desencuentro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77068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645" indent="-900430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LOPJ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	Requisito de la inexistencia del hecho imputado (art. 294.1)</a:t>
            </a:r>
          </a:p>
          <a:p>
            <a:pPr marL="1350645" indent="-900430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	Interpretación amplia del requisito (SSTS de 27 de enero de 1989 y 24 de enero de 1990)</a:t>
            </a:r>
          </a:p>
          <a:p>
            <a:pPr marL="1350645" indent="-900430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TEDH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	Condenas a España por vulneración de la presunción de inocencia (casos Puig </a:t>
            </a:r>
            <a:r>
              <a:rPr lang="es-ES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Panella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c. España de 2006 y </a:t>
            </a:r>
            <a:r>
              <a:rPr lang="es-ES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Tendam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c. España de 2010)</a:t>
            </a:r>
          </a:p>
          <a:p>
            <a:pPr marL="1350645" indent="-901065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	Vuelta a la interpretación estricta (SSTS de 23 de noviembre de 2010)</a:t>
            </a:r>
          </a:p>
          <a:p>
            <a:pPr marL="1350645" indent="-900430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TC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	Desaparición del requisito (STC 85/2019, de 19 de junio)</a:t>
            </a:r>
          </a:p>
          <a:p>
            <a:pPr marL="1348740" indent="-904240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	Indemnizaciones (simbólicas) para todos (STS de 10 de octubre de 2019)</a:t>
            </a:r>
            <a:endParaRPr lang="es-ES_tradnl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2. Razón de base del desencuentro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252647"/>
            <a:ext cx="705874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art. 294.1 LOPJ no se ha examinado como: </a:t>
            </a:r>
          </a:p>
          <a:p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1184275" indent="-20002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Norma de responsabilidad civil</a:t>
            </a:r>
          </a:p>
          <a:p>
            <a:pPr marL="1184275" indent="-20002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Norma de desarrollo del derecho fundamental a la libertad personal</a:t>
            </a:r>
          </a:p>
          <a:p>
            <a:endParaRPr lang="es-ES_trad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8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3. Demostración a través de casos (1/4)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272392"/>
            <a:ext cx="756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Caso 1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El reclamante ha descontado sus días de prisión preventiva de la condena penal que se le ha impuesto en una causa distinta.</a:t>
            </a:r>
          </a:p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¿Por qué no se aplica la doctrina de la </a:t>
            </a:r>
            <a:r>
              <a:rPr lang="es-ES" sz="1600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compensatio</a:t>
            </a:r>
            <a:r>
              <a:rPr lang="es-ES" sz="16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lucri</a:t>
            </a:r>
            <a:r>
              <a:rPr lang="es-ES" sz="16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cum </a:t>
            </a:r>
            <a:r>
              <a:rPr lang="es-ES" sz="1600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damno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s-ES_trad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3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3. Demostración a través de casos (2/4)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272392"/>
            <a:ext cx="75628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Caso 2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El juez de instrucción ordenó la prisión preventiva porque el reclamante no compareció a las citaciones judiciales, intentó sustraerse a la acción de la justicia, alteró u ocultó pruebas, intimidó o agredió a víctimas o testigos…</a:t>
            </a:r>
          </a:p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indent="449580"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¿Por qué no se aplica la doctrina de la culpa de la víctima?</a:t>
            </a:r>
          </a:p>
          <a:p>
            <a:endParaRPr lang="es-ES_trad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3. Demostración a través de casos (3/4)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272392"/>
            <a:ext cx="756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Caso 3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El reclamante fue absuelto porque su inocencia quedó cumplidamente demostrada en el juicio (p. ej., quedó acreditado que actuó en legítima defensa).</a:t>
            </a:r>
          </a:p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indent="449580"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¿Por qué no se aplica la doctrina del sacrificio especial?</a:t>
            </a:r>
          </a:p>
          <a:p>
            <a:endParaRPr lang="es-ES_tradnl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3. Demostración a través de casos (4/4)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272392"/>
            <a:ext cx="73914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Caso 4</a:t>
            </a: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La probabilidad de que el reclamante cometiera los hechos es preponderante (&gt; 50), pero fue insuficiente para condenarle penalmente por imperativo de la presunción de inocencia.</a:t>
            </a:r>
          </a:p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¿Por qué no se aplica el régimen probatorio propio del Derecho de daños?</a:t>
            </a:r>
          </a:p>
          <a:p>
            <a:endParaRPr lang="es-ES_tradnl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4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4. Un hálito de esperanza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067694"/>
            <a:ext cx="713075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Anteproyecto de Ley de enjuiciamiento criminal de 2020:</a:t>
            </a:r>
          </a:p>
          <a:p>
            <a:pPr algn="just"/>
            <a:endParaRPr lang="es-ES_tradn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indemnización como juicio autónomo respecto del procedimiento penal</a:t>
            </a:r>
          </a:p>
          <a:p>
            <a:pPr marL="4953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Compensatio</a:t>
            </a:r>
            <a:r>
              <a:rPr lang="es-ES" sz="16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lucri</a:t>
            </a:r>
            <a:r>
              <a:rPr lang="es-ES" sz="16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cum </a:t>
            </a:r>
            <a:r>
              <a:rPr lang="es-ES" sz="1600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damno</a:t>
            </a:r>
            <a:endParaRPr lang="es-ES" sz="1600" i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Culpa de la víctima</a:t>
            </a:r>
          </a:p>
          <a:p>
            <a:pPr marL="4953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Sacrificio especial</a:t>
            </a:r>
          </a:p>
          <a:p>
            <a:pPr marL="4953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¿Estándar probatorio diferenciado?</a:t>
            </a:r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14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464</Words>
  <Application>Microsoft Macintosh PowerPoint</Application>
  <PresentationFormat>Presentación en pantalla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Tema de Office</vt:lpstr>
      <vt:lpstr>Responsabilidad patrimonial por prisión preventiva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LUIS MEDINA ALCOZ</cp:lastModifiedBy>
  <cp:revision>38</cp:revision>
  <dcterms:created xsi:type="dcterms:W3CDTF">2021-07-07T07:43:49Z</dcterms:created>
  <dcterms:modified xsi:type="dcterms:W3CDTF">2022-11-18T15:16:19Z</dcterms:modified>
</cp:coreProperties>
</file>