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8" r:id="rId4"/>
    <p:sldId id="266" r:id="rId5"/>
    <p:sldId id="267" r:id="rId6"/>
    <p:sldId id="269" r:id="rId7"/>
    <p:sldId id="270" r:id="rId8"/>
    <p:sldId id="271" r:id="rId9"/>
    <p:sldId id="272" r:id="rId10"/>
    <p:sldId id="273" r:id="rId11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45B7E9"/>
    <a:srgbClr val="1F244C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3" autoAdjust="0"/>
  </p:normalViewPr>
  <p:slideViewPr>
    <p:cSldViewPr snapToObjects="1" showGuides="1">
      <p:cViewPr varScale="1">
        <p:scale>
          <a:sx n="103" d="100"/>
          <a:sy n="103" d="100"/>
        </p:scale>
        <p:origin x="802" y="77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2560" y="1425751"/>
            <a:ext cx="4648200" cy="1102519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 experto en reestructuraciones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0600" y="2520803"/>
            <a:ext cx="3733800" cy="495300"/>
          </a:xfrm>
        </p:spPr>
        <p:txBody>
          <a:bodyPr>
            <a:noAutofit/>
          </a:bodyPr>
          <a:lstStyle/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Ignacio Fernández Larrea </a:t>
            </a:r>
          </a:p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Abogado. Doctor en Derecho</a:t>
            </a: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347614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El experto en la Ley 16/2022. Deberes y Responsabilidad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2764" y="1851670"/>
            <a:ext cx="813886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Deberes. Art. 680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Diligencia,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Específica: de ER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¿Cuál?</a:t>
            </a:r>
          </a:p>
          <a:p>
            <a:pPr marL="1260475" lvl="3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 relación con qué </a:t>
            </a:r>
            <a:r>
              <a:rPr lang="es-ES" sz="1400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 con quién</a:t>
            </a: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3275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independencia </a:t>
            </a:r>
          </a:p>
          <a:p>
            <a:pPr marL="1260475" lvl="3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 tanto “complicada” (sustitución art. 678 TRLC)</a:t>
            </a:r>
          </a:p>
          <a:p>
            <a:pPr marL="803275" lvl="2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3275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Imparcialidad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Responsabilidad. Art. 681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¿Frente a quién?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Solo parece importar que esté asegurado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8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347614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El experto en la Directiva (UE) 2019/1023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851670"/>
            <a:ext cx="813886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“</a:t>
            </a:r>
            <a:r>
              <a:rPr lang="es-ES_tradnl" sz="14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debtor</a:t>
            </a:r>
            <a:r>
              <a:rPr lang="es-ES_tradn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_tradnl" sz="14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possession</a:t>
            </a:r>
            <a:r>
              <a:rPr lang="es-ES_tradn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”: deudor no desapoderado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Reglamento (UE) 2015/848 de 20 de mayo de 2015: procedimiento de  insolvencia que no implique necesariamente el nombramiento de un administrador concursal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Excepción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Supuestos de nombramiento “forzoso” de un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administrador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(art. 5.3 y Considerandos)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Funciones 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“una o más”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s-ES" sz="14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Tomar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parcialmente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el control de los activos y negocios del deudor durante las negociaciones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Asistencia en la elaboración del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Supervisión de la actividad del deudor durante las negociaciones del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Decisiones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autónomas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sobre las ejecuciones (solicitar levantamiento, ampliación de plazo, interesar nuevas…)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PERSIGUE ARMONIZACIÓN “DURA” EN LAS FUNCIONES DEL EXPERTO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El experto en la Directiva (UE) 2019/1023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813886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Nombramiento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Por autoridad administrativa (</a:t>
            </a:r>
            <a:r>
              <a:rPr lang="es-ES" sz="14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RºMerc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) o judicial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 por deudor o acreedores, pero partiendo de lista “oficial”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¿Por lista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secuencial”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Permitido a los Estados miembros pero no deseable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Mayor preferencia por método selectivo “casuístico”</a:t>
            </a:r>
          </a:p>
          <a:p>
            <a:pPr marL="1657350" lvl="4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Tratar “casos complejos”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3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El experto en la Directiva (UE) 2019/1023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8138864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Requisitos subjetivos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Considerandos y art. 26 :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administradores </a:t>
            </a:r>
            <a:r>
              <a:rPr lang="es-ES" sz="1400" i="1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concursales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(¿</a:t>
            </a:r>
            <a:r>
              <a:rPr lang="es-ES" sz="1600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</a:t>
            </a:r>
            <a:r>
              <a:rPr lang="es-ES" sz="14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concursalidad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??)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Versión inglesa y alemana: no son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concursales</a:t>
            </a: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MARTÍNEZ SANZ: Ellos seguro que sí pero… ¿sólo ellos?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(considerando 88)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NIETO DELGADO: Son “otros”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administradores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AC para insolvencia y Experto para reestructuración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FORMACIÓN, </a:t>
            </a:r>
            <a:r>
              <a:rPr lang="es-ES" sz="1400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ESPECIALIZACIÓN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EXPERIENCIA,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Nombramiento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Por autoridad 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administrativa</a:t>
            </a:r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400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RºMerc</a:t>
            </a:r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) o judicial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0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El experto en la Ley 16/2022. Concepto y requisitos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813886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terminología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400" i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Experto </a:t>
            </a:r>
            <a:r>
              <a:rPr lang="es-ES_tradn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en reestructuración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¿Experto en algo nuevo?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400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LOS</a:t>
            </a:r>
            <a:r>
              <a:rPr lang="es-ES_tradn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“expertos” del TRLC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Arts. 194; 203; 224 ter; 273; 714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Requisitos subjetivos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Anteproyecto, Proyecto y Tramitación parlamentaria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“Foto </a:t>
            </a:r>
            <a:r>
              <a:rPr lang="es-ES" sz="14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finish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Art. 674 TRLC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 tú ¿de quién eres?</a:t>
            </a:r>
          </a:p>
          <a:p>
            <a:endParaRPr lang="es-ES" sz="14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5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347614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El experto en la Ley 16/2022. Nombramiento y selección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851670"/>
            <a:ext cx="813886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Concurrencia</a:t>
            </a:r>
          </a:p>
          <a:p>
            <a:pPr marL="720725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Supuestos de nombramiento obligatorio</a:t>
            </a:r>
          </a:p>
          <a:p>
            <a:pPr marL="720725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nombramiento facultativo del art. 673 TRLC</a:t>
            </a:r>
          </a:p>
          <a:p>
            <a:pPr marL="720725" lvl="2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2"/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Selección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720725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Por deudor y/o acreedores</a:t>
            </a:r>
          </a:p>
          <a:p>
            <a:pPr marL="1177925" lvl="3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Divergencia/preferencia</a:t>
            </a:r>
          </a:p>
          <a:p>
            <a:pPr marL="720725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¿Hay lista? NO</a:t>
            </a:r>
          </a:p>
          <a:p>
            <a:pPr marL="720725" lvl="2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Nombramiento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Por el Juez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 facultad decisoria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 no reúne “las condiciones establecidas en esta ley para el ejercicio de las funciones propias del cargo”…</a:t>
            </a:r>
          </a:p>
          <a:p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El experto en la Ley 16/2022. Nombramiento y selección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2764" y="1968684"/>
            <a:ext cx="813886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Impugnación. Art. 677 TRLC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Causas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Originarias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¿Sobrevenidas?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Tramitación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Legitimación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Activa: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amplísima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Pasiva: ¿exclusiva?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Cauce procedimental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Incidente concursal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Efectos de la sentencia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¿Recursos?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3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El experto en la Ley 16/2022. Sustitución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2764" y="1968684"/>
            <a:ext cx="813886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Sustitución. Art. 678 TRLC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“Despido sin causa”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“peor condición “ que el AC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¿Abuso de mayoría?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¿Compatible con Directiva 2019/1023?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Obligación del Juez: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acordará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¿Auto recurrible?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3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347614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El experto en la Ley 16/2022. Funciones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2764" y="1851670"/>
            <a:ext cx="813886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s-ES_tradnl" sz="1400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Debtor</a:t>
            </a:r>
            <a:r>
              <a:rPr lang="es-ES_tradn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_tradnl" sz="1400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possession</a:t>
            </a:r>
            <a:r>
              <a:rPr lang="es-ES_tradn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”: deudor no desapoderado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Preámbulo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“en ningún caso interviene o supervisa los poderes de administración y disposición patrimonial del deudor”. ¿Y en microempresas??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¿Homologables con las previstas en la Directiva transpuesta?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Art. 679 TRLC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“Funciones del experto”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Impreciso y genérico: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asistencia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y elaboración de informes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Hay que buscarlas en el articulado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Qué concretos informes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Qué actuaciones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procesales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Qué actuaciones 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certificantes</a:t>
            </a:r>
          </a:p>
          <a:p>
            <a:pPr marL="1200150" lvl="4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¿Exclusivas o compartidas?</a:t>
            </a:r>
            <a:r>
              <a:rPr lang="es-ES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(auditor)</a:t>
            </a:r>
            <a:endParaRPr lang="es-ES" sz="1400" i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77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640</Words>
  <Application>Microsoft Office PowerPoint</Application>
  <PresentationFormat>Presentación en pantalla (16:9)</PresentationFormat>
  <Paragraphs>154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</vt:lpstr>
      <vt:lpstr>Tema de Office</vt:lpstr>
      <vt:lpstr>El experto en reestructuraciones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IGNACIO FERNÁNDEZ LARREA</cp:lastModifiedBy>
  <cp:revision>35</cp:revision>
  <dcterms:created xsi:type="dcterms:W3CDTF">2021-07-07T07:43:49Z</dcterms:created>
  <dcterms:modified xsi:type="dcterms:W3CDTF">2022-11-18T11:45:16Z</dcterms:modified>
</cp:coreProperties>
</file>